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metadata/core-properties" Target="docProps/core0.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0704513" cy="6016625"/>
  <p:notesSz cx="7559675" cy="10691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88"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20BA5243-F062-4CBD-B94B-8671DAA6D489}" type="datetimeFigureOut">
              <a:rPr lang="zh-CN" altLang="en-US" smtClean="0"/>
              <a:t>2025/7/11</a:t>
            </a:fld>
            <a:endParaRPr lang="zh-CN" altLang="en-US"/>
          </a:p>
        </p:txBody>
      </p:sp>
      <p:sp>
        <p:nvSpPr>
          <p:cNvPr id="4" name="幻灯片图像占位符 3"/>
          <p:cNvSpPr>
            <a:spLocks noGrp="1" noRot="1" noChangeAspect="1"/>
          </p:cNvSpPr>
          <p:nvPr>
            <p:ph type="sldImg" idx="2"/>
          </p:nvPr>
        </p:nvSpPr>
        <p:spPr>
          <a:xfrm>
            <a:off x="569913" y="1336675"/>
            <a:ext cx="6419850" cy="36083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7C591E56-A5CA-44D2-A9DC-012D31386E55}" type="slidenum">
              <a:rPr lang="zh-CN" altLang="en-US" smtClean="0"/>
              <a:t>‹#›</a:t>
            </a:fld>
            <a:endParaRPr lang="zh-CN" altLang="en-US"/>
          </a:p>
        </p:txBody>
      </p:sp>
    </p:spTree>
    <p:extLst>
      <p:ext uri="{BB962C8B-B14F-4D97-AF65-F5344CB8AC3E}">
        <p14:creationId xmlns:p14="http://schemas.microsoft.com/office/powerpoint/2010/main" val="3693392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2</a:t>
            </a:fld>
            <a:endParaRPr lang="zh-CN" altLang="en-US"/>
          </a:p>
        </p:txBody>
      </p:sp>
    </p:spTree>
    <p:extLst>
      <p:ext uri="{BB962C8B-B14F-4D97-AF65-F5344CB8AC3E}">
        <p14:creationId xmlns:p14="http://schemas.microsoft.com/office/powerpoint/2010/main" val="929673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3</a:t>
            </a:fld>
            <a:endParaRPr lang="zh-CN" altLang="en-US"/>
          </a:p>
        </p:txBody>
      </p:sp>
    </p:spTree>
    <p:extLst>
      <p:ext uri="{BB962C8B-B14F-4D97-AF65-F5344CB8AC3E}">
        <p14:creationId xmlns:p14="http://schemas.microsoft.com/office/powerpoint/2010/main" val="233241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11</a:t>
            </a:fld>
            <a:endParaRPr lang="zh-CN" altLang="en-US"/>
          </a:p>
        </p:txBody>
      </p:sp>
    </p:spTree>
    <p:extLst>
      <p:ext uri="{BB962C8B-B14F-4D97-AF65-F5344CB8AC3E}">
        <p14:creationId xmlns:p14="http://schemas.microsoft.com/office/powerpoint/2010/main" val="2669442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17</a:t>
            </a:fld>
            <a:endParaRPr lang="zh-CN" altLang="en-US"/>
          </a:p>
        </p:txBody>
      </p:sp>
    </p:spTree>
    <p:extLst>
      <p:ext uri="{BB962C8B-B14F-4D97-AF65-F5344CB8AC3E}">
        <p14:creationId xmlns:p14="http://schemas.microsoft.com/office/powerpoint/2010/main" val="259234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18</a:t>
            </a:fld>
            <a:endParaRPr lang="zh-CN" altLang="en-US"/>
          </a:p>
        </p:txBody>
      </p:sp>
    </p:spTree>
    <p:extLst>
      <p:ext uri="{BB962C8B-B14F-4D97-AF65-F5344CB8AC3E}">
        <p14:creationId xmlns:p14="http://schemas.microsoft.com/office/powerpoint/2010/main" val="3742779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ster-page3">
    <p:spTree>
      <p:nvGrpSpPr>
        <p:cNvPr id="1" name=""/>
        <p:cNvGrpSpPr/>
        <p:nvPr/>
      </p:nvGrpSpPr>
      <p:grpSpPr>
        <a:xfrm>
          <a:off x="0" y="0"/>
          <a:ext cx="0" cy="0"/>
          <a:chOff x="0" y="0"/>
          <a:chExt cx="0" cy="0"/>
        </a:xfrm>
      </p:grpSpPr>
      <p:sp>
        <p:nvSpPr>
          <p:cNvPr id="2" name="PlaceHolder 1"/>
          <p:cNvSpPr>
            <a:spLocks noGrp="1"/>
          </p:cNvSpPr>
          <p:nvPr>
            <p:ph type="title"/>
          </p:nvPr>
        </p:nvSpPr>
        <p:spPr>
          <a:xfrm>
            <a:off x="534960" y="511560"/>
            <a:ext cx="9633240" cy="10872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3" name="PlaceHolder 2"/>
          <p:cNvSpPr>
            <a:spLocks noGrp="1"/>
          </p:cNvSpPr>
          <p:nvPr>
            <p:ph type="body"/>
          </p:nvPr>
        </p:nvSpPr>
        <p:spPr>
          <a:xfrm>
            <a:off x="534960" y="1776240"/>
            <a:ext cx="9633240" cy="37778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master-page34">
    <p:spTree>
      <p:nvGrpSpPr>
        <p:cNvPr id="1" name=""/>
        <p:cNvGrpSpPr/>
        <p:nvPr/>
      </p:nvGrpSpPr>
      <p:grpSpPr>
        <a:xfrm>
          <a:off x="0" y="0"/>
          <a:ext cx="0" cy="0"/>
          <a:chOff x="0" y="0"/>
          <a:chExt cx="0" cy="0"/>
        </a:xfrm>
      </p:grpSpPr>
      <p:sp>
        <p:nvSpPr>
          <p:cNvPr id="2" name="PlaceHolder 1"/>
          <p:cNvSpPr>
            <a:spLocks noGrp="1"/>
          </p:cNvSpPr>
          <p:nvPr>
            <p:ph type="title"/>
          </p:nvPr>
        </p:nvSpPr>
        <p:spPr>
          <a:xfrm>
            <a:off x="534960" y="511560"/>
            <a:ext cx="9633240" cy="10872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3" name="PlaceHolder 2"/>
          <p:cNvSpPr>
            <a:spLocks noGrp="1"/>
          </p:cNvSpPr>
          <p:nvPr>
            <p:ph type="body"/>
          </p:nvPr>
        </p:nvSpPr>
        <p:spPr>
          <a:xfrm>
            <a:off x="534960" y="1776240"/>
            <a:ext cx="9633240" cy="37778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master-page147">
    <p:spTree>
      <p:nvGrpSpPr>
        <p:cNvPr id="1" name=""/>
        <p:cNvGrpSpPr/>
        <p:nvPr/>
      </p:nvGrpSpPr>
      <p:grpSpPr>
        <a:xfrm>
          <a:off x="0" y="0"/>
          <a:ext cx="0" cy="0"/>
          <a:chOff x="0" y="0"/>
          <a:chExt cx="0" cy="0"/>
        </a:xfrm>
      </p:grpSpPr>
      <p:sp>
        <p:nvSpPr>
          <p:cNvPr id="4" name="PlaceHolder 1"/>
          <p:cNvSpPr>
            <a:spLocks noGrp="1"/>
          </p:cNvSpPr>
          <p:nvPr>
            <p:ph type="title"/>
          </p:nvPr>
        </p:nvSpPr>
        <p:spPr>
          <a:xfrm>
            <a:off x="534960" y="511560"/>
            <a:ext cx="9633240" cy="10872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5" name="PlaceHolder 2"/>
          <p:cNvSpPr>
            <a:spLocks noGrp="1"/>
          </p:cNvSpPr>
          <p:nvPr>
            <p:ph type="body"/>
          </p:nvPr>
        </p:nvSpPr>
        <p:spPr>
          <a:xfrm>
            <a:off x="534960" y="1776240"/>
            <a:ext cx="9633240" cy="37778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master-page230">
    <p:spTree>
      <p:nvGrpSpPr>
        <p:cNvPr id="1" name=""/>
        <p:cNvGrpSpPr/>
        <p:nvPr/>
      </p:nvGrpSpPr>
      <p:grpSpPr>
        <a:xfrm>
          <a:off x="0" y="0"/>
          <a:ext cx="0" cy="0"/>
          <a:chOff x="0" y="0"/>
          <a:chExt cx="0" cy="0"/>
        </a:xfrm>
      </p:grpSpPr>
      <p:sp>
        <p:nvSpPr>
          <p:cNvPr id="6" name="PlaceHolder 1"/>
          <p:cNvSpPr>
            <a:spLocks noGrp="1"/>
          </p:cNvSpPr>
          <p:nvPr>
            <p:ph type="title"/>
          </p:nvPr>
        </p:nvSpPr>
        <p:spPr>
          <a:xfrm>
            <a:off x="534960" y="511560"/>
            <a:ext cx="9633240" cy="10872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7" name="PlaceHolder 2"/>
          <p:cNvSpPr>
            <a:spLocks noGrp="1"/>
          </p:cNvSpPr>
          <p:nvPr>
            <p:ph type="body"/>
          </p:nvPr>
        </p:nvSpPr>
        <p:spPr>
          <a:xfrm>
            <a:off x="534960" y="1776240"/>
            <a:ext cx="9633240" cy="37778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master-page241">
    <p:spTree>
      <p:nvGrpSpPr>
        <p:cNvPr id="1" name=""/>
        <p:cNvGrpSpPr/>
        <p:nvPr/>
      </p:nvGrpSpPr>
      <p:grpSpPr>
        <a:xfrm>
          <a:off x="0" y="0"/>
          <a:ext cx="0" cy="0"/>
          <a:chOff x="0" y="0"/>
          <a:chExt cx="0" cy="0"/>
        </a:xfrm>
      </p:grpSpPr>
      <p:sp>
        <p:nvSpPr>
          <p:cNvPr id="8" name="PlaceHolder 1"/>
          <p:cNvSpPr>
            <a:spLocks noGrp="1"/>
          </p:cNvSpPr>
          <p:nvPr>
            <p:ph type="title"/>
          </p:nvPr>
        </p:nvSpPr>
        <p:spPr>
          <a:xfrm>
            <a:off x="534960" y="511560"/>
            <a:ext cx="9633240" cy="10872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9" name="PlaceHolder 2"/>
          <p:cNvSpPr>
            <a:spLocks noGrp="1"/>
          </p:cNvSpPr>
          <p:nvPr>
            <p:ph type="body"/>
          </p:nvPr>
        </p:nvSpPr>
        <p:spPr>
          <a:xfrm>
            <a:off x="534960" y="1776240"/>
            <a:ext cx="9633240" cy="37778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47.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37.png"/><Relationship Id="rId4" Type="http://schemas.openxmlformats.org/officeDocument/2006/relationships/image" Target="../media/image59.png"/><Relationship Id="rId9"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2.pn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slideLayout" Target="../slideLayouts/slideLayout2.xml"/><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11" Type="http://schemas.openxmlformats.org/officeDocument/2006/relationships/image" Target="../media/image85.png"/><Relationship Id="rId5" Type="http://schemas.openxmlformats.org/officeDocument/2006/relationships/image" Target="../media/image2.png"/><Relationship Id="rId10" Type="http://schemas.openxmlformats.org/officeDocument/2006/relationships/image" Target="../media/image84.png"/><Relationship Id="rId4" Type="http://schemas.openxmlformats.org/officeDocument/2006/relationships/image" Target="../media/image1.png"/><Relationship Id="rId9" Type="http://schemas.openxmlformats.org/officeDocument/2006/relationships/image" Target="../media/image83.png"/><Relationship Id="rId14" Type="http://schemas.openxmlformats.org/officeDocument/2006/relationships/image" Target="../media/image88.png"/></Relationships>
</file>

<file path=ppt/slides/_rels/slide1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2.png"/><Relationship Id="rId7"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2.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1.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0.png"/></Relationships>
</file>

<file path=ppt/slides/_rels/slide1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2.png"/><Relationship Id="rId9" Type="http://schemas.openxmlformats.org/officeDocument/2006/relationships/image" Target="../media/image126.png"/></Relationships>
</file>

<file path=ppt/slides/_rels/slide1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2.png"/><Relationship Id="rId7" Type="http://schemas.openxmlformats.org/officeDocument/2006/relationships/image" Target="../media/image13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2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2.png"/><Relationship Id="rId7"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21.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7.png"/><Relationship Id="rId3" Type="http://schemas.openxmlformats.org/officeDocument/2006/relationships/image" Target="../media/image2.png"/><Relationship Id="rId7" Type="http://schemas.openxmlformats.org/officeDocument/2006/relationships/image" Target="../media/image142.png"/><Relationship Id="rId12" Type="http://schemas.openxmlformats.org/officeDocument/2006/relationships/image" Target="../media/image31.png"/><Relationship Id="rId2" Type="http://schemas.openxmlformats.org/officeDocument/2006/relationships/image" Target="../media/image1.png"/><Relationship Id="rId16"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46.png"/><Relationship Id="rId5" Type="http://schemas.openxmlformats.org/officeDocument/2006/relationships/image" Target="../media/image141.png"/><Relationship Id="rId15" Type="http://schemas.openxmlformats.org/officeDocument/2006/relationships/image" Target="../media/image149.png"/><Relationship Id="rId10" Type="http://schemas.openxmlformats.org/officeDocument/2006/relationships/image" Target="../media/image145.png"/><Relationship Id="rId4" Type="http://schemas.openxmlformats.org/officeDocument/2006/relationships/image" Target="../media/image140.png"/><Relationship Id="rId9" Type="http://schemas.openxmlformats.org/officeDocument/2006/relationships/image" Target="../media/image144.png"/><Relationship Id="rId14" Type="http://schemas.openxmlformats.org/officeDocument/2006/relationships/image" Target="../media/image148.png"/></Relationships>
</file>

<file path=ppt/slides/_rels/slide2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2.png"/><Relationship Id="rId7"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5.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2.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37.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nvPicPr>
        <p:blipFill>
          <a:blip r:embed="rId2"/>
          <a:stretch/>
        </p:blipFill>
        <p:spPr>
          <a:xfrm>
            <a:off x="0" y="0"/>
            <a:ext cx="10696320" cy="6016320"/>
          </a:xfrm>
          <a:prstGeom prst="rect">
            <a:avLst/>
          </a:prstGeom>
          <a:noFill/>
          <a:ln w="0">
            <a:noFill/>
          </a:ln>
        </p:spPr>
      </p:pic>
      <p:pic>
        <p:nvPicPr>
          <p:cNvPr id="11" name="图片 10"/>
          <p:cNvPicPr/>
          <p:nvPr/>
        </p:nvPicPr>
        <p:blipFill>
          <a:blip r:embed="rId3"/>
          <a:stretch/>
        </p:blipFill>
        <p:spPr>
          <a:xfrm>
            <a:off x="0" y="0"/>
            <a:ext cx="10696320" cy="6016320"/>
          </a:xfrm>
          <a:prstGeom prst="rect">
            <a:avLst/>
          </a:prstGeom>
          <a:noFill/>
          <a:ln w="0">
            <a:noFill/>
          </a:ln>
        </p:spPr>
      </p:pic>
      <p:sp>
        <p:nvSpPr>
          <p:cNvPr id="12" name="任意多边形: 形状 11"/>
          <p:cNvSpPr/>
          <p:nvPr/>
        </p:nvSpPr>
        <p:spPr>
          <a:xfrm>
            <a:off x="417600" y="835560"/>
            <a:ext cx="1671840" cy="16920"/>
          </a:xfrm>
          <a:custGeom>
            <a:avLst/>
            <a:gdLst/>
            <a:ahLst/>
            <a:cxnLst/>
            <a:rect l="0" t="0" r="r" b="b"/>
            <a:pathLst>
              <a:path w="4644" h="47">
                <a:moveTo>
                  <a:pt x="0" y="0"/>
                </a:moveTo>
                <a:lnTo>
                  <a:pt x="4644" y="0"/>
                </a:lnTo>
                <a:lnTo>
                  <a:pt x="4644" y="47"/>
                </a:lnTo>
                <a:lnTo>
                  <a:pt x="0" y="47"/>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 name="任意多边形: 形状 12"/>
          <p:cNvSpPr/>
          <p:nvPr/>
        </p:nvSpPr>
        <p:spPr>
          <a:xfrm>
            <a:off x="1671120" y="2089080"/>
            <a:ext cx="2507400" cy="16920"/>
          </a:xfrm>
          <a:custGeom>
            <a:avLst/>
            <a:gdLst/>
            <a:ahLst/>
            <a:cxnLst/>
            <a:rect l="0" t="0" r="r" b="b"/>
            <a:pathLst>
              <a:path w="6965" h="47">
                <a:moveTo>
                  <a:pt x="0" y="0"/>
                </a:moveTo>
                <a:lnTo>
                  <a:pt x="6965" y="0"/>
                </a:lnTo>
                <a:lnTo>
                  <a:pt x="6965" y="47"/>
                </a:lnTo>
                <a:lnTo>
                  <a:pt x="0" y="47"/>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 name="任意多边形: 形状 13"/>
          <p:cNvSpPr/>
          <p:nvPr/>
        </p:nvSpPr>
        <p:spPr>
          <a:xfrm>
            <a:off x="835560" y="3342600"/>
            <a:ext cx="1253880" cy="16920"/>
          </a:xfrm>
          <a:custGeom>
            <a:avLst/>
            <a:gdLst/>
            <a:ahLst/>
            <a:cxnLst/>
            <a:rect l="0" t="0" r="r" b="b"/>
            <a:pathLst>
              <a:path w="3483" h="47">
                <a:moveTo>
                  <a:pt x="0" y="0"/>
                </a:moveTo>
                <a:lnTo>
                  <a:pt x="3483" y="0"/>
                </a:lnTo>
                <a:lnTo>
                  <a:pt x="3483" y="47"/>
                </a:lnTo>
                <a:lnTo>
                  <a:pt x="0" y="47"/>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 name="任意多边形: 形状 14"/>
          <p:cNvSpPr/>
          <p:nvPr/>
        </p:nvSpPr>
        <p:spPr>
          <a:xfrm>
            <a:off x="2506680" y="4178160"/>
            <a:ext cx="2089800" cy="16920"/>
          </a:xfrm>
          <a:custGeom>
            <a:avLst/>
            <a:gdLst/>
            <a:ahLst/>
            <a:cxnLst/>
            <a:rect l="0" t="0" r="r" b="b"/>
            <a:pathLst>
              <a:path w="5805" h="47">
                <a:moveTo>
                  <a:pt x="0" y="0"/>
                </a:moveTo>
                <a:lnTo>
                  <a:pt x="5805" y="0"/>
                </a:lnTo>
                <a:lnTo>
                  <a:pt x="5805" y="47"/>
                </a:lnTo>
                <a:lnTo>
                  <a:pt x="0" y="47"/>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6" name="任意多边形: 形状 15"/>
          <p:cNvSpPr/>
          <p:nvPr/>
        </p:nvSpPr>
        <p:spPr>
          <a:xfrm>
            <a:off x="8189280" y="1253160"/>
            <a:ext cx="1671840" cy="17280"/>
          </a:xfrm>
          <a:custGeom>
            <a:avLst/>
            <a:gdLst/>
            <a:ahLst/>
            <a:cxnLst/>
            <a:rect l="0" t="0" r="r" b="b"/>
            <a:pathLst>
              <a:path w="4644" h="48">
                <a:moveTo>
                  <a:pt x="0" y="0"/>
                </a:moveTo>
                <a:lnTo>
                  <a:pt x="4644" y="0"/>
                </a:lnTo>
                <a:lnTo>
                  <a:pt x="4644" y="48"/>
                </a:lnTo>
                <a:lnTo>
                  <a:pt x="0" y="48"/>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7" name="任意多边形: 形状 16"/>
          <p:cNvSpPr/>
          <p:nvPr/>
        </p:nvSpPr>
        <p:spPr>
          <a:xfrm>
            <a:off x="7771680" y="2924640"/>
            <a:ext cx="2507400" cy="16920"/>
          </a:xfrm>
          <a:custGeom>
            <a:avLst/>
            <a:gdLst/>
            <a:ahLst/>
            <a:cxnLst/>
            <a:rect l="0" t="0" r="r" b="b"/>
            <a:pathLst>
              <a:path w="6965" h="47">
                <a:moveTo>
                  <a:pt x="0" y="0"/>
                </a:moveTo>
                <a:lnTo>
                  <a:pt x="6965" y="0"/>
                </a:lnTo>
                <a:lnTo>
                  <a:pt x="6965" y="47"/>
                </a:lnTo>
                <a:lnTo>
                  <a:pt x="0" y="47"/>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8" name="图片 17"/>
          <p:cNvPicPr/>
          <p:nvPr/>
        </p:nvPicPr>
        <p:blipFill>
          <a:blip r:embed="rId4"/>
          <a:stretch/>
        </p:blipFill>
        <p:spPr>
          <a:xfrm>
            <a:off x="9794160" y="334440"/>
            <a:ext cx="567720" cy="501120"/>
          </a:xfrm>
          <a:prstGeom prst="rect">
            <a:avLst/>
          </a:prstGeom>
          <a:noFill/>
          <a:ln w="0">
            <a:noFill/>
          </a:ln>
        </p:spPr>
      </p:pic>
      <p:pic>
        <p:nvPicPr>
          <p:cNvPr id="19" name="图片 18"/>
          <p:cNvPicPr/>
          <p:nvPr/>
        </p:nvPicPr>
        <p:blipFill>
          <a:blip r:embed="rId5"/>
          <a:stretch/>
        </p:blipFill>
        <p:spPr>
          <a:xfrm>
            <a:off x="334440" y="5272920"/>
            <a:ext cx="501120" cy="408960"/>
          </a:xfrm>
          <a:prstGeom prst="rect">
            <a:avLst/>
          </a:prstGeom>
          <a:noFill/>
          <a:ln w="0">
            <a:noFill/>
          </a:ln>
        </p:spPr>
      </p:pic>
      <p:pic>
        <p:nvPicPr>
          <p:cNvPr id="20" name="图片 19"/>
          <p:cNvPicPr/>
          <p:nvPr/>
        </p:nvPicPr>
        <p:blipFill>
          <a:blip r:embed="rId6"/>
          <a:stretch/>
        </p:blipFill>
        <p:spPr>
          <a:xfrm>
            <a:off x="534960" y="1504080"/>
            <a:ext cx="225360" cy="317160"/>
          </a:xfrm>
          <a:prstGeom prst="rect">
            <a:avLst/>
          </a:prstGeom>
          <a:noFill/>
          <a:ln w="0">
            <a:noFill/>
          </a:ln>
        </p:spPr>
      </p:pic>
      <p:pic>
        <p:nvPicPr>
          <p:cNvPr id="21" name="图片 20"/>
          <p:cNvPicPr/>
          <p:nvPr/>
        </p:nvPicPr>
        <p:blipFill>
          <a:blip r:embed="rId7"/>
          <a:stretch/>
        </p:blipFill>
        <p:spPr>
          <a:xfrm>
            <a:off x="9860760" y="4195080"/>
            <a:ext cx="300600" cy="317160"/>
          </a:xfrm>
          <a:prstGeom prst="rect">
            <a:avLst/>
          </a:prstGeom>
          <a:noFill/>
          <a:ln w="0">
            <a:noFill/>
          </a:ln>
        </p:spPr>
      </p:pic>
      <p:sp>
        <p:nvSpPr>
          <p:cNvPr id="22" name="文本框 21"/>
          <p:cNvSpPr txBox="1"/>
          <p:nvPr/>
        </p:nvSpPr>
        <p:spPr>
          <a:xfrm>
            <a:off x="2139480" y="1916280"/>
            <a:ext cx="6488956" cy="486287"/>
          </a:xfrm>
          <a:prstGeom prst="rect">
            <a:avLst/>
          </a:prstGeom>
          <a:noFill/>
          <a:ln w="0">
            <a:noFill/>
          </a:ln>
        </p:spPr>
        <p:txBody>
          <a:bodyPr wrap="none" lIns="0" tIns="0" rIns="0" bIns="0" anchor="t">
            <a:spAutoFit/>
          </a:bodyPr>
          <a:lstStyle/>
          <a:p>
            <a:r>
              <a:rPr lang="zh-CN" altLang="en-US" sz="3160" b="1" u="none" strike="noStrike" dirty="0">
                <a:solidFill>
                  <a:srgbClr val="FFFFFF"/>
                </a:solidFill>
                <a:effectLst/>
                <a:uFillTx/>
                <a:latin typeface="微软雅黑" panose="020B0503020204020204" pitchFamily="34" charset="-122"/>
                <a:ea typeface="微软雅黑" panose="020B0503020204020204" pitchFamily="34" charset="-122"/>
              </a:rPr>
              <a:t>智慧生活</a:t>
            </a:r>
            <a:r>
              <a:rPr lang="zh-CN" sz="3160" b="1" u="none" strike="noStrike" dirty="0">
                <a:solidFill>
                  <a:srgbClr val="FFFFFF"/>
                </a:solidFill>
                <a:effectLst/>
                <a:uFillTx/>
                <a:latin typeface="微软雅黑" panose="020B0503020204020204" pitchFamily="34" charset="-122"/>
                <a:ea typeface="微软雅黑" panose="020B0503020204020204" pitchFamily="34" charset="-122"/>
              </a:rPr>
              <a:t>：智能家居系统设计与实现</a:t>
            </a:r>
            <a:endParaRPr lang="en-US" sz="3160" b="1" u="none" strike="noStrike" dirty="0">
              <a:solidFill>
                <a:srgbClr val="000000"/>
              </a:solidFill>
              <a:effectLst/>
              <a:uFillTx/>
              <a:latin typeface="微软雅黑" panose="020B0503020204020204" pitchFamily="34" charset="-122"/>
              <a:ea typeface="微软雅黑" panose="020B0503020204020204" pitchFamily="34" charset="-122"/>
            </a:endParaRPr>
          </a:p>
        </p:txBody>
      </p:sp>
      <p:sp>
        <p:nvSpPr>
          <p:cNvPr id="23" name="任意多边形: 形状 22"/>
          <p:cNvSpPr/>
          <p:nvPr/>
        </p:nvSpPr>
        <p:spPr>
          <a:xfrm>
            <a:off x="4947120" y="3359160"/>
            <a:ext cx="802440" cy="33840"/>
          </a:xfrm>
          <a:custGeom>
            <a:avLst/>
            <a:gdLst/>
            <a:ahLst/>
            <a:cxnLst/>
            <a:rect l="0" t="0" r="r" b="b"/>
            <a:pathLst>
              <a:path w="2229" h="94">
                <a:moveTo>
                  <a:pt x="0" y="0"/>
                </a:moveTo>
                <a:lnTo>
                  <a:pt x="2229" y="0"/>
                </a:lnTo>
                <a:lnTo>
                  <a:pt x="2229"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4" name="文本框 23"/>
          <p:cNvSpPr txBox="1"/>
          <p:nvPr/>
        </p:nvSpPr>
        <p:spPr>
          <a:xfrm>
            <a:off x="3944520" y="2658600"/>
            <a:ext cx="2827697" cy="243143"/>
          </a:xfrm>
          <a:prstGeom prst="rect">
            <a:avLst/>
          </a:prstGeom>
          <a:noFill/>
          <a:ln w="0">
            <a:noFill/>
          </a:ln>
        </p:spPr>
        <p:txBody>
          <a:bodyPr wrap="none" lIns="0" tIns="0" rIns="0" bIns="0" anchor="t">
            <a:spAutoFit/>
          </a:bodyPr>
          <a:lstStyle/>
          <a:p>
            <a:r>
              <a:rPr lang="zh-CN" sz="1580" b="1" u="none" strike="noStrike" dirty="0">
                <a:solidFill>
                  <a:srgbClr val="BFDBFE"/>
                </a:solidFill>
                <a:effectLst/>
                <a:uFillTx/>
                <a:latin typeface="NotoSansCJKsc"/>
                <a:ea typeface="NotoSansCJKsc"/>
              </a:rPr>
              <a:t>北向应</a:t>
            </a:r>
            <a:r>
              <a:rPr lang="zh-CN" altLang="en-US" sz="1580" b="1" u="none" strike="noStrike" dirty="0">
                <a:solidFill>
                  <a:srgbClr val="BFDBFE"/>
                </a:solidFill>
                <a:effectLst/>
                <a:uFillTx/>
                <a:latin typeface="NotoSansCJKsc"/>
                <a:ea typeface="NotoSansCJKsc"/>
              </a:rPr>
              <a:t>用</a:t>
            </a:r>
            <a:r>
              <a:rPr lang="zh-CN" sz="1580" b="1" u="none" strike="noStrike" dirty="0">
                <a:solidFill>
                  <a:srgbClr val="BFDBFE"/>
                </a:solidFill>
                <a:effectLst/>
                <a:uFillTx/>
                <a:latin typeface="NotoSansCJKsc"/>
                <a:ea typeface="NotoSansCJKsc"/>
              </a:rPr>
              <a:t>与南向开发的融合实践</a:t>
            </a:r>
            <a:endParaRPr lang="en-US" sz="1580" b="1" u="none" strike="noStrike" dirty="0">
              <a:solidFill>
                <a:srgbClr val="000000"/>
              </a:solidFill>
              <a:effectLst/>
              <a:uFillTx/>
              <a:latin typeface="Times New Roman"/>
            </a:endParaRPr>
          </a:p>
        </p:txBody>
      </p:sp>
      <p:sp>
        <p:nvSpPr>
          <p:cNvPr id="25" name="文本框 24"/>
          <p:cNvSpPr txBox="1"/>
          <p:nvPr/>
        </p:nvSpPr>
        <p:spPr>
          <a:xfrm>
            <a:off x="4238999" y="3775681"/>
            <a:ext cx="2264543" cy="203133"/>
          </a:xfrm>
          <a:prstGeom prst="rect">
            <a:avLst/>
          </a:prstGeom>
          <a:noFill/>
          <a:ln w="0">
            <a:noFill/>
          </a:ln>
        </p:spPr>
        <p:txBody>
          <a:bodyPr wrap="square" lIns="0" tIns="0" rIns="0" bIns="0" anchor="t">
            <a:spAutoFit/>
          </a:bodyPr>
          <a:lstStyle/>
          <a:p>
            <a:r>
              <a:rPr lang="zh-CN" sz="1320" b="0" u="none" strike="noStrike" dirty="0">
                <a:solidFill>
                  <a:srgbClr val="D1D5DB"/>
                </a:solidFill>
                <a:effectLst/>
                <a:uFillTx/>
                <a:latin typeface="NotoSansCJKsc"/>
                <a:ea typeface="NotoSansCJKsc"/>
              </a:rPr>
              <a:t>中软国际教育（厦⻔）第</a:t>
            </a:r>
            <a:r>
              <a:rPr lang="en-US" altLang="zh-CN" sz="1320" b="0" u="none" strike="noStrike" dirty="0">
                <a:solidFill>
                  <a:srgbClr val="D1D5DB"/>
                </a:solidFill>
                <a:effectLst/>
                <a:uFillTx/>
                <a:latin typeface="NotoSansCJKsc"/>
                <a:ea typeface="NotoSansCJKsc"/>
              </a:rPr>
              <a:t>01</a:t>
            </a:r>
            <a:r>
              <a:rPr lang="zh-CN" altLang="en-US" sz="1320" b="0" u="none" strike="noStrike" dirty="0">
                <a:solidFill>
                  <a:srgbClr val="D1D5DB"/>
                </a:solidFill>
                <a:effectLst/>
                <a:uFillTx/>
                <a:latin typeface="NotoSansCJKsc"/>
                <a:ea typeface="NotoSansCJKsc"/>
              </a:rPr>
              <a:t>组</a:t>
            </a:r>
            <a:endParaRPr lang="en-US" sz="1320" b="0" u="none" strike="noStrike" dirty="0">
              <a:solidFill>
                <a:srgbClr val="000000"/>
              </a:solidFill>
              <a:effectLst/>
              <a:uFillTx/>
              <a:latin typeface="Times New Roman"/>
            </a:endParaRPr>
          </a:p>
        </p:txBody>
      </p:sp>
      <p:pic>
        <p:nvPicPr>
          <p:cNvPr id="28" name="图片 27"/>
          <p:cNvPicPr/>
          <p:nvPr/>
        </p:nvPicPr>
        <p:blipFill>
          <a:blip r:embed="rId8"/>
          <a:stretch/>
        </p:blipFill>
        <p:spPr>
          <a:xfrm>
            <a:off x="0" y="5081040"/>
            <a:ext cx="10696320" cy="400680"/>
          </a:xfrm>
          <a:prstGeom prst="rect">
            <a:avLst/>
          </a:prstGeom>
          <a:noFill/>
          <a:ln w="0">
            <a:noFill/>
          </a:ln>
        </p:spPr>
      </p:pic>
      <p:sp>
        <p:nvSpPr>
          <p:cNvPr id="29" name="文本框 28"/>
          <p:cNvSpPr txBox="1"/>
          <p:nvPr/>
        </p:nvSpPr>
        <p:spPr>
          <a:xfrm>
            <a:off x="9206735" y="5587436"/>
            <a:ext cx="1308050" cy="161583"/>
          </a:xfrm>
          <a:prstGeom prst="rect">
            <a:avLst/>
          </a:prstGeom>
          <a:noFill/>
          <a:ln w="0">
            <a:noFill/>
          </a:ln>
        </p:spPr>
        <p:txBody>
          <a:bodyPr wrap="none" lIns="0" tIns="0" rIns="0" bIns="0" anchor="t">
            <a:spAutoFit/>
          </a:bodyPr>
          <a:lstStyle/>
          <a:p>
            <a:r>
              <a:rPr lang="zh-CN" altLang="en-US" sz="1050" b="0" u="none" strike="noStrike" dirty="0">
                <a:solidFill>
                  <a:srgbClr val="9CA3AF"/>
                </a:solidFill>
                <a:effectLst/>
                <a:uFillTx/>
                <a:latin typeface="DejaVuSans"/>
                <a:ea typeface="DejaVuSans"/>
              </a:rPr>
              <a:t>汇报时间：</a:t>
            </a:r>
            <a:r>
              <a:rPr lang="en-US" sz="1050" b="0" u="none" strike="noStrike" dirty="0">
                <a:solidFill>
                  <a:srgbClr val="9CA3AF"/>
                </a:solidFill>
                <a:effectLst/>
                <a:uFillTx/>
                <a:latin typeface="DejaVuSans"/>
                <a:ea typeface="DejaVuSans"/>
              </a:rPr>
              <a:t>2025-07-11</a:t>
            </a:r>
            <a:endParaRPr lang="en-US" sz="1050" b="0" u="none" strike="noStrike" dirty="0">
              <a:solidFill>
                <a:srgbClr val="000000"/>
              </a:solidFill>
              <a:effectLst/>
              <a:uFillTx/>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 name="图片 558"/>
          <p:cNvPicPr/>
          <p:nvPr/>
        </p:nvPicPr>
        <p:blipFill>
          <a:blip r:embed="rId2"/>
          <a:stretch/>
        </p:blipFill>
        <p:spPr>
          <a:xfrm>
            <a:off x="0" y="0"/>
            <a:ext cx="10696320" cy="6242040"/>
          </a:xfrm>
          <a:prstGeom prst="rect">
            <a:avLst/>
          </a:prstGeom>
          <a:noFill/>
          <a:ln w="0">
            <a:noFill/>
          </a:ln>
        </p:spPr>
      </p:pic>
      <p:pic>
        <p:nvPicPr>
          <p:cNvPr id="560" name="图片 559"/>
          <p:cNvPicPr/>
          <p:nvPr/>
        </p:nvPicPr>
        <p:blipFill>
          <a:blip r:embed="rId3"/>
          <a:stretch/>
        </p:blipFill>
        <p:spPr>
          <a:xfrm>
            <a:off x="0" y="0"/>
            <a:ext cx="10696320" cy="6242040"/>
          </a:xfrm>
          <a:prstGeom prst="rect">
            <a:avLst/>
          </a:prstGeom>
          <a:noFill/>
          <a:ln w="0">
            <a:noFill/>
          </a:ln>
        </p:spPr>
      </p:pic>
      <p:sp>
        <p:nvSpPr>
          <p:cNvPr id="561" name="任意多边形: 形状 560"/>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62" name="文本框 561"/>
          <p:cNvSpPr txBox="1"/>
          <p:nvPr/>
        </p:nvSpPr>
        <p:spPr>
          <a:xfrm>
            <a:off x="534960" y="322560"/>
            <a:ext cx="964440" cy="349560"/>
          </a:xfrm>
          <a:prstGeom prst="rect">
            <a:avLst/>
          </a:prstGeom>
          <a:noFill/>
          <a:ln w="0">
            <a:noFill/>
          </a:ln>
        </p:spPr>
        <p:txBody>
          <a:bodyPr wrap="none" lIns="0" tIns="0" rIns="0" bIns="0" anchor="t">
            <a:spAutoFit/>
          </a:bodyPr>
          <a:lstStyle/>
          <a:p>
            <a:r>
              <a:rPr lang="en-US" sz="2370" b="1" u="none" strike="noStrike">
                <a:solidFill>
                  <a:srgbClr val="FFFFFF"/>
                </a:solidFill>
                <a:effectLst/>
                <a:uFillTx/>
                <a:latin typeface="DejaVuSans"/>
                <a:ea typeface="DejaVuSans"/>
              </a:rPr>
              <a:t>MQTT</a:t>
            </a:r>
            <a:endParaRPr lang="en-US" sz="2370" b="0" u="none" strike="noStrike">
              <a:solidFill>
                <a:srgbClr val="000000"/>
              </a:solidFill>
              <a:effectLst/>
              <a:uFillTx/>
              <a:latin typeface="Times New Roman"/>
            </a:endParaRPr>
          </a:p>
        </p:txBody>
      </p:sp>
      <p:pic>
        <p:nvPicPr>
          <p:cNvPr id="563" name="图片 562"/>
          <p:cNvPicPr/>
          <p:nvPr/>
        </p:nvPicPr>
        <p:blipFill>
          <a:blip r:embed="rId4"/>
          <a:stretch/>
        </p:blipFill>
        <p:spPr>
          <a:xfrm>
            <a:off x="534960" y="1103040"/>
            <a:ext cx="150120" cy="150120"/>
          </a:xfrm>
          <a:prstGeom prst="rect">
            <a:avLst/>
          </a:prstGeom>
          <a:noFill/>
          <a:ln w="0">
            <a:noFill/>
          </a:ln>
        </p:spPr>
      </p:pic>
      <p:sp>
        <p:nvSpPr>
          <p:cNvPr id="564" name="文本框 563"/>
          <p:cNvSpPr txBox="1"/>
          <p:nvPr/>
        </p:nvSpPr>
        <p:spPr>
          <a:xfrm>
            <a:off x="1507320" y="252720"/>
            <a:ext cx="180216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消息格式设计</a:t>
            </a:r>
            <a:endParaRPr lang="en-US" sz="2370" b="0" u="none" strike="noStrike">
              <a:solidFill>
                <a:srgbClr val="000000"/>
              </a:solidFill>
              <a:effectLst/>
              <a:uFillTx/>
              <a:latin typeface="Times New Roman"/>
            </a:endParaRPr>
          </a:p>
        </p:txBody>
      </p:sp>
      <p:sp>
        <p:nvSpPr>
          <p:cNvPr id="565" name="文本框 564"/>
          <p:cNvSpPr txBox="1"/>
          <p:nvPr/>
        </p:nvSpPr>
        <p:spPr>
          <a:xfrm>
            <a:off x="752040" y="1097280"/>
            <a:ext cx="150120" cy="175680"/>
          </a:xfrm>
          <a:prstGeom prst="rect">
            <a:avLst/>
          </a:prstGeom>
          <a:noFill/>
          <a:ln w="0">
            <a:noFill/>
          </a:ln>
        </p:spPr>
        <p:txBody>
          <a:bodyPr wrap="none" lIns="0" tIns="0" rIns="0" bIns="0" anchor="t">
            <a:spAutoFit/>
          </a:bodyPr>
          <a:lstStyle/>
          <a:p>
            <a:r>
              <a:rPr lang="en-US" sz="1180" b="0" u="none" strike="noStrike">
                <a:solidFill>
                  <a:srgbClr val="D1D5DB"/>
                </a:solidFill>
                <a:effectLst/>
                <a:uFillTx/>
                <a:latin typeface="DejaVuSans"/>
                <a:ea typeface="DejaVuSans"/>
              </a:rPr>
              <a:t> </a:t>
            </a:r>
            <a:endParaRPr lang="en-US" sz="1180" b="0" u="none" strike="noStrike">
              <a:solidFill>
                <a:srgbClr val="000000"/>
              </a:solidFill>
              <a:effectLst/>
              <a:uFillTx/>
              <a:latin typeface="Times New Roman"/>
            </a:endParaRPr>
          </a:p>
        </p:txBody>
      </p:sp>
      <p:sp>
        <p:nvSpPr>
          <p:cNvPr id="566" name="文本框 565"/>
          <p:cNvSpPr txBox="1"/>
          <p:nvPr/>
        </p:nvSpPr>
        <p:spPr>
          <a:xfrm>
            <a:off x="799920" y="1062360"/>
            <a:ext cx="90612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消息格式采⽤</a:t>
            </a:r>
            <a:endParaRPr lang="en-US" sz="1180" b="0" u="none" strike="noStrike">
              <a:solidFill>
                <a:srgbClr val="000000"/>
              </a:solidFill>
              <a:effectLst/>
              <a:uFillTx/>
              <a:latin typeface="Times New Roman"/>
            </a:endParaRPr>
          </a:p>
        </p:txBody>
      </p:sp>
      <p:sp>
        <p:nvSpPr>
          <p:cNvPr id="567" name="文本框 566"/>
          <p:cNvSpPr txBox="1"/>
          <p:nvPr/>
        </p:nvSpPr>
        <p:spPr>
          <a:xfrm>
            <a:off x="1702440" y="1097280"/>
            <a:ext cx="372600" cy="175680"/>
          </a:xfrm>
          <a:prstGeom prst="rect">
            <a:avLst/>
          </a:prstGeom>
          <a:noFill/>
          <a:ln w="0">
            <a:noFill/>
          </a:ln>
        </p:spPr>
        <p:txBody>
          <a:bodyPr wrap="none" lIns="0" tIns="0" rIns="0" bIns="0" anchor="t">
            <a:spAutoFit/>
          </a:bodyPr>
          <a:lstStyle/>
          <a:p>
            <a:r>
              <a:rPr lang="en-US" sz="1180" b="0" u="none" strike="noStrike">
                <a:solidFill>
                  <a:srgbClr val="D1D5DB"/>
                </a:solidFill>
                <a:effectLst/>
                <a:uFillTx/>
                <a:latin typeface="DejaVuSans"/>
                <a:ea typeface="DejaVuSans"/>
              </a:rPr>
              <a:t>JSON</a:t>
            </a:r>
            <a:endParaRPr lang="en-US" sz="1180" b="0" u="none" strike="noStrike">
              <a:solidFill>
                <a:srgbClr val="000000"/>
              </a:solidFill>
              <a:effectLst/>
              <a:uFillTx/>
              <a:latin typeface="Times New Roman"/>
            </a:endParaRPr>
          </a:p>
        </p:txBody>
      </p:sp>
      <p:sp>
        <p:nvSpPr>
          <p:cNvPr id="568" name="任意多边形: 形状 567"/>
          <p:cNvSpPr/>
          <p:nvPr/>
        </p:nvSpPr>
        <p:spPr>
          <a:xfrm>
            <a:off x="551520" y="1838160"/>
            <a:ext cx="4663080" cy="1847160"/>
          </a:xfrm>
          <a:custGeom>
            <a:avLst/>
            <a:gdLst/>
            <a:ahLst/>
            <a:cxnLst/>
            <a:rect l="0" t="0" r="r" b="b"/>
            <a:pathLst>
              <a:path w="12953" h="5131">
                <a:moveTo>
                  <a:pt x="0" y="4946"/>
                </a:moveTo>
                <a:lnTo>
                  <a:pt x="0" y="186"/>
                </a:lnTo>
                <a:cubicBezTo>
                  <a:pt x="0" y="174"/>
                  <a:pt x="0" y="162"/>
                  <a:pt x="2" y="150"/>
                </a:cubicBezTo>
                <a:cubicBezTo>
                  <a:pt x="4" y="138"/>
                  <a:pt x="7" y="126"/>
                  <a:pt x="10" y="115"/>
                </a:cubicBezTo>
                <a:cubicBezTo>
                  <a:pt x="14" y="104"/>
                  <a:pt x="18" y="93"/>
                  <a:pt x="23" y="83"/>
                </a:cubicBezTo>
                <a:cubicBezTo>
                  <a:pt x="28" y="73"/>
                  <a:pt x="34" y="63"/>
                  <a:pt x="40" y="55"/>
                </a:cubicBezTo>
                <a:cubicBezTo>
                  <a:pt x="47" y="46"/>
                  <a:pt x="54" y="38"/>
                  <a:pt x="61" y="32"/>
                </a:cubicBezTo>
                <a:cubicBezTo>
                  <a:pt x="69" y="25"/>
                  <a:pt x="77" y="19"/>
                  <a:pt x="86" y="15"/>
                </a:cubicBezTo>
                <a:cubicBezTo>
                  <a:pt x="94" y="10"/>
                  <a:pt x="103" y="6"/>
                  <a:pt x="112" y="4"/>
                </a:cubicBezTo>
                <a:cubicBezTo>
                  <a:pt x="121" y="2"/>
                  <a:pt x="130" y="0"/>
                  <a:pt x="139" y="0"/>
                </a:cubicBezTo>
                <a:lnTo>
                  <a:pt x="12768" y="0"/>
                </a:lnTo>
                <a:cubicBezTo>
                  <a:pt x="12780" y="0"/>
                  <a:pt x="12792" y="2"/>
                  <a:pt x="12804" y="4"/>
                </a:cubicBezTo>
                <a:cubicBezTo>
                  <a:pt x="12816" y="6"/>
                  <a:pt x="12828" y="10"/>
                  <a:pt x="12839" y="15"/>
                </a:cubicBezTo>
                <a:cubicBezTo>
                  <a:pt x="12850" y="19"/>
                  <a:pt x="12861" y="25"/>
                  <a:pt x="12871" y="32"/>
                </a:cubicBezTo>
                <a:cubicBezTo>
                  <a:pt x="12881" y="38"/>
                  <a:pt x="12890" y="46"/>
                  <a:pt x="12899" y="55"/>
                </a:cubicBezTo>
                <a:cubicBezTo>
                  <a:pt x="12908" y="63"/>
                  <a:pt x="12915" y="73"/>
                  <a:pt x="12922" y="83"/>
                </a:cubicBezTo>
                <a:cubicBezTo>
                  <a:pt x="12929" y="93"/>
                  <a:pt x="12935" y="104"/>
                  <a:pt x="12939" y="115"/>
                </a:cubicBezTo>
                <a:cubicBezTo>
                  <a:pt x="12944" y="126"/>
                  <a:pt x="12947" y="138"/>
                  <a:pt x="12950" y="150"/>
                </a:cubicBezTo>
                <a:cubicBezTo>
                  <a:pt x="12952" y="162"/>
                  <a:pt x="12953" y="174"/>
                  <a:pt x="12953" y="186"/>
                </a:cubicBezTo>
                <a:lnTo>
                  <a:pt x="12953" y="4946"/>
                </a:lnTo>
                <a:cubicBezTo>
                  <a:pt x="12953" y="4958"/>
                  <a:pt x="12952" y="4970"/>
                  <a:pt x="12950" y="4982"/>
                </a:cubicBezTo>
                <a:cubicBezTo>
                  <a:pt x="12947" y="4994"/>
                  <a:pt x="12944" y="5006"/>
                  <a:pt x="12939" y="5017"/>
                </a:cubicBezTo>
                <a:cubicBezTo>
                  <a:pt x="12935" y="5028"/>
                  <a:pt x="12929" y="5039"/>
                  <a:pt x="12922" y="5049"/>
                </a:cubicBezTo>
                <a:cubicBezTo>
                  <a:pt x="12915" y="5059"/>
                  <a:pt x="12908" y="5068"/>
                  <a:pt x="12899" y="5077"/>
                </a:cubicBezTo>
                <a:cubicBezTo>
                  <a:pt x="12890" y="5086"/>
                  <a:pt x="12881" y="5093"/>
                  <a:pt x="12871" y="5100"/>
                </a:cubicBezTo>
                <a:cubicBezTo>
                  <a:pt x="12861" y="5107"/>
                  <a:pt x="12850" y="5113"/>
                  <a:pt x="12839" y="5117"/>
                </a:cubicBezTo>
                <a:cubicBezTo>
                  <a:pt x="12828" y="5122"/>
                  <a:pt x="12816" y="5126"/>
                  <a:pt x="12804" y="5128"/>
                </a:cubicBezTo>
                <a:cubicBezTo>
                  <a:pt x="12792" y="5130"/>
                  <a:pt x="12780" y="5131"/>
                  <a:pt x="12768" y="5131"/>
                </a:cubicBezTo>
                <a:lnTo>
                  <a:pt x="139" y="5131"/>
                </a:lnTo>
                <a:cubicBezTo>
                  <a:pt x="130" y="5131"/>
                  <a:pt x="121" y="5130"/>
                  <a:pt x="112" y="5128"/>
                </a:cubicBezTo>
                <a:cubicBezTo>
                  <a:pt x="103" y="5126"/>
                  <a:pt x="94" y="5122"/>
                  <a:pt x="86" y="5117"/>
                </a:cubicBezTo>
                <a:cubicBezTo>
                  <a:pt x="77" y="5113"/>
                  <a:pt x="69" y="5107"/>
                  <a:pt x="61" y="5100"/>
                </a:cubicBezTo>
                <a:cubicBezTo>
                  <a:pt x="54" y="5093"/>
                  <a:pt x="47" y="5086"/>
                  <a:pt x="40" y="5077"/>
                </a:cubicBezTo>
                <a:cubicBezTo>
                  <a:pt x="34" y="5068"/>
                  <a:pt x="28" y="5059"/>
                  <a:pt x="23" y="5049"/>
                </a:cubicBezTo>
                <a:cubicBezTo>
                  <a:pt x="18" y="5039"/>
                  <a:pt x="14" y="5028"/>
                  <a:pt x="10" y="5017"/>
                </a:cubicBezTo>
                <a:cubicBezTo>
                  <a:pt x="7" y="5006"/>
                  <a:pt x="4" y="4994"/>
                  <a:pt x="2" y="4982"/>
                </a:cubicBezTo>
                <a:cubicBezTo>
                  <a:pt x="0" y="4970"/>
                  <a:pt x="0" y="4958"/>
                  <a:pt x="0" y="4946"/>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69" name="任意多边形: 形状 568"/>
          <p:cNvSpPr/>
          <p:nvPr/>
        </p:nvSpPr>
        <p:spPr>
          <a:xfrm>
            <a:off x="534600" y="1838160"/>
            <a:ext cx="67320" cy="1847160"/>
          </a:xfrm>
          <a:custGeom>
            <a:avLst/>
            <a:gdLst/>
            <a:ahLst/>
            <a:cxnLst/>
            <a:rect l="0" t="0" r="r" b="b"/>
            <a:pathLst>
              <a:path w="187" h="5131">
                <a:moveTo>
                  <a:pt x="0" y="0"/>
                </a:moveTo>
                <a:lnTo>
                  <a:pt x="187" y="0"/>
                </a:lnTo>
                <a:lnTo>
                  <a:pt x="187" y="5131"/>
                </a:lnTo>
                <a:lnTo>
                  <a:pt x="0" y="513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70" name="任意多边形: 形状 569"/>
          <p:cNvSpPr/>
          <p:nvPr/>
        </p:nvSpPr>
        <p:spPr>
          <a:xfrm>
            <a:off x="551520" y="4219920"/>
            <a:ext cx="4663080" cy="1320840"/>
          </a:xfrm>
          <a:custGeom>
            <a:avLst/>
            <a:gdLst/>
            <a:ahLst/>
            <a:cxnLst/>
            <a:rect l="0" t="0" r="r" b="b"/>
            <a:pathLst>
              <a:path w="12953" h="3669">
                <a:moveTo>
                  <a:pt x="0" y="3483"/>
                </a:moveTo>
                <a:lnTo>
                  <a:pt x="0" y="186"/>
                </a:lnTo>
                <a:cubicBezTo>
                  <a:pt x="0" y="174"/>
                  <a:pt x="0" y="162"/>
                  <a:pt x="2" y="150"/>
                </a:cubicBezTo>
                <a:cubicBezTo>
                  <a:pt x="4" y="138"/>
                  <a:pt x="7" y="126"/>
                  <a:pt x="10" y="115"/>
                </a:cubicBezTo>
                <a:cubicBezTo>
                  <a:pt x="14" y="103"/>
                  <a:pt x="18" y="93"/>
                  <a:pt x="23" y="83"/>
                </a:cubicBezTo>
                <a:cubicBezTo>
                  <a:pt x="28" y="72"/>
                  <a:pt x="34" y="63"/>
                  <a:pt x="40" y="54"/>
                </a:cubicBezTo>
                <a:cubicBezTo>
                  <a:pt x="47" y="46"/>
                  <a:pt x="54" y="38"/>
                  <a:pt x="61" y="31"/>
                </a:cubicBezTo>
                <a:cubicBezTo>
                  <a:pt x="69" y="25"/>
                  <a:pt x="77" y="19"/>
                  <a:pt x="86" y="14"/>
                </a:cubicBezTo>
                <a:cubicBezTo>
                  <a:pt x="94" y="10"/>
                  <a:pt x="103" y="6"/>
                  <a:pt x="112" y="4"/>
                </a:cubicBezTo>
                <a:cubicBezTo>
                  <a:pt x="121" y="1"/>
                  <a:pt x="130" y="0"/>
                  <a:pt x="139" y="0"/>
                </a:cubicBezTo>
                <a:lnTo>
                  <a:pt x="12768" y="0"/>
                </a:lnTo>
                <a:cubicBezTo>
                  <a:pt x="12780" y="0"/>
                  <a:pt x="12792" y="1"/>
                  <a:pt x="12804" y="4"/>
                </a:cubicBezTo>
                <a:cubicBezTo>
                  <a:pt x="12816" y="6"/>
                  <a:pt x="12828" y="10"/>
                  <a:pt x="12839" y="14"/>
                </a:cubicBezTo>
                <a:cubicBezTo>
                  <a:pt x="12850" y="19"/>
                  <a:pt x="12861" y="25"/>
                  <a:pt x="12871" y="31"/>
                </a:cubicBezTo>
                <a:cubicBezTo>
                  <a:pt x="12881" y="38"/>
                  <a:pt x="12890" y="46"/>
                  <a:pt x="12899" y="54"/>
                </a:cubicBezTo>
                <a:cubicBezTo>
                  <a:pt x="12908" y="63"/>
                  <a:pt x="12915" y="72"/>
                  <a:pt x="12922" y="83"/>
                </a:cubicBezTo>
                <a:cubicBezTo>
                  <a:pt x="12929" y="93"/>
                  <a:pt x="12935" y="103"/>
                  <a:pt x="12939" y="115"/>
                </a:cubicBezTo>
                <a:cubicBezTo>
                  <a:pt x="12944" y="126"/>
                  <a:pt x="12947" y="138"/>
                  <a:pt x="12950" y="150"/>
                </a:cubicBezTo>
                <a:cubicBezTo>
                  <a:pt x="12952" y="162"/>
                  <a:pt x="12953" y="174"/>
                  <a:pt x="12953" y="186"/>
                </a:cubicBezTo>
                <a:lnTo>
                  <a:pt x="12953" y="3483"/>
                </a:lnTo>
                <a:cubicBezTo>
                  <a:pt x="12953" y="3495"/>
                  <a:pt x="12952" y="3507"/>
                  <a:pt x="12950" y="3519"/>
                </a:cubicBezTo>
                <a:cubicBezTo>
                  <a:pt x="12947" y="3531"/>
                  <a:pt x="12944" y="3543"/>
                  <a:pt x="12939" y="3554"/>
                </a:cubicBezTo>
                <a:cubicBezTo>
                  <a:pt x="12935" y="3565"/>
                  <a:pt x="12929" y="3576"/>
                  <a:pt x="12922" y="3586"/>
                </a:cubicBezTo>
                <a:cubicBezTo>
                  <a:pt x="12915" y="3596"/>
                  <a:pt x="12908" y="3606"/>
                  <a:pt x="12899" y="3614"/>
                </a:cubicBezTo>
                <a:cubicBezTo>
                  <a:pt x="12890" y="3623"/>
                  <a:pt x="12881" y="3631"/>
                  <a:pt x="12871" y="3637"/>
                </a:cubicBezTo>
                <a:cubicBezTo>
                  <a:pt x="12861" y="3644"/>
                  <a:pt x="12850" y="3650"/>
                  <a:pt x="12839" y="3655"/>
                </a:cubicBezTo>
                <a:cubicBezTo>
                  <a:pt x="12828" y="3659"/>
                  <a:pt x="12816" y="3663"/>
                  <a:pt x="12804" y="3665"/>
                </a:cubicBezTo>
                <a:cubicBezTo>
                  <a:pt x="12792" y="3668"/>
                  <a:pt x="12780" y="3669"/>
                  <a:pt x="12768" y="3669"/>
                </a:cubicBezTo>
                <a:lnTo>
                  <a:pt x="139" y="3669"/>
                </a:lnTo>
                <a:cubicBezTo>
                  <a:pt x="130" y="3669"/>
                  <a:pt x="121" y="3668"/>
                  <a:pt x="112" y="3665"/>
                </a:cubicBezTo>
                <a:cubicBezTo>
                  <a:pt x="103" y="3663"/>
                  <a:pt x="94" y="3659"/>
                  <a:pt x="86" y="3655"/>
                </a:cubicBezTo>
                <a:cubicBezTo>
                  <a:pt x="77" y="3650"/>
                  <a:pt x="69" y="3644"/>
                  <a:pt x="61" y="3637"/>
                </a:cubicBezTo>
                <a:cubicBezTo>
                  <a:pt x="54" y="3631"/>
                  <a:pt x="47" y="3623"/>
                  <a:pt x="40" y="3614"/>
                </a:cubicBezTo>
                <a:cubicBezTo>
                  <a:pt x="34" y="3606"/>
                  <a:pt x="28" y="3596"/>
                  <a:pt x="23" y="3586"/>
                </a:cubicBezTo>
                <a:cubicBezTo>
                  <a:pt x="18" y="3576"/>
                  <a:pt x="14" y="3565"/>
                  <a:pt x="10" y="3554"/>
                </a:cubicBezTo>
                <a:cubicBezTo>
                  <a:pt x="7" y="3543"/>
                  <a:pt x="4" y="3531"/>
                  <a:pt x="2" y="3519"/>
                </a:cubicBezTo>
                <a:cubicBezTo>
                  <a:pt x="0" y="3507"/>
                  <a:pt x="0" y="3495"/>
                  <a:pt x="0" y="3483"/>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71" name="任意多边形: 形状 570"/>
          <p:cNvSpPr/>
          <p:nvPr/>
        </p:nvSpPr>
        <p:spPr>
          <a:xfrm>
            <a:off x="534600" y="4219920"/>
            <a:ext cx="67320" cy="1320840"/>
          </a:xfrm>
          <a:custGeom>
            <a:avLst/>
            <a:gdLst/>
            <a:ahLst/>
            <a:cxnLst/>
            <a:rect l="0" t="0" r="r" b="b"/>
            <a:pathLst>
              <a:path w="187" h="3669">
                <a:moveTo>
                  <a:pt x="0" y="0"/>
                </a:moveTo>
                <a:lnTo>
                  <a:pt x="187" y="0"/>
                </a:lnTo>
                <a:lnTo>
                  <a:pt x="187" y="3669"/>
                </a:lnTo>
                <a:lnTo>
                  <a:pt x="0" y="3669"/>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72" name="图片 571"/>
          <p:cNvPicPr/>
          <p:nvPr/>
        </p:nvPicPr>
        <p:blipFill>
          <a:blip r:embed="rId5"/>
          <a:stretch/>
        </p:blipFill>
        <p:spPr>
          <a:xfrm>
            <a:off x="534960" y="1537560"/>
            <a:ext cx="166680" cy="166680"/>
          </a:xfrm>
          <a:prstGeom prst="rect">
            <a:avLst/>
          </a:prstGeom>
          <a:noFill/>
          <a:ln w="0">
            <a:noFill/>
          </a:ln>
        </p:spPr>
      </p:pic>
      <p:sp>
        <p:nvSpPr>
          <p:cNvPr id="573" name="文本框 572"/>
          <p:cNvSpPr txBox="1"/>
          <p:nvPr/>
        </p:nvSpPr>
        <p:spPr>
          <a:xfrm>
            <a:off x="2073240" y="1062360"/>
            <a:ext cx="543240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，确保数据传输的结构化和可解析性，便于北向应⽤与南向设备之间的数据交互。</a:t>
            </a:r>
            <a:endParaRPr lang="en-US" sz="1180" b="0" u="none" strike="noStrike">
              <a:solidFill>
                <a:srgbClr val="000000"/>
              </a:solidFill>
              <a:effectLst/>
              <a:uFillTx/>
              <a:latin typeface="Times New Roman"/>
            </a:endParaRPr>
          </a:p>
        </p:txBody>
      </p:sp>
      <p:sp>
        <p:nvSpPr>
          <p:cNvPr id="574" name="文本框 573"/>
          <p:cNvSpPr txBox="1"/>
          <p:nvPr/>
        </p:nvSpPr>
        <p:spPr>
          <a:xfrm>
            <a:off x="768960" y="1524600"/>
            <a:ext cx="166680" cy="195480"/>
          </a:xfrm>
          <a:prstGeom prst="rect">
            <a:avLst/>
          </a:prstGeom>
          <a:noFill/>
          <a:ln w="0">
            <a:noFill/>
          </a:ln>
        </p:spPr>
        <p:txBody>
          <a:bodyPr wrap="none" lIns="0" tIns="0" rIns="0" bIns="0" anchor="t">
            <a:spAutoFit/>
          </a:bodyPr>
          <a:lstStyle/>
          <a:p>
            <a:r>
              <a:rPr lang="en-US" sz="1320" b="1" u="none" strike="noStrike">
                <a:solidFill>
                  <a:srgbClr val="FFFFFF"/>
                </a:solidFill>
                <a:effectLst/>
                <a:uFillTx/>
                <a:latin typeface="DejaVuSans"/>
                <a:ea typeface="DejaVuSans"/>
              </a:rPr>
              <a:t> </a:t>
            </a:r>
            <a:endParaRPr lang="en-US" sz="1320" b="0" u="none" strike="noStrike">
              <a:solidFill>
                <a:srgbClr val="000000"/>
              </a:solidFill>
              <a:effectLst/>
              <a:uFillTx/>
              <a:latin typeface="Times New Roman"/>
            </a:endParaRPr>
          </a:p>
        </p:txBody>
      </p:sp>
      <p:sp>
        <p:nvSpPr>
          <p:cNvPr id="575" name="文本框 574"/>
          <p:cNvSpPr txBox="1"/>
          <p:nvPr/>
        </p:nvSpPr>
        <p:spPr>
          <a:xfrm>
            <a:off x="826920" y="148572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设备状态设置消息</a:t>
            </a:r>
            <a:endParaRPr lang="en-US" sz="1320" b="0" u="none" strike="noStrike">
              <a:solidFill>
                <a:srgbClr val="000000"/>
              </a:solidFill>
              <a:effectLst/>
              <a:uFillTx/>
              <a:latin typeface="Times New Roman"/>
            </a:endParaRPr>
          </a:p>
        </p:txBody>
      </p:sp>
      <p:sp>
        <p:nvSpPr>
          <p:cNvPr id="576" name="文本框 575"/>
          <p:cNvSpPr txBox="1"/>
          <p:nvPr/>
        </p:nvSpPr>
        <p:spPr>
          <a:xfrm>
            <a:off x="702000" y="199188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77" name="文本框 576"/>
          <p:cNvSpPr txBox="1"/>
          <p:nvPr/>
        </p:nvSpPr>
        <p:spPr>
          <a:xfrm>
            <a:off x="702000" y="2167200"/>
            <a:ext cx="19022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device_id</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device123</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78" name="文本框 577"/>
          <p:cNvSpPr txBox="1"/>
          <p:nvPr/>
        </p:nvSpPr>
        <p:spPr>
          <a:xfrm>
            <a:off x="702000" y="2342880"/>
            <a:ext cx="91620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status</a:t>
            </a:r>
            <a:r>
              <a:rPr lang="en-US" sz="920" b="0" u="none" strike="noStrike">
                <a:solidFill>
                  <a:srgbClr val="E2E8F0"/>
                </a:solidFill>
                <a:effectLst/>
                <a:uFillTx/>
                <a:latin typeface="Courier New"/>
                <a:ea typeface="Courier New"/>
              </a:rPr>
              <a:t>": {</a:t>
            </a:r>
            <a:endParaRPr lang="en-US" sz="920" b="0" u="none" strike="noStrike">
              <a:solidFill>
                <a:srgbClr val="000000"/>
              </a:solidFill>
              <a:effectLst/>
              <a:uFillTx/>
              <a:latin typeface="Times New Roman"/>
            </a:endParaRPr>
          </a:p>
        </p:txBody>
      </p:sp>
      <p:sp>
        <p:nvSpPr>
          <p:cNvPr id="579" name="文本框 578"/>
          <p:cNvSpPr txBox="1"/>
          <p:nvPr/>
        </p:nvSpPr>
        <p:spPr>
          <a:xfrm>
            <a:off x="702000" y="2518200"/>
            <a:ext cx="12682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power</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true</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80" name="文本框 579"/>
          <p:cNvSpPr txBox="1"/>
          <p:nvPr/>
        </p:nvSpPr>
        <p:spPr>
          <a:xfrm>
            <a:off x="702000" y="2693520"/>
            <a:ext cx="133812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mode</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cool</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81" name="文本框 580"/>
          <p:cNvSpPr txBox="1"/>
          <p:nvPr/>
        </p:nvSpPr>
        <p:spPr>
          <a:xfrm>
            <a:off x="702000" y="2869200"/>
            <a:ext cx="147960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temperature</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26</a:t>
            </a:r>
            <a:endParaRPr lang="en-US" sz="920" b="0" u="none" strike="noStrike">
              <a:solidFill>
                <a:srgbClr val="000000"/>
              </a:solidFill>
              <a:effectLst/>
              <a:uFillTx/>
              <a:latin typeface="Times New Roman"/>
            </a:endParaRPr>
          </a:p>
        </p:txBody>
      </p:sp>
      <p:sp>
        <p:nvSpPr>
          <p:cNvPr id="582" name="文本框 581"/>
          <p:cNvSpPr txBox="1"/>
          <p:nvPr/>
        </p:nvSpPr>
        <p:spPr>
          <a:xfrm>
            <a:off x="702000" y="3044520"/>
            <a:ext cx="2822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endParaRPr lang="en-US" sz="920" b="0" u="none" strike="noStrike">
              <a:solidFill>
                <a:srgbClr val="000000"/>
              </a:solidFill>
              <a:effectLst/>
              <a:uFillTx/>
              <a:latin typeface="Times New Roman"/>
            </a:endParaRPr>
          </a:p>
        </p:txBody>
      </p:sp>
      <p:sp>
        <p:nvSpPr>
          <p:cNvPr id="583" name="文本框 582"/>
          <p:cNvSpPr txBox="1"/>
          <p:nvPr/>
        </p:nvSpPr>
        <p:spPr>
          <a:xfrm>
            <a:off x="702000" y="3220200"/>
            <a:ext cx="17614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timestamp</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1688902400</a:t>
            </a:r>
            <a:endParaRPr lang="en-US" sz="920" b="0" u="none" strike="noStrike">
              <a:solidFill>
                <a:srgbClr val="000000"/>
              </a:solidFill>
              <a:effectLst/>
              <a:uFillTx/>
              <a:latin typeface="Times New Roman"/>
            </a:endParaRPr>
          </a:p>
        </p:txBody>
      </p:sp>
      <p:pic>
        <p:nvPicPr>
          <p:cNvPr id="584" name="图片 583"/>
          <p:cNvPicPr/>
          <p:nvPr/>
        </p:nvPicPr>
        <p:blipFill>
          <a:blip r:embed="rId6"/>
          <a:stretch/>
        </p:blipFill>
        <p:spPr>
          <a:xfrm>
            <a:off x="534960" y="3919320"/>
            <a:ext cx="191880" cy="166680"/>
          </a:xfrm>
          <a:prstGeom prst="rect">
            <a:avLst/>
          </a:prstGeom>
          <a:noFill/>
          <a:ln w="0">
            <a:noFill/>
          </a:ln>
        </p:spPr>
      </p:pic>
      <p:sp>
        <p:nvSpPr>
          <p:cNvPr id="585" name="文本框 584"/>
          <p:cNvSpPr txBox="1"/>
          <p:nvPr/>
        </p:nvSpPr>
        <p:spPr>
          <a:xfrm>
            <a:off x="702000" y="339552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86" name="文本框 585"/>
          <p:cNvSpPr txBox="1"/>
          <p:nvPr/>
        </p:nvSpPr>
        <p:spPr>
          <a:xfrm>
            <a:off x="793800" y="3906360"/>
            <a:ext cx="166680" cy="195480"/>
          </a:xfrm>
          <a:prstGeom prst="rect">
            <a:avLst/>
          </a:prstGeom>
          <a:noFill/>
          <a:ln w="0">
            <a:noFill/>
          </a:ln>
        </p:spPr>
        <p:txBody>
          <a:bodyPr wrap="none" lIns="0" tIns="0" rIns="0" bIns="0" anchor="t">
            <a:spAutoFit/>
          </a:bodyPr>
          <a:lstStyle/>
          <a:p>
            <a:r>
              <a:rPr lang="en-US" sz="1320" b="1" u="none" strike="noStrike">
                <a:solidFill>
                  <a:srgbClr val="FFFFFF"/>
                </a:solidFill>
                <a:effectLst/>
                <a:uFillTx/>
                <a:latin typeface="DejaVuSans"/>
                <a:ea typeface="DejaVuSans"/>
              </a:rPr>
              <a:t> </a:t>
            </a:r>
            <a:endParaRPr lang="en-US" sz="1320" b="0" u="none" strike="noStrike">
              <a:solidFill>
                <a:srgbClr val="000000"/>
              </a:solidFill>
              <a:effectLst/>
              <a:uFillTx/>
              <a:latin typeface="Times New Roman"/>
            </a:endParaRPr>
          </a:p>
        </p:txBody>
      </p:sp>
      <p:sp>
        <p:nvSpPr>
          <p:cNvPr id="587" name="文本框 586"/>
          <p:cNvSpPr txBox="1"/>
          <p:nvPr/>
        </p:nvSpPr>
        <p:spPr>
          <a:xfrm>
            <a:off x="852120" y="38674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设备⼼跳消息</a:t>
            </a:r>
            <a:endParaRPr lang="en-US" sz="1320" b="0" u="none" strike="noStrike">
              <a:solidFill>
                <a:srgbClr val="000000"/>
              </a:solidFill>
              <a:effectLst/>
              <a:uFillTx/>
              <a:latin typeface="Times New Roman"/>
            </a:endParaRPr>
          </a:p>
        </p:txBody>
      </p:sp>
      <p:sp>
        <p:nvSpPr>
          <p:cNvPr id="588" name="文本框 587"/>
          <p:cNvSpPr txBox="1"/>
          <p:nvPr/>
        </p:nvSpPr>
        <p:spPr>
          <a:xfrm>
            <a:off x="702000" y="437328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89" name="文本框 588"/>
          <p:cNvSpPr txBox="1"/>
          <p:nvPr/>
        </p:nvSpPr>
        <p:spPr>
          <a:xfrm>
            <a:off x="702000" y="4548960"/>
            <a:ext cx="19022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device_id</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device123</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90" name="文本框 589"/>
          <p:cNvSpPr txBox="1"/>
          <p:nvPr/>
        </p:nvSpPr>
        <p:spPr>
          <a:xfrm>
            <a:off x="702000" y="4724280"/>
            <a:ext cx="147960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status</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online</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91" name="文本框 590"/>
          <p:cNvSpPr txBox="1"/>
          <p:nvPr/>
        </p:nvSpPr>
        <p:spPr>
          <a:xfrm>
            <a:off x="702000" y="4899960"/>
            <a:ext cx="112752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battery</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85</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92" name="文本框 591"/>
          <p:cNvSpPr txBox="1"/>
          <p:nvPr/>
        </p:nvSpPr>
        <p:spPr>
          <a:xfrm>
            <a:off x="702000" y="5075280"/>
            <a:ext cx="17614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timestamp</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1688902400</a:t>
            </a:r>
            <a:endParaRPr lang="en-US" sz="920" b="0" u="none" strike="noStrike">
              <a:solidFill>
                <a:srgbClr val="000000"/>
              </a:solidFill>
              <a:effectLst/>
              <a:uFillTx/>
              <a:latin typeface="Times New Roman"/>
            </a:endParaRPr>
          </a:p>
        </p:txBody>
      </p:sp>
      <p:sp>
        <p:nvSpPr>
          <p:cNvPr id="593" name="任意多边形: 形状 592"/>
          <p:cNvSpPr/>
          <p:nvPr/>
        </p:nvSpPr>
        <p:spPr>
          <a:xfrm>
            <a:off x="5498640" y="1838160"/>
            <a:ext cx="4663440" cy="1847160"/>
          </a:xfrm>
          <a:custGeom>
            <a:avLst/>
            <a:gdLst/>
            <a:ahLst/>
            <a:cxnLst/>
            <a:rect l="0" t="0" r="r" b="b"/>
            <a:pathLst>
              <a:path w="12954" h="5131">
                <a:moveTo>
                  <a:pt x="0" y="4946"/>
                </a:moveTo>
                <a:lnTo>
                  <a:pt x="0" y="186"/>
                </a:lnTo>
                <a:cubicBezTo>
                  <a:pt x="0" y="174"/>
                  <a:pt x="1" y="162"/>
                  <a:pt x="2" y="150"/>
                </a:cubicBezTo>
                <a:cubicBezTo>
                  <a:pt x="4" y="138"/>
                  <a:pt x="7" y="126"/>
                  <a:pt x="10" y="115"/>
                </a:cubicBezTo>
                <a:cubicBezTo>
                  <a:pt x="14" y="104"/>
                  <a:pt x="18" y="93"/>
                  <a:pt x="23" y="83"/>
                </a:cubicBezTo>
                <a:cubicBezTo>
                  <a:pt x="28" y="73"/>
                  <a:pt x="34" y="63"/>
                  <a:pt x="40" y="55"/>
                </a:cubicBezTo>
                <a:cubicBezTo>
                  <a:pt x="47" y="46"/>
                  <a:pt x="54" y="38"/>
                  <a:pt x="62" y="32"/>
                </a:cubicBezTo>
                <a:cubicBezTo>
                  <a:pt x="69" y="25"/>
                  <a:pt x="77" y="19"/>
                  <a:pt x="86" y="15"/>
                </a:cubicBezTo>
                <a:cubicBezTo>
                  <a:pt x="94" y="10"/>
                  <a:pt x="103" y="6"/>
                  <a:pt x="112" y="4"/>
                </a:cubicBezTo>
                <a:cubicBezTo>
                  <a:pt x="121" y="2"/>
                  <a:pt x="130" y="0"/>
                  <a:pt x="139" y="0"/>
                </a:cubicBezTo>
                <a:lnTo>
                  <a:pt x="12768" y="0"/>
                </a:lnTo>
                <a:cubicBezTo>
                  <a:pt x="12780" y="0"/>
                  <a:pt x="12792" y="2"/>
                  <a:pt x="12804" y="4"/>
                </a:cubicBezTo>
                <a:cubicBezTo>
                  <a:pt x="12816" y="6"/>
                  <a:pt x="12828" y="10"/>
                  <a:pt x="12839" y="15"/>
                </a:cubicBezTo>
                <a:cubicBezTo>
                  <a:pt x="12850" y="19"/>
                  <a:pt x="12861" y="25"/>
                  <a:pt x="12871" y="32"/>
                </a:cubicBezTo>
                <a:cubicBezTo>
                  <a:pt x="12881" y="38"/>
                  <a:pt x="12891" y="46"/>
                  <a:pt x="12899" y="55"/>
                </a:cubicBezTo>
                <a:cubicBezTo>
                  <a:pt x="12908" y="63"/>
                  <a:pt x="12915" y="73"/>
                  <a:pt x="12922" y="83"/>
                </a:cubicBezTo>
                <a:cubicBezTo>
                  <a:pt x="12929" y="93"/>
                  <a:pt x="12935" y="104"/>
                  <a:pt x="12939" y="115"/>
                </a:cubicBezTo>
                <a:cubicBezTo>
                  <a:pt x="12944" y="126"/>
                  <a:pt x="12948" y="138"/>
                  <a:pt x="12950" y="150"/>
                </a:cubicBezTo>
                <a:cubicBezTo>
                  <a:pt x="12952" y="162"/>
                  <a:pt x="12954" y="174"/>
                  <a:pt x="12954" y="186"/>
                </a:cubicBezTo>
                <a:lnTo>
                  <a:pt x="12954" y="4946"/>
                </a:lnTo>
                <a:cubicBezTo>
                  <a:pt x="12954" y="4958"/>
                  <a:pt x="12952" y="4970"/>
                  <a:pt x="12950" y="4982"/>
                </a:cubicBezTo>
                <a:cubicBezTo>
                  <a:pt x="12948" y="4994"/>
                  <a:pt x="12944" y="5006"/>
                  <a:pt x="12939" y="5017"/>
                </a:cubicBezTo>
                <a:cubicBezTo>
                  <a:pt x="12935" y="5028"/>
                  <a:pt x="12929" y="5039"/>
                  <a:pt x="12922" y="5049"/>
                </a:cubicBezTo>
                <a:cubicBezTo>
                  <a:pt x="12915" y="5059"/>
                  <a:pt x="12908" y="5068"/>
                  <a:pt x="12899" y="5077"/>
                </a:cubicBezTo>
                <a:cubicBezTo>
                  <a:pt x="12891" y="5086"/>
                  <a:pt x="12881" y="5093"/>
                  <a:pt x="12871" y="5100"/>
                </a:cubicBezTo>
                <a:cubicBezTo>
                  <a:pt x="12861" y="5107"/>
                  <a:pt x="12850" y="5113"/>
                  <a:pt x="12839" y="5117"/>
                </a:cubicBezTo>
                <a:cubicBezTo>
                  <a:pt x="12828" y="5122"/>
                  <a:pt x="12816" y="5126"/>
                  <a:pt x="12804" y="5128"/>
                </a:cubicBezTo>
                <a:cubicBezTo>
                  <a:pt x="12792" y="5130"/>
                  <a:pt x="12780" y="5131"/>
                  <a:pt x="12768" y="5131"/>
                </a:cubicBezTo>
                <a:lnTo>
                  <a:pt x="139" y="5131"/>
                </a:lnTo>
                <a:cubicBezTo>
                  <a:pt x="130" y="5131"/>
                  <a:pt x="121" y="5130"/>
                  <a:pt x="112" y="5128"/>
                </a:cubicBezTo>
                <a:cubicBezTo>
                  <a:pt x="103" y="5126"/>
                  <a:pt x="94" y="5122"/>
                  <a:pt x="86" y="5117"/>
                </a:cubicBezTo>
                <a:cubicBezTo>
                  <a:pt x="77" y="5113"/>
                  <a:pt x="69" y="5107"/>
                  <a:pt x="62" y="5100"/>
                </a:cubicBezTo>
                <a:cubicBezTo>
                  <a:pt x="54" y="5093"/>
                  <a:pt x="47" y="5086"/>
                  <a:pt x="40" y="5077"/>
                </a:cubicBezTo>
                <a:cubicBezTo>
                  <a:pt x="34" y="5068"/>
                  <a:pt x="28" y="5059"/>
                  <a:pt x="23" y="5049"/>
                </a:cubicBezTo>
                <a:cubicBezTo>
                  <a:pt x="18" y="5039"/>
                  <a:pt x="14" y="5028"/>
                  <a:pt x="10" y="5017"/>
                </a:cubicBezTo>
                <a:cubicBezTo>
                  <a:pt x="7" y="5006"/>
                  <a:pt x="4" y="4994"/>
                  <a:pt x="2" y="4982"/>
                </a:cubicBezTo>
                <a:cubicBezTo>
                  <a:pt x="1" y="4970"/>
                  <a:pt x="0" y="4958"/>
                  <a:pt x="0" y="4946"/>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94" name="任意多边形: 形状 593"/>
          <p:cNvSpPr/>
          <p:nvPr/>
        </p:nvSpPr>
        <p:spPr>
          <a:xfrm>
            <a:off x="5481720" y="1838160"/>
            <a:ext cx="67320" cy="1847160"/>
          </a:xfrm>
          <a:custGeom>
            <a:avLst/>
            <a:gdLst/>
            <a:ahLst/>
            <a:cxnLst/>
            <a:rect l="0" t="0" r="r" b="b"/>
            <a:pathLst>
              <a:path w="187" h="5131">
                <a:moveTo>
                  <a:pt x="0" y="0"/>
                </a:moveTo>
                <a:lnTo>
                  <a:pt x="187" y="0"/>
                </a:lnTo>
                <a:lnTo>
                  <a:pt x="187" y="5131"/>
                </a:lnTo>
                <a:lnTo>
                  <a:pt x="0" y="513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95" name="任意多边形: 形状 594"/>
          <p:cNvSpPr/>
          <p:nvPr/>
        </p:nvSpPr>
        <p:spPr>
          <a:xfrm>
            <a:off x="5498640" y="4219920"/>
            <a:ext cx="4663440" cy="1320840"/>
          </a:xfrm>
          <a:custGeom>
            <a:avLst/>
            <a:gdLst/>
            <a:ahLst/>
            <a:cxnLst/>
            <a:rect l="0" t="0" r="r" b="b"/>
            <a:pathLst>
              <a:path w="12954" h="3669">
                <a:moveTo>
                  <a:pt x="0" y="3483"/>
                </a:moveTo>
                <a:lnTo>
                  <a:pt x="0" y="186"/>
                </a:lnTo>
                <a:cubicBezTo>
                  <a:pt x="0" y="174"/>
                  <a:pt x="1" y="162"/>
                  <a:pt x="2" y="150"/>
                </a:cubicBezTo>
                <a:cubicBezTo>
                  <a:pt x="4" y="138"/>
                  <a:pt x="7" y="126"/>
                  <a:pt x="10" y="115"/>
                </a:cubicBezTo>
                <a:cubicBezTo>
                  <a:pt x="14" y="103"/>
                  <a:pt x="18" y="93"/>
                  <a:pt x="23" y="83"/>
                </a:cubicBezTo>
                <a:cubicBezTo>
                  <a:pt x="28" y="72"/>
                  <a:pt x="34" y="63"/>
                  <a:pt x="40" y="54"/>
                </a:cubicBezTo>
                <a:cubicBezTo>
                  <a:pt x="47" y="46"/>
                  <a:pt x="54" y="38"/>
                  <a:pt x="62" y="31"/>
                </a:cubicBezTo>
                <a:cubicBezTo>
                  <a:pt x="69" y="25"/>
                  <a:pt x="77" y="19"/>
                  <a:pt x="86" y="14"/>
                </a:cubicBezTo>
                <a:cubicBezTo>
                  <a:pt x="94" y="10"/>
                  <a:pt x="103" y="6"/>
                  <a:pt x="112" y="4"/>
                </a:cubicBezTo>
                <a:cubicBezTo>
                  <a:pt x="121" y="1"/>
                  <a:pt x="130" y="0"/>
                  <a:pt x="139" y="0"/>
                </a:cubicBezTo>
                <a:lnTo>
                  <a:pt x="12768" y="0"/>
                </a:lnTo>
                <a:cubicBezTo>
                  <a:pt x="12780" y="0"/>
                  <a:pt x="12792" y="1"/>
                  <a:pt x="12804" y="4"/>
                </a:cubicBezTo>
                <a:cubicBezTo>
                  <a:pt x="12816" y="6"/>
                  <a:pt x="12828" y="10"/>
                  <a:pt x="12839" y="14"/>
                </a:cubicBezTo>
                <a:cubicBezTo>
                  <a:pt x="12850" y="19"/>
                  <a:pt x="12861" y="25"/>
                  <a:pt x="12871" y="31"/>
                </a:cubicBezTo>
                <a:cubicBezTo>
                  <a:pt x="12881" y="38"/>
                  <a:pt x="12891" y="46"/>
                  <a:pt x="12899" y="54"/>
                </a:cubicBezTo>
                <a:cubicBezTo>
                  <a:pt x="12908" y="63"/>
                  <a:pt x="12915" y="72"/>
                  <a:pt x="12922" y="83"/>
                </a:cubicBezTo>
                <a:cubicBezTo>
                  <a:pt x="12929" y="93"/>
                  <a:pt x="12935" y="103"/>
                  <a:pt x="12939" y="115"/>
                </a:cubicBezTo>
                <a:cubicBezTo>
                  <a:pt x="12944" y="126"/>
                  <a:pt x="12948" y="138"/>
                  <a:pt x="12950" y="150"/>
                </a:cubicBezTo>
                <a:cubicBezTo>
                  <a:pt x="12952" y="162"/>
                  <a:pt x="12954" y="174"/>
                  <a:pt x="12954" y="186"/>
                </a:cubicBezTo>
                <a:lnTo>
                  <a:pt x="12954" y="3483"/>
                </a:lnTo>
                <a:cubicBezTo>
                  <a:pt x="12954" y="3495"/>
                  <a:pt x="12952" y="3507"/>
                  <a:pt x="12950" y="3519"/>
                </a:cubicBezTo>
                <a:cubicBezTo>
                  <a:pt x="12948" y="3531"/>
                  <a:pt x="12944" y="3543"/>
                  <a:pt x="12939" y="3554"/>
                </a:cubicBezTo>
                <a:cubicBezTo>
                  <a:pt x="12935" y="3565"/>
                  <a:pt x="12929" y="3576"/>
                  <a:pt x="12922" y="3586"/>
                </a:cubicBezTo>
                <a:cubicBezTo>
                  <a:pt x="12915" y="3596"/>
                  <a:pt x="12908" y="3606"/>
                  <a:pt x="12899" y="3614"/>
                </a:cubicBezTo>
                <a:cubicBezTo>
                  <a:pt x="12891" y="3623"/>
                  <a:pt x="12881" y="3631"/>
                  <a:pt x="12871" y="3637"/>
                </a:cubicBezTo>
                <a:cubicBezTo>
                  <a:pt x="12861" y="3644"/>
                  <a:pt x="12850" y="3650"/>
                  <a:pt x="12839" y="3655"/>
                </a:cubicBezTo>
                <a:cubicBezTo>
                  <a:pt x="12828" y="3659"/>
                  <a:pt x="12816" y="3663"/>
                  <a:pt x="12804" y="3665"/>
                </a:cubicBezTo>
                <a:cubicBezTo>
                  <a:pt x="12792" y="3668"/>
                  <a:pt x="12780" y="3669"/>
                  <a:pt x="12768" y="3669"/>
                </a:cubicBezTo>
                <a:lnTo>
                  <a:pt x="139" y="3669"/>
                </a:lnTo>
                <a:cubicBezTo>
                  <a:pt x="130" y="3669"/>
                  <a:pt x="121" y="3668"/>
                  <a:pt x="112" y="3665"/>
                </a:cubicBezTo>
                <a:cubicBezTo>
                  <a:pt x="103" y="3663"/>
                  <a:pt x="94" y="3659"/>
                  <a:pt x="86" y="3655"/>
                </a:cubicBezTo>
                <a:cubicBezTo>
                  <a:pt x="77" y="3650"/>
                  <a:pt x="69" y="3644"/>
                  <a:pt x="62" y="3637"/>
                </a:cubicBezTo>
                <a:cubicBezTo>
                  <a:pt x="54" y="3631"/>
                  <a:pt x="47" y="3623"/>
                  <a:pt x="40" y="3614"/>
                </a:cubicBezTo>
                <a:cubicBezTo>
                  <a:pt x="34" y="3606"/>
                  <a:pt x="28" y="3596"/>
                  <a:pt x="23" y="3586"/>
                </a:cubicBezTo>
                <a:cubicBezTo>
                  <a:pt x="18" y="3576"/>
                  <a:pt x="14" y="3565"/>
                  <a:pt x="10" y="3554"/>
                </a:cubicBezTo>
                <a:cubicBezTo>
                  <a:pt x="7" y="3543"/>
                  <a:pt x="4" y="3531"/>
                  <a:pt x="2" y="3519"/>
                </a:cubicBezTo>
                <a:cubicBezTo>
                  <a:pt x="1" y="3507"/>
                  <a:pt x="0" y="3495"/>
                  <a:pt x="0" y="3483"/>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96" name="任意多边形: 形状 595"/>
          <p:cNvSpPr/>
          <p:nvPr/>
        </p:nvSpPr>
        <p:spPr>
          <a:xfrm>
            <a:off x="5481720" y="4219920"/>
            <a:ext cx="67320" cy="1320840"/>
          </a:xfrm>
          <a:custGeom>
            <a:avLst/>
            <a:gdLst/>
            <a:ahLst/>
            <a:cxnLst/>
            <a:rect l="0" t="0" r="r" b="b"/>
            <a:pathLst>
              <a:path w="187" h="3669">
                <a:moveTo>
                  <a:pt x="0" y="0"/>
                </a:moveTo>
                <a:lnTo>
                  <a:pt x="187" y="0"/>
                </a:lnTo>
                <a:lnTo>
                  <a:pt x="187" y="3669"/>
                </a:lnTo>
                <a:lnTo>
                  <a:pt x="0" y="3669"/>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97" name="图片 596"/>
          <p:cNvPicPr/>
          <p:nvPr/>
        </p:nvPicPr>
        <p:blipFill>
          <a:blip r:embed="rId7"/>
          <a:stretch/>
        </p:blipFill>
        <p:spPr>
          <a:xfrm>
            <a:off x="5482080" y="1537560"/>
            <a:ext cx="108360" cy="166680"/>
          </a:xfrm>
          <a:prstGeom prst="rect">
            <a:avLst/>
          </a:prstGeom>
          <a:noFill/>
          <a:ln w="0">
            <a:noFill/>
          </a:ln>
        </p:spPr>
      </p:pic>
      <p:sp>
        <p:nvSpPr>
          <p:cNvPr id="598" name="文本框 597"/>
          <p:cNvSpPr txBox="1"/>
          <p:nvPr/>
        </p:nvSpPr>
        <p:spPr>
          <a:xfrm>
            <a:off x="702000" y="525096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99" name="文本框 598"/>
          <p:cNvSpPr txBox="1"/>
          <p:nvPr/>
        </p:nvSpPr>
        <p:spPr>
          <a:xfrm>
            <a:off x="5657400" y="1524600"/>
            <a:ext cx="166680" cy="195480"/>
          </a:xfrm>
          <a:prstGeom prst="rect">
            <a:avLst/>
          </a:prstGeom>
          <a:noFill/>
          <a:ln w="0">
            <a:noFill/>
          </a:ln>
        </p:spPr>
        <p:txBody>
          <a:bodyPr wrap="none" lIns="0" tIns="0" rIns="0" bIns="0" anchor="t">
            <a:spAutoFit/>
          </a:bodyPr>
          <a:lstStyle/>
          <a:p>
            <a:r>
              <a:rPr lang="en-US" sz="1320" b="1" u="none" strike="noStrike">
                <a:solidFill>
                  <a:srgbClr val="FFFFFF"/>
                </a:solidFill>
                <a:effectLst/>
                <a:uFillTx/>
                <a:latin typeface="DejaVuSans"/>
                <a:ea typeface="DejaVuSans"/>
              </a:rPr>
              <a:t> </a:t>
            </a:r>
            <a:endParaRPr lang="en-US" sz="1320" b="0" u="none" strike="noStrike">
              <a:solidFill>
                <a:srgbClr val="000000"/>
              </a:solidFill>
              <a:effectLst/>
              <a:uFillTx/>
              <a:latin typeface="Times New Roman"/>
            </a:endParaRPr>
          </a:p>
        </p:txBody>
      </p:sp>
      <p:sp>
        <p:nvSpPr>
          <p:cNvPr id="600" name="文本框 599"/>
          <p:cNvSpPr txBox="1"/>
          <p:nvPr/>
        </p:nvSpPr>
        <p:spPr>
          <a:xfrm>
            <a:off x="5715720" y="148572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环境数据上报消息</a:t>
            </a:r>
            <a:endParaRPr lang="en-US" sz="1320" b="0" u="none" strike="noStrike">
              <a:solidFill>
                <a:srgbClr val="000000"/>
              </a:solidFill>
              <a:effectLst/>
              <a:uFillTx/>
              <a:latin typeface="Times New Roman"/>
            </a:endParaRPr>
          </a:p>
        </p:txBody>
      </p:sp>
      <p:sp>
        <p:nvSpPr>
          <p:cNvPr id="601" name="文本框 600"/>
          <p:cNvSpPr txBox="1"/>
          <p:nvPr/>
        </p:nvSpPr>
        <p:spPr>
          <a:xfrm>
            <a:off x="5649120" y="199188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02" name="文本框 601"/>
          <p:cNvSpPr txBox="1"/>
          <p:nvPr/>
        </p:nvSpPr>
        <p:spPr>
          <a:xfrm>
            <a:off x="5649120" y="2167200"/>
            <a:ext cx="155016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temperature</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24.5</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03" name="文本框 602"/>
          <p:cNvSpPr txBox="1"/>
          <p:nvPr/>
        </p:nvSpPr>
        <p:spPr>
          <a:xfrm>
            <a:off x="5649120" y="2342880"/>
            <a:ext cx="11980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humidity</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45</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04" name="文本框 603"/>
          <p:cNvSpPr txBox="1"/>
          <p:nvPr/>
        </p:nvSpPr>
        <p:spPr>
          <a:xfrm>
            <a:off x="5649120" y="2518200"/>
            <a:ext cx="12682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air_quality</a:t>
            </a:r>
            <a:r>
              <a:rPr lang="en-US" sz="920" b="0" u="none" strike="noStrike">
                <a:solidFill>
                  <a:srgbClr val="E2E8F0"/>
                </a:solidFill>
                <a:effectLst/>
                <a:uFillTx/>
                <a:latin typeface="Courier New"/>
                <a:ea typeface="Courier New"/>
              </a:rPr>
              <a:t>": {</a:t>
            </a:r>
            <a:endParaRPr lang="en-US" sz="920" b="0" u="none" strike="noStrike">
              <a:solidFill>
                <a:srgbClr val="000000"/>
              </a:solidFill>
              <a:effectLst/>
              <a:uFillTx/>
              <a:latin typeface="Times New Roman"/>
            </a:endParaRPr>
          </a:p>
        </p:txBody>
      </p:sp>
      <p:sp>
        <p:nvSpPr>
          <p:cNvPr id="605" name="文本框 604"/>
          <p:cNvSpPr txBox="1"/>
          <p:nvPr/>
        </p:nvSpPr>
        <p:spPr>
          <a:xfrm>
            <a:off x="5649120" y="2693520"/>
            <a:ext cx="112752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pm2.5</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28</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06" name="文本框 605"/>
          <p:cNvSpPr txBox="1"/>
          <p:nvPr/>
        </p:nvSpPr>
        <p:spPr>
          <a:xfrm>
            <a:off x="5649120" y="2869200"/>
            <a:ext cx="98676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co2</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400</a:t>
            </a:r>
            <a:endParaRPr lang="en-US" sz="920" b="0" u="none" strike="noStrike">
              <a:solidFill>
                <a:srgbClr val="000000"/>
              </a:solidFill>
              <a:effectLst/>
              <a:uFillTx/>
              <a:latin typeface="Times New Roman"/>
            </a:endParaRPr>
          </a:p>
        </p:txBody>
      </p:sp>
      <p:sp>
        <p:nvSpPr>
          <p:cNvPr id="607" name="文本框 606"/>
          <p:cNvSpPr txBox="1"/>
          <p:nvPr/>
        </p:nvSpPr>
        <p:spPr>
          <a:xfrm>
            <a:off x="5649120" y="3044520"/>
            <a:ext cx="2822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endParaRPr lang="en-US" sz="920" b="0" u="none" strike="noStrike">
              <a:solidFill>
                <a:srgbClr val="000000"/>
              </a:solidFill>
              <a:effectLst/>
              <a:uFillTx/>
              <a:latin typeface="Times New Roman"/>
            </a:endParaRPr>
          </a:p>
        </p:txBody>
      </p:sp>
      <p:sp>
        <p:nvSpPr>
          <p:cNvPr id="608" name="文本框 607"/>
          <p:cNvSpPr txBox="1"/>
          <p:nvPr/>
        </p:nvSpPr>
        <p:spPr>
          <a:xfrm>
            <a:off x="5649120" y="3220200"/>
            <a:ext cx="17614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timestamp</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1688902400</a:t>
            </a:r>
            <a:endParaRPr lang="en-US" sz="920" b="0" u="none" strike="noStrike">
              <a:solidFill>
                <a:srgbClr val="000000"/>
              </a:solidFill>
              <a:effectLst/>
              <a:uFillTx/>
              <a:latin typeface="Times New Roman"/>
            </a:endParaRPr>
          </a:p>
        </p:txBody>
      </p:sp>
      <p:pic>
        <p:nvPicPr>
          <p:cNvPr id="609" name="图片 608"/>
          <p:cNvPicPr/>
          <p:nvPr/>
        </p:nvPicPr>
        <p:blipFill>
          <a:blip r:embed="rId8"/>
          <a:stretch/>
        </p:blipFill>
        <p:spPr>
          <a:xfrm>
            <a:off x="5482080" y="3919320"/>
            <a:ext cx="124920" cy="166680"/>
          </a:xfrm>
          <a:prstGeom prst="rect">
            <a:avLst/>
          </a:prstGeom>
          <a:noFill/>
          <a:ln w="0">
            <a:noFill/>
          </a:ln>
        </p:spPr>
      </p:pic>
      <p:sp>
        <p:nvSpPr>
          <p:cNvPr id="610" name="文本框 609"/>
          <p:cNvSpPr txBox="1"/>
          <p:nvPr/>
        </p:nvSpPr>
        <p:spPr>
          <a:xfrm>
            <a:off x="5649120" y="339552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11" name="文本框 610"/>
          <p:cNvSpPr txBox="1"/>
          <p:nvPr/>
        </p:nvSpPr>
        <p:spPr>
          <a:xfrm>
            <a:off x="5674320" y="3906360"/>
            <a:ext cx="166680" cy="195480"/>
          </a:xfrm>
          <a:prstGeom prst="rect">
            <a:avLst/>
          </a:prstGeom>
          <a:noFill/>
          <a:ln w="0">
            <a:noFill/>
          </a:ln>
        </p:spPr>
        <p:txBody>
          <a:bodyPr wrap="none" lIns="0" tIns="0" rIns="0" bIns="0" anchor="t">
            <a:spAutoFit/>
          </a:bodyPr>
          <a:lstStyle/>
          <a:p>
            <a:r>
              <a:rPr lang="en-US" sz="1320" b="1" u="none" strike="noStrike">
                <a:solidFill>
                  <a:srgbClr val="FFFFFF"/>
                </a:solidFill>
                <a:effectLst/>
                <a:uFillTx/>
                <a:latin typeface="DejaVuSans"/>
                <a:ea typeface="DejaVuSans"/>
              </a:rPr>
              <a:t> </a:t>
            </a:r>
            <a:endParaRPr lang="en-US" sz="1320" b="0" u="none" strike="noStrike">
              <a:solidFill>
                <a:srgbClr val="000000"/>
              </a:solidFill>
              <a:effectLst/>
              <a:uFillTx/>
              <a:latin typeface="Times New Roman"/>
            </a:endParaRPr>
          </a:p>
        </p:txBody>
      </p:sp>
      <p:sp>
        <p:nvSpPr>
          <p:cNvPr id="612" name="文本框 611"/>
          <p:cNvSpPr txBox="1"/>
          <p:nvPr/>
        </p:nvSpPr>
        <p:spPr>
          <a:xfrm>
            <a:off x="5732280" y="386748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设备绑定响应消息</a:t>
            </a:r>
            <a:endParaRPr lang="en-US" sz="1320" b="0" u="none" strike="noStrike">
              <a:solidFill>
                <a:srgbClr val="000000"/>
              </a:solidFill>
              <a:effectLst/>
              <a:uFillTx/>
              <a:latin typeface="Times New Roman"/>
            </a:endParaRPr>
          </a:p>
        </p:txBody>
      </p:sp>
      <p:sp>
        <p:nvSpPr>
          <p:cNvPr id="613" name="文本框 612"/>
          <p:cNvSpPr txBox="1"/>
          <p:nvPr/>
        </p:nvSpPr>
        <p:spPr>
          <a:xfrm>
            <a:off x="5649120" y="437328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14" name="文本框 613"/>
          <p:cNvSpPr txBox="1"/>
          <p:nvPr/>
        </p:nvSpPr>
        <p:spPr>
          <a:xfrm>
            <a:off x="5649120" y="4548960"/>
            <a:ext cx="19022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device_id</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device123</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15" name="文本框 614"/>
          <p:cNvSpPr txBox="1"/>
          <p:nvPr/>
        </p:nvSpPr>
        <p:spPr>
          <a:xfrm>
            <a:off x="5649120" y="4724280"/>
            <a:ext cx="11980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result</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true</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16" name="文本框 615"/>
          <p:cNvSpPr txBox="1"/>
          <p:nvPr/>
        </p:nvSpPr>
        <p:spPr>
          <a:xfrm>
            <a:off x="5649120" y="4899960"/>
            <a:ext cx="288756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message</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Device successfully bound</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17" name="文本框 616"/>
          <p:cNvSpPr txBox="1"/>
          <p:nvPr/>
        </p:nvSpPr>
        <p:spPr>
          <a:xfrm>
            <a:off x="5649120" y="5075280"/>
            <a:ext cx="17614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timestamp</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1688902400</a:t>
            </a:r>
            <a:endParaRPr lang="en-US" sz="920" b="0" u="none" strike="noStrike">
              <a:solidFill>
                <a:srgbClr val="000000"/>
              </a:solidFill>
              <a:effectLst/>
              <a:uFillTx/>
              <a:latin typeface="Times New Roman"/>
            </a:endParaRPr>
          </a:p>
        </p:txBody>
      </p:sp>
      <p:sp>
        <p:nvSpPr>
          <p:cNvPr id="618" name="任意多边形: 形状 617"/>
          <p:cNvSpPr/>
          <p:nvPr/>
        </p:nvSpPr>
        <p:spPr>
          <a:xfrm>
            <a:off x="534600" y="5824440"/>
            <a:ext cx="334800" cy="334800"/>
          </a:xfrm>
          <a:custGeom>
            <a:avLst/>
            <a:gdLst/>
            <a:ahLst/>
            <a:cxnLst/>
            <a:rect l="0" t="0" r="r" b="b"/>
            <a:pathLst>
              <a:path w="930" h="930">
                <a:moveTo>
                  <a:pt x="930" y="465"/>
                </a:moveTo>
                <a:cubicBezTo>
                  <a:pt x="930" y="496"/>
                  <a:pt x="927" y="526"/>
                  <a:pt x="921" y="556"/>
                </a:cubicBezTo>
                <a:cubicBezTo>
                  <a:pt x="915" y="586"/>
                  <a:pt x="906" y="615"/>
                  <a:pt x="894" y="643"/>
                </a:cubicBezTo>
                <a:cubicBezTo>
                  <a:pt x="883" y="671"/>
                  <a:pt x="868" y="698"/>
                  <a:pt x="851" y="723"/>
                </a:cubicBezTo>
                <a:cubicBezTo>
                  <a:pt x="833" y="749"/>
                  <a:pt x="814" y="772"/>
                  <a:pt x="793" y="794"/>
                </a:cubicBezTo>
                <a:cubicBezTo>
                  <a:pt x="771" y="815"/>
                  <a:pt x="748" y="834"/>
                  <a:pt x="722" y="851"/>
                </a:cubicBezTo>
                <a:cubicBezTo>
                  <a:pt x="697" y="868"/>
                  <a:pt x="670" y="883"/>
                  <a:pt x="642" y="894"/>
                </a:cubicBezTo>
                <a:cubicBezTo>
                  <a:pt x="614" y="906"/>
                  <a:pt x="585" y="915"/>
                  <a:pt x="555" y="921"/>
                </a:cubicBezTo>
                <a:cubicBezTo>
                  <a:pt x="525" y="927"/>
                  <a:pt x="495" y="930"/>
                  <a:pt x="464" y="930"/>
                </a:cubicBezTo>
                <a:cubicBezTo>
                  <a:pt x="434" y="930"/>
                  <a:pt x="404" y="927"/>
                  <a:pt x="374" y="921"/>
                </a:cubicBezTo>
                <a:cubicBezTo>
                  <a:pt x="344" y="915"/>
                  <a:pt x="315" y="906"/>
                  <a:pt x="287" y="894"/>
                </a:cubicBezTo>
                <a:cubicBezTo>
                  <a:pt x="259" y="883"/>
                  <a:pt x="232" y="868"/>
                  <a:pt x="206" y="851"/>
                </a:cubicBezTo>
                <a:cubicBezTo>
                  <a:pt x="181" y="834"/>
                  <a:pt x="158" y="815"/>
                  <a:pt x="136" y="794"/>
                </a:cubicBezTo>
                <a:cubicBezTo>
                  <a:pt x="115" y="772"/>
                  <a:pt x="95" y="749"/>
                  <a:pt x="78" y="723"/>
                </a:cubicBezTo>
                <a:cubicBezTo>
                  <a:pt x="61" y="698"/>
                  <a:pt x="47" y="671"/>
                  <a:pt x="35" y="643"/>
                </a:cubicBezTo>
                <a:cubicBezTo>
                  <a:pt x="24" y="615"/>
                  <a:pt x="15" y="586"/>
                  <a:pt x="9" y="556"/>
                </a:cubicBezTo>
                <a:cubicBezTo>
                  <a:pt x="3" y="526"/>
                  <a:pt x="0" y="496"/>
                  <a:pt x="0" y="465"/>
                </a:cubicBezTo>
                <a:cubicBezTo>
                  <a:pt x="0" y="435"/>
                  <a:pt x="3" y="405"/>
                  <a:pt x="9" y="375"/>
                </a:cubicBezTo>
                <a:cubicBezTo>
                  <a:pt x="15" y="345"/>
                  <a:pt x="24" y="316"/>
                  <a:pt x="35" y="288"/>
                </a:cubicBezTo>
                <a:cubicBezTo>
                  <a:pt x="47" y="259"/>
                  <a:pt x="61" y="233"/>
                  <a:pt x="78" y="207"/>
                </a:cubicBezTo>
                <a:cubicBezTo>
                  <a:pt x="95" y="182"/>
                  <a:pt x="115" y="159"/>
                  <a:pt x="136" y="137"/>
                </a:cubicBezTo>
                <a:cubicBezTo>
                  <a:pt x="158" y="115"/>
                  <a:pt x="181" y="96"/>
                  <a:pt x="206" y="79"/>
                </a:cubicBezTo>
                <a:cubicBezTo>
                  <a:pt x="232" y="62"/>
                  <a:pt x="259" y="47"/>
                  <a:pt x="287" y="35"/>
                </a:cubicBezTo>
                <a:cubicBezTo>
                  <a:pt x="315" y="24"/>
                  <a:pt x="344" y="15"/>
                  <a:pt x="374" y="9"/>
                </a:cubicBezTo>
                <a:cubicBezTo>
                  <a:pt x="404" y="3"/>
                  <a:pt x="434" y="0"/>
                  <a:pt x="464" y="0"/>
                </a:cubicBezTo>
                <a:cubicBezTo>
                  <a:pt x="495" y="0"/>
                  <a:pt x="525" y="3"/>
                  <a:pt x="555" y="9"/>
                </a:cubicBezTo>
                <a:cubicBezTo>
                  <a:pt x="585" y="15"/>
                  <a:pt x="614" y="24"/>
                  <a:pt x="642" y="35"/>
                </a:cubicBezTo>
                <a:cubicBezTo>
                  <a:pt x="670" y="47"/>
                  <a:pt x="697" y="62"/>
                  <a:pt x="722" y="79"/>
                </a:cubicBezTo>
                <a:cubicBezTo>
                  <a:pt x="748" y="96"/>
                  <a:pt x="771" y="115"/>
                  <a:pt x="793" y="137"/>
                </a:cubicBezTo>
                <a:cubicBezTo>
                  <a:pt x="814" y="159"/>
                  <a:pt x="833" y="182"/>
                  <a:pt x="851" y="207"/>
                </a:cubicBezTo>
                <a:cubicBezTo>
                  <a:pt x="868" y="233"/>
                  <a:pt x="883" y="259"/>
                  <a:pt x="894" y="288"/>
                </a:cubicBezTo>
                <a:cubicBezTo>
                  <a:pt x="906" y="316"/>
                  <a:pt x="915" y="345"/>
                  <a:pt x="921" y="375"/>
                </a:cubicBezTo>
                <a:cubicBezTo>
                  <a:pt x="927" y="405"/>
                  <a:pt x="930" y="435"/>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19" name="图片 618"/>
          <p:cNvPicPr/>
          <p:nvPr/>
        </p:nvPicPr>
        <p:blipFill>
          <a:blip r:embed="rId9"/>
          <a:stretch/>
        </p:blipFill>
        <p:spPr>
          <a:xfrm>
            <a:off x="651960" y="5924880"/>
            <a:ext cx="100080" cy="133200"/>
          </a:xfrm>
          <a:prstGeom prst="rect">
            <a:avLst/>
          </a:prstGeom>
          <a:noFill/>
          <a:ln w="0">
            <a:noFill/>
          </a:ln>
        </p:spPr>
      </p:pic>
      <p:sp>
        <p:nvSpPr>
          <p:cNvPr id="620" name="文本框 619"/>
          <p:cNvSpPr txBox="1"/>
          <p:nvPr/>
        </p:nvSpPr>
        <p:spPr>
          <a:xfrm>
            <a:off x="5649120" y="525096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pic>
        <p:nvPicPr>
          <p:cNvPr id="621" name="图片 620"/>
          <p:cNvPicPr/>
          <p:nvPr/>
        </p:nvPicPr>
        <p:blipFill>
          <a:blip r:embed="rId10"/>
          <a:stretch/>
        </p:blipFill>
        <p:spPr>
          <a:xfrm>
            <a:off x="1002960" y="6075360"/>
            <a:ext cx="133200" cy="133200"/>
          </a:xfrm>
          <a:prstGeom prst="rect">
            <a:avLst/>
          </a:prstGeom>
          <a:noFill/>
          <a:ln w="0">
            <a:noFill/>
          </a:ln>
        </p:spPr>
      </p:pic>
      <p:sp>
        <p:nvSpPr>
          <p:cNvPr id="622" name="文本框 621"/>
          <p:cNvSpPr txBox="1"/>
          <p:nvPr/>
        </p:nvSpPr>
        <p:spPr>
          <a:xfrm>
            <a:off x="1002960" y="572256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消息格式设计要点</a:t>
            </a:r>
            <a:endParaRPr lang="en-US" sz="1320" b="0" u="none" strike="noStrike">
              <a:solidFill>
                <a:srgbClr val="000000"/>
              </a:solidFill>
              <a:effectLst/>
              <a:uFillTx/>
              <a:latin typeface="Times New Roman"/>
            </a:endParaRPr>
          </a:p>
        </p:txBody>
      </p:sp>
      <p:sp>
        <p:nvSpPr>
          <p:cNvPr id="623" name="文本框 622"/>
          <p:cNvSpPr txBox="1"/>
          <p:nvPr/>
        </p:nvSpPr>
        <p:spPr>
          <a:xfrm>
            <a:off x="1203480" y="602892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标准化的</a:t>
            </a:r>
            <a:endParaRPr lang="en-US" sz="1050" b="0" u="none" strike="noStrike">
              <a:solidFill>
                <a:srgbClr val="000000"/>
              </a:solidFill>
              <a:effectLst/>
              <a:uFillTx/>
              <a:latin typeface="Times New Roman"/>
            </a:endParaRPr>
          </a:p>
        </p:txBody>
      </p:sp>
      <p:sp>
        <p:nvSpPr>
          <p:cNvPr id="624" name="文本框 623"/>
          <p:cNvSpPr txBox="1"/>
          <p:nvPr/>
        </p:nvSpPr>
        <p:spPr>
          <a:xfrm>
            <a:off x="1738080" y="6059880"/>
            <a:ext cx="331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JSON</a:t>
            </a:r>
            <a:endParaRPr lang="en-US" sz="1050" b="0" u="none" strike="noStrike">
              <a:solidFill>
                <a:srgbClr val="000000"/>
              </a:solidFill>
              <a:effectLst/>
              <a:uFillTx/>
              <a:latin typeface="Times New Roman"/>
            </a:endParaRPr>
          </a:p>
        </p:txBody>
      </p:sp>
      <p:pic>
        <p:nvPicPr>
          <p:cNvPr id="625" name="图片 624"/>
          <p:cNvPicPr/>
          <p:nvPr/>
        </p:nvPicPr>
        <p:blipFill>
          <a:blip r:embed="rId10"/>
          <a:stretch/>
        </p:blipFill>
        <p:spPr>
          <a:xfrm>
            <a:off x="2540520" y="6075360"/>
            <a:ext cx="133200" cy="133200"/>
          </a:xfrm>
          <a:prstGeom prst="rect">
            <a:avLst/>
          </a:prstGeom>
          <a:noFill/>
          <a:ln w="0">
            <a:noFill/>
          </a:ln>
        </p:spPr>
      </p:pic>
      <p:sp>
        <p:nvSpPr>
          <p:cNvPr id="626" name="文本框 625"/>
          <p:cNvSpPr txBox="1"/>
          <p:nvPr/>
        </p:nvSpPr>
        <p:spPr>
          <a:xfrm>
            <a:off x="2067840" y="602892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格式</a:t>
            </a:r>
            <a:endParaRPr lang="en-US" sz="1050" b="0" u="none" strike="noStrike">
              <a:solidFill>
                <a:srgbClr val="000000"/>
              </a:solidFill>
              <a:effectLst/>
              <a:uFillTx/>
              <a:latin typeface="Times New Roman"/>
            </a:endParaRPr>
          </a:p>
        </p:txBody>
      </p:sp>
      <p:pic>
        <p:nvPicPr>
          <p:cNvPr id="627" name="图片 626"/>
          <p:cNvPicPr/>
          <p:nvPr/>
        </p:nvPicPr>
        <p:blipFill>
          <a:blip r:embed="rId10"/>
          <a:stretch/>
        </p:blipFill>
        <p:spPr>
          <a:xfrm>
            <a:off x="4078080" y="6075360"/>
            <a:ext cx="133200" cy="133200"/>
          </a:xfrm>
          <a:prstGeom prst="rect">
            <a:avLst/>
          </a:prstGeom>
          <a:noFill/>
          <a:ln w="0">
            <a:noFill/>
          </a:ln>
        </p:spPr>
      </p:pic>
      <p:sp>
        <p:nvSpPr>
          <p:cNvPr id="628" name="文本框 627"/>
          <p:cNvSpPr txBox="1"/>
          <p:nvPr/>
        </p:nvSpPr>
        <p:spPr>
          <a:xfrm>
            <a:off x="2741040" y="602892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明确的消息类型区分</a:t>
            </a:r>
            <a:endParaRPr lang="en-US" sz="1050" b="0" u="none" strike="noStrike">
              <a:solidFill>
                <a:srgbClr val="000000"/>
              </a:solidFill>
              <a:effectLst/>
              <a:uFillTx/>
              <a:latin typeface="Times New Roman"/>
            </a:endParaRPr>
          </a:p>
        </p:txBody>
      </p:sp>
      <p:sp>
        <p:nvSpPr>
          <p:cNvPr id="629" name="文本框 628"/>
          <p:cNvSpPr txBox="1"/>
          <p:nvPr/>
        </p:nvSpPr>
        <p:spPr>
          <a:xfrm>
            <a:off x="4278600" y="602892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数据结构的⼀致性</a:t>
            </a:r>
            <a:endParaRPr lang="en-US" sz="1050" b="0" u="none" strike="noStrike">
              <a:solidFill>
                <a:srgbClr val="000000"/>
              </a:solidFill>
              <a:effectLst/>
              <a:uFillTx/>
              <a:latin typeface="Times New Roman"/>
            </a:endParaRPr>
          </a:p>
        </p:txBody>
      </p:sp>
      <p:sp>
        <p:nvSpPr>
          <p:cNvPr id="630" name="文本框 629"/>
          <p:cNvSpPr txBox="1"/>
          <p:nvPr/>
        </p:nvSpPr>
        <p:spPr>
          <a:xfrm>
            <a:off x="9482760" y="586440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631" name="文本框 630"/>
          <p:cNvSpPr txBox="1"/>
          <p:nvPr/>
        </p:nvSpPr>
        <p:spPr>
          <a:xfrm>
            <a:off x="9599760" y="589140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10</a:t>
            </a:r>
            <a:endParaRPr lang="en-US" sz="920" b="0" u="none" strike="noStrike">
              <a:solidFill>
                <a:srgbClr val="000000"/>
              </a:solidFill>
              <a:effectLst/>
              <a:uFillTx/>
              <a:latin typeface="Times New Roman"/>
            </a:endParaRPr>
          </a:p>
        </p:txBody>
      </p:sp>
      <p:sp>
        <p:nvSpPr>
          <p:cNvPr id="632" name="文本框 631"/>
          <p:cNvSpPr txBox="1"/>
          <p:nvPr/>
        </p:nvSpPr>
        <p:spPr>
          <a:xfrm>
            <a:off x="9748800" y="586440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633" name="文本框 632"/>
          <p:cNvSpPr txBox="1"/>
          <p:nvPr/>
        </p:nvSpPr>
        <p:spPr>
          <a:xfrm>
            <a:off x="9865800" y="589140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634" name="文本框 633"/>
          <p:cNvSpPr txBox="1"/>
          <p:nvPr/>
        </p:nvSpPr>
        <p:spPr>
          <a:xfrm>
            <a:off x="9979560" y="586440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635" name="文本框 634"/>
          <p:cNvSpPr txBox="1"/>
          <p:nvPr/>
        </p:nvSpPr>
        <p:spPr>
          <a:xfrm>
            <a:off x="10096560" y="589140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636" name="文本框 635"/>
          <p:cNvSpPr txBox="1"/>
          <p:nvPr/>
        </p:nvSpPr>
        <p:spPr>
          <a:xfrm>
            <a:off x="10245240" y="586440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 name="图片 636"/>
          <p:cNvPicPr/>
          <p:nvPr/>
        </p:nvPicPr>
        <p:blipFill>
          <a:blip r:embed="rId3"/>
          <a:stretch/>
        </p:blipFill>
        <p:spPr>
          <a:xfrm>
            <a:off x="0" y="0"/>
            <a:ext cx="10696320" cy="6016320"/>
          </a:xfrm>
          <a:prstGeom prst="rect">
            <a:avLst/>
          </a:prstGeom>
          <a:noFill/>
          <a:ln w="0">
            <a:noFill/>
          </a:ln>
        </p:spPr>
      </p:pic>
      <p:pic>
        <p:nvPicPr>
          <p:cNvPr id="638" name="图片 637"/>
          <p:cNvPicPr/>
          <p:nvPr/>
        </p:nvPicPr>
        <p:blipFill>
          <a:blip r:embed="rId4"/>
          <a:stretch/>
        </p:blipFill>
        <p:spPr>
          <a:xfrm>
            <a:off x="0" y="0"/>
            <a:ext cx="10696320" cy="6016320"/>
          </a:xfrm>
          <a:prstGeom prst="rect">
            <a:avLst/>
          </a:prstGeom>
          <a:noFill/>
          <a:ln w="0">
            <a:noFill/>
          </a:ln>
        </p:spPr>
      </p:pic>
      <p:sp>
        <p:nvSpPr>
          <p:cNvPr id="639" name="任意多边形: 形状 638"/>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640" name="任意多边形: 形状 639"/>
          <p:cNvSpPr/>
          <p:nvPr/>
        </p:nvSpPr>
        <p:spPr>
          <a:xfrm>
            <a:off x="534600" y="1069560"/>
            <a:ext cx="9627480" cy="635400"/>
          </a:xfrm>
          <a:custGeom>
            <a:avLst/>
            <a:gdLst/>
            <a:ahLst/>
            <a:cxnLst/>
            <a:rect l="0" t="0" r="r" b="b"/>
            <a:pathLst>
              <a:path w="26743" h="1765">
                <a:moveTo>
                  <a:pt x="0" y="1579"/>
                </a:moveTo>
                <a:lnTo>
                  <a:pt x="0" y="185"/>
                </a:lnTo>
                <a:cubicBezTo>
                  <a:pt x="0" y="173"/>
                  <a:pt x="1" y="161"/>
                  <a:pt x="4" y="149"/>
                </a:cubicBezTo>
                <a:cubicBezTo>
                  <a:pt x="6" y="137"/>
                  <a:pt x="10" y="126"/>
                  <a:pt x="14" y="114"/>
                </a:cubicBezTo>
                <a:cubicBezTo>
                  <a:pt x="19" y="103"/>
                  <a:pt x="25" y="92"/>
                  <a:pt x="31"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26557" y="0"/>
                </a:lnTo>
                <a:cubicBezTo>
                  <a:pt x="26569" y="0"/>
                  <a:pt x="26581" y="1"/>
                  <a:pt x="26593" y="3"/>
                </a:cubicBezTo>
                <a:cubicBezTo>
                  <a:pt x="26605" y="6"/>
                  <a:pt x="26617" y="9"/>
                  <a:pt x="26628" y="14"/>
                </a:cubicBezTo>
                <a:cubicBezTo>
                  <a:pt x="26639" y="19"/>
                  <a:pt x="26650" y="24"/>
                  <a:pt x="26660" y="31"/>
                </a:cubicBezTo>
                <a:cubicBezTo>
                  <a:pt x="26670" y="38"/>
                  <a:pt x="26680" y="46"/>
                  <a:pt x="26688" y="54"/>
                </a:cubicBezTo>
                <a:cubicBezTo>
                  <a:pt x="26697" y="63"/>
                  <a:pt x="26704" y="72"/>
                  <a:pt x="26711" y="82"/>
                </a:cubicBezTo>
                <a:cubicBezTo>
                  <a:pt x="26718" y="92"/>
                  <a:pt x="26724" y="103"/>
                  <a:pt x="26728" y="114"/>
                </a:cubicBezTo>
                <a:cubicBezTo>
                  <a:pt x="26733" y="126"/>
                  <a:pt x="26737" y="137"/>
                  <a:pt x="26739" y="149"/>
                </a:cubicBezTo>
                <a:cubicBezTo>
                  <a:pt x="26741" y="161"/>
                  <a:pt x="26743" y="173"/>
                  <a:pt x="26743" y="185"/>
                </a:cubicBezTo>
                <a:lnTo>
                  <a:pt x="26743" y="1579"/>
                </a:lnTo>
                <a:cubicBezTo>
                  <a:pt x="26743" y="1591"/>
                  <a:pt x="26741" y="1604"/>
                  <a:pt x="26739" y="1615"/>
                </a:cubicBezTo>
                <a:cubicBezTo>
                  <a:pt x="26737" y="1627"/>
                  <a:pt x="26733" y="1639"/>
                  <a:pt x="26728" y="1650"/>
                </a:cubicBezTo>
                <a:cubicBezTo>
                  <a:pt x="26724" y="1662"/>
                  <a:pt x="26718" y="1672"/>
                  <a:pt x="26711" y="1682"/>
                </a:cubicBezTo>
                <a:cubicBezTo>
                  <a:pt x="26704" y="1693"/>
                  <a:pt x="26697" y="1702"/>
                  <a:pt x="26688" y="1711"/>
                </a:cubicBezTo>
                <a:cubicBezTo>
                  <a:pt x="26680" y="1719"/>
                  <a:pt x="26670" y="1727"/>
                  <a:pt x="26660" y="1734"/>
                </a:cubicBezTo>
                <a:cubicBezTo>
                  <a:pt x="26650" y="1740"/>
                  <a:pt x="26639" y="1746"/>
                  <a:pt x="26628" y="1751"/>
                </a:cubicBezTo>
                <a:cubicBezTo>
                  <a:pt x="26617" y="1755"/>
                  <a:pt x="26605" y="1759"/>
                  <a:pt x="26593" y="1761"/>
                </a:cubicBezTo>
                <a:cubicBezTo>
                  <a:pt x="26581" y="1764"/>
                  <a:pt x="26569" y="1765"/>
                  <a:pt x="26557" y="1765"/>
                </a:cubicBezTo>
                <a:lnTo>
                  <a:pt x="186" y="1765"/>
                </a:lnTo>
                <a:cubicBezTo>
                  <a:pt x="174" y="1765"/>
                  <a:pt x="162" y="1764"/>
                  <a:pt x="150" y="1761"/>
                </a:cubicBezTo>
                <a:cubicBezTo>
                  <a:pt x="138" y="1759"/>
                  <a:pt x="126" y="1755"/>
                  <a:pt x="115" y="1751"/>
                </a:cubicBezTo>
                <a:cubicBezTo>
                  <a:pt x="104" y="1746"/>
                  <a:pt x="93" y="1740"/>
                  <a:pt x="83" y="1734"/>
                </a:cubicBezTo>
                <a:cubicBezTo>
                  <a:pt x="73" y="1727"/>
                  <a:pt x="63" y="1719"/>
                  <a:pt x="55" y="1711"/>
                </a:cubicBezTo>
                <a:cubicBezTo>
                  <a:pt x="46" y="1702"/>
                  <a:pt x="38" y="1693"/>
                  <a:pt x="31" y="1682"/>
                </a:cubicBezTo>
                <a:cubicBezTo>
                  <a:pt x="25" y="1672"/>
                  <a:pt x="19" y="1662"/>
                  <a:pt x="14" y="1650"/>
                </a:cubicBezTo>
                <a:cubicBezTo>
                  <a:pt x="10" y="1639"/>
                  <a:pt x="6" y="1627"/>
                  <a:pt x="4" y="1615"/>
                </a:cubicBezTo>
                <a:cubicBezTo>
                  <a:pt x="1" y="1604"/>
                  <a:pt x="0" y="1591"/>
                  <a:pt x="0" y="1579"/>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41" name="任意多边形: 形状 640"/>
          <p:cNvSpPr/>
          <p:nvPr/>
        </p:nvSpPr>
        <p:spPr>
          <a:xfrm>
            <a:off x="635040" y="1220040"/>
            <a:ext cx="334440" cy="334440"/>
          </a:xfrm>
          <a:custGeom>
            <a:avLst/>
            <a:gdLst/>
            <a:ahLst/>
            <a:cxnLst/>
            <a:rect l="0" t="0" r="r" b="b"/>
            <a:pathLst>
              <a:path w="929" h="929">
                <a:moveTo>
                  <a:pt x="929" y="464"/>
                </a:moveTo>
                <a:cubicBezTo>
                  <a:pt x="929" y="494"/>
                  <a:pt x="926" y="525"/>
                  <a:pt x="920" y="554"/>
                </a:cubicBezTo>
                <a:cubicBezTo>
                  <a:pt x="914" y="584"/>
                  <a:pt x="906" y="613"/>
                  <a:pt x="894" y="642"/>
                </a:cubicBezTo>
                <a:cubicBezTo>
                  <a:pt x="882" y="670"/>
                  <a:pt x="868" y="696"/>
                  <a:pt x="851" y="722"/>
                </a:cubicBezTo>
                <a:cubicBezTo>
                  <a:pt x="834" y="747"/>
                  <a:pt x="815" y="771"/>
                  <a:pt x="793" y="793"/>
                </a:cubicBezTo>
                <a:cubicBezTo>
                  <a:pt x="772" y="815"/>
                  <a:pt x="748" y="834"/>
                  <a:pt x="723" y="851"/>
                </a:cubicBezTo>
                <a:cubicBezTo>
                  <a:pt x="698" y="868"/>
                  <a:pt x="671" y="882"/>
                  <a:pt x="643" y="894"/>
                </a:cubicBezTo>
                <a:cubicBezTo>
                  <a:pt x="614" y="905"/>
                  <a:pt x="585" y="914"/>
                  <a:pt x="555" y="920"/>
                </a:cubicBezTo>
                <a:cubicBezTo>
                  <a:pt x="525" y="926"/>
                  <a:pt x="494" y="929"/>
                  <a:pt x="464" y="929"/>
                </a:cubicBezTo>
                <a:cubicBezTo>
                  <a:pt x="433" y="929"/>
                  <a:pt x="403" y="926"/>
                  <a:pt x="373" y="920"/>
                </a:cubicBezTo>
                <a:cubicBezTo>
                  <a:pt x="343" y="914"/>
                  <a:pt x="314" y="905"/>
                  <a:pt x="286" y="894"/>
                </a:cubicBezTo>
                <a:cubicBezTo>
                  <a:pt x="258" y="882"/>
                  <a:pt x="231" y="868"/>
                  <a:pt x="206" y="851"/>
                </a:cubicBezTo>
                <a:cubicBezTo>
                  <a:pt x="181" y="834"/>
                  <a:pt x="157" y="815"/>
                  <a:pt x="136" y="793"/>
                </a:cubicBezTo>
                <a:cubicBezTo>
                  <a:pt x="114" y="771"/>
                  <a:pt x="95" y="747"/>
                  <a:pt x="78" y="722"/>
                </a:cubicBezTo>
                <a:cubicBezTo>
                  <a:pt x="61" y="696"/>
                  <a:pt x="47" y="670"/>
                  <a:pt x="35" y="642"/>
                </a:cubicBezTo>
                <a:cubicBezTo>
                  <a:pt x="23" y="613"/>
                  <a:pt x="15" y="584"/>
                  <a:pt x="9" y="554"/>
                </a:cubicBezTo>
                <a:cubicBezTo>
                  <a:pt x="3" y="525"/>
                  <a:pt x="0" y="494"/>
                  <a:pt x="0" y="464"/>
                </a:cubicBezTo>
                <a:cubicBezTo>
                  <a:pt x="0" y="433"/>
                  <a:pt x="3" y="403"/>
                  <a:pt x="9" y="373"/>
                </a:cubicBezTo>
                <a:cubicBezTo>
                  <a:pt x="15" y="343"/>
                  <a:pt x="23" y="314"/>
                  <a:pt x="35" y="286"/>
                </a:cubicBezTo>
                <a:cubicBezTo>
                  <a:pt x="47" y="258"/>
                  <a:pt x="61" y="231"/>
                  <a:pt x="78" y="206"/>
                </a:cubicBezTo>
                <a:cubicBezTo>
                  <a:pt x="95" y="181"/>
                  <a:pt x="114" y="157"/>
                  <a:pt x="136" y="136"/>
                </a:cubicBezTo>
                <a:cubicBezTo>
                  <a:pt x="157" y="114"/>
                  <a:pt x="181" y="95"/>
                  <a:pt x="206" y="78"/>
                </a:cubicBezTo>
                <a:cubicBezTo>
                  <a:pt x="231" y="61"/>
                  <a:pt x="258" y="47"/>
                  <a:pt x="286" y="35"/>
                </a:cubicBezTo>
                <a:cubicBezTo>
                  <a:pt x="314" y="23"/>
                  <a:pt x="343" y="14"/>
                  <a:pt x="373" y="9"/>
                </a:cubicBezTo>
                <a:cubicBezTo>
                  <a:pt x="403" y="3"/>
                  <a:pt x="433" y="0"/>
                  <a:pt x="464" y="0"/>
                </a:cubicBezTo>
                <a:cubicBezTo>
                  <a:pt x="494" y="0"/>
                  <a:pt x="525" y="3"/>
                  <a:pt x="555" y="9"/>
                </a:cubicBezTo>
                <a:cubicBezTo>
                  <a:pt x="585" y="14"/>
                  <a:pt x="614" y="23"/>
                  <a:pt x="643" y="35"/>
                </a:cubicBezTo>
                <a:cubicBezTo>
                  <a:pt x="671" y="47"/>
                  <a:pt x="698" y="61"/>
                  <a:pt x="723" y="78"/>
                </a:cubicBezTo>
                <a:cubicBezTo>
                  <a:pt x="748" y="95"/>
                  <a:pt x="772" y="114"/>
                  <a:pt x="793" y="136"/>
                </a:cubicBezTo>
                <a:cubicBezTo>
                  <a:pt x="815" y="157"/>
                  <a:pt x="834" y="181"/>
                  <a:pt x="851" y="206"/>
                </a:cubicBezTo>
                <a:cubicBezTo>
                  <a:pt x="868" y="231"/>
                  <a:pt x="882" y="258"/>
                  <a:pt x="894" y="286"/>
                </a:cubicBezTo>
                <a:cubicBezTo>
                  <a:pt x="906" y="314"/>
                  <a:pt x="914" y="343"/>
                  <a:pt x="920" y="373"/>
                </a:cubicBezTo>
                <a:cubicBezTo>
                  <a:pt x="926" y="403"/>
                  <a:pt x="929" y="433"/>
                  <a:pt x="929" y="46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42" name="图片 641"/>
          <p:cNvPicPr/>
          <p:nvPr/>
        </p:nvPicPr>
        <p:blipFill>
          <a:blip r:embed="rId5"/>
          <a:stretch/>
        </p:blipFill>
        <p:spPr>
          <a:xfrm>
            <a:off x="718560" y="1320480"/>
            <a:ext cx="166680" cy="133200"/>
          </a:xfrm>
          <a:prstGeom prst="rect">
            <a:avLst/>
          </a:prstGeom>
          <a:noFill/>
          <a:ln w="0">
            <a:noFill/>
          </a:ln>
        </p:spPr>
      </p:pic>
      <p:sp>
        <p:nvSpPr>
          <p:cNvPr id="643" name="文本框 642"/>
          <p:cNvSpPr txBox="1"/>
          <p:nvPr/>
        </p:nvSpPr>
        <p:spPr>
          <a:xfrm>
            <a:off x="534960" y="252720"/>
            <a:ext cx="240264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北向应⽤界⾯设计</a:t>
            </a:r>
            <a:endParaRPr lang="en-US" sz="2370" b="0" u="none" strike="noStrike">
              <a:solidFill>
                <a:srgbClr val="000000"/>
              </a:solidFill>
              <a:effectLst/>
              <a:uFillTx/>
              <a:latin typeface="Times New Roman"/>
            </a:endParaRPr>
          </a:p>
        </p:txBody>
      </p:sp>
      <p:sp>
        <p:nvSpPr>
          <p:cNvPr id="644" name="文本框 643"/>
          <p:cNvSpPr txBox="1"/>
          <p:nvPr/>
        </p:nvSpPr>
        <p:spPr>
          <a:xfrm>
            <a:off x="1103040" y="1151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开发环境</a:t>
            </a:r>
            <a:endParaRPr lang="en-US" sz="1320" b="0" u="none" strike="noStrike">
              <a:solidFill>
                <a:srgbClr val="000000"/>
              </a:solidFill>
              <a:effectLst/>
              <a:uFillTx/>
              <a:latin typeface="Times New Roman"/>
            </a:endParaRPr>
          </a:p>
        </p:txBody>
      </p:sp>
      <p:sp>
        <p:nvSpPr>
          <p:cNvPr id="645" name="文本框 644"/>
          <p:cNvSpPr txBox="1"/>
          <p:nvPr/>
        </p:nvSpPr>
        <p:spPr>
          <a:xfrm>
            <a:off x="1103040" y="139104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基于</a:t>
            </a:r>
            <a:endParaRPr lang="en-US" sz="1050" b="0" u="none" strike="noStrike">
              <a:solidFill>
                <a:srgbClr val="000000"/>
              </a:solidFill>
              <a:effectLst/>
              <a:uFillTx/>
              <a:latin typeface="Times New Roman"/>
            </a:endParaRPr>
          </a:p>
        </p:txBody>
      </p:sp>
      <p:sp>
        <p:nvSpPr>
          <p:cNvPr id="646" name="文本框 645"/>
          <p:cNvSpPr txBox="1"/>
          <p:nvPr/>
        </p:nvSpPr>
        <p:spPr>
          <a:xfrm>
            <a:off x="1370520" y="1422000"/>
            <a:ext cx="97632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DevEco Studio</a:t>
            </a:r>
            <a:endParaRPr lang="en-US" sz="1050" b="0" u="none" strike="noStrike">
              <a:solidFill>
                <a:srgbClr val="000000"/>
              </a:solidFill>
              <a:effectLst/>
              <a:uFillTx/>
              <a:latin typeface="Times New Roman"/>
            </a:endParaRPr>
          </a:p>
        </p:txBody>
      </p:sp>
      <p:sp>
        <p:nvSpPr>
          <p:cNvPr id="647" name="文本框 646"/>
          <p:cNvSpPr txBox="1"/>
          <p:nvPr/>
        </p:nvSpPr>
        <p:spPr>
          <a:xfrm>
            <a:off x="2342880" y="139104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开发，使⽤</a:t>
            </a:r>
            <a:endParaRPr lang="en-US" sz="1050" b="0" u="none" strike="noStrike">
              <a:solidFill>
                <a:srgbClr val="000000"/>
              </a:solidFill>
              <a:effectLst/>
              <a:uFillTx/>
              <a:latin typeface="Times New Roman"/>
            </a:endParaRPr>
          </a:p>
        </p:txBody>
      </p:sp>
      <p:sp>
        <p:nvSpPr>
          <p:cNvPr id="648" name="文本框 647"/>
          <p:cNvSpPr txBox="1"/>
          <p:nvPr/>
        </p:nvSpPr>
        <p:spPr>
          <a:xfrm>
            <a:off x="3011400" y="1422000"/>
            <a:ext cx="3924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ArkTS</a:t>
            </a:r>
            <a:endParaRPr lang="en-US" sz="1050" b="0" u="none" strike="noStrike">
              <a:solidFill>
                <a:srgbClr val="000000"/>
              </a:solidFill>
              <a:effectLst/>
              <a:uFillTx/>
              <a:latin typeface="Times New Roman"/>
            </a:endParaRPr>
          </a:p>
        </p:txBody>
      </p:sp>
      <p:sp>
        <p:nvSpPr>
          <p:cNvPr id="649" name="文本框 648"/>
          <p:cNvSpPr txBox="1"/>
          <p:nvPr/>
        </p:nvSpPr>
        <p:spPr>
          <a:xfrm>
            <a:off x="3402000" y="139104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语⾔、鸿蒙</a:t>
            </a:r>
            <a:endParaRPr lang="en-US" sz="1050" b="0" u="none" strike="noStrike">
              <a:solidFill>
                <a:srgbClr val="000000"/>
              </a:solidFill>
              <a:effectLst/>
              <a:uFillTx/>
              <a:latin typeface="Times New Roman"/>
            </a:endParaRPr>
          </a:p>
        </p:txBody>
      </p:sp>
      <p:sp>
        <p:nvSpPr>
          <p:cNvPr id="650" name="文本框 649"/>
          <p:cNvSpPr txBox="1"/>
          <p:nvPr/>
        </p:nvSpPr>
        <p:spPr>
          <a:xfrm>
            <a:off x="4070520" y="1422000"/>
            <a:ext cx="277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SDK</a:t>
            </a:r>
            <a:endParaRPr lang="en-US" sz="1050" b="0" u="none" strike="noStrike">
              <a:solidFill>
                <a:srgbClr val="000000"/>
              </a:solidFill>
              <a:effectLst/>
              <a:uFillTx/>
              <a:latin typeface="Times New Roman"/>
            </a:endParaRPr>
          </a:p>
        </p:txBody>
      </p:sp>
      <p:sp>
        <p:nvSpPr>
          <p:cNvPr id="651" name="文本框 650"/>
          <p:cNvSpPr txBox="1"/>
          <p:nvPr/>
        </p:nvSpPr>
        <p:spPr>
          <a:xfrm>
            <a:off x="4345920" y="139104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，集成鸿蒙</a:t>
            </a:r>
            <a:endParaRPr lang="en-US" sz="1050" b="0" u="none" strike="noStrike">
              <a:solidFill>
                <a:srgbClr val="000000"/>
              </a:solidFill>
              <a:effectLst/>
              <a:uFillTx/>
              <a:latin typeface="Times New Roman"/>
            </a:endParaRPr>
          </a:p>
        </p:txBody>
      </p:sp>
      <p:sp>
        <p:nvSpPr>
          <p:cNvPr id="652" name="文本框 651"/>
          <p:cNvSpPr txBox="1"/>
          <p:nvPr/>
        </p:nvSpPr>
        <p:spPr>
          <a:xfrm>
            <a:off x="5014440" y="142200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653" name="任意多边形: 形状 652"/>
          <p:cNvSpPr/>
          <p:nvPr/>
        </p:nvSpPr>
        <p:spPr>
          <a:xfrm>
            <a:off x="534600" y="1905120"/>
            <a:ext cx="2139840" cy="3209400"/>
          </a:xfrm>
          <a:custGeom>
            <a:avLst/>
            <a:gdLst/>
            <a:ahLst/>
            <a:cxnLst/>
            <a:rect l="0" t="0" r="r" b="b"/>
            <a:pathLst>
              <a:path w="5944" h="8915">
                <a:moveTo>
                  <a:pt x="0" y="8729"/>
                </a:moveTo>
                <a:lnTo>
                  <a:pt x="0" y="186"/>
                </a:lnTo>
                <a:cubicBezTo>
                  <a:pt x="0" y="174"/>
                  <a:pt x="1" y="162"/>
                  <a:pt x="4" y="150"/>
                </a:cubicBezTo>
                <a:cubicBezTo>
                  <a:pt x="6" y="138"/>
                  <a:pt x="10" y="126"/>
                  <a:pt x="14" y="115"/>
                </a:cubicBezTo>
                <a:cubicBezTo>
                  <a:pt x="19" y="103"/>
                  <a:pt x="25" y="93"/>
                  <a:pt x="31" y="83"/>
                </a:cubicBezTo>
                <a:cubicBezTo>
                  <a:pt x="38" y="72"/>
                  <a:pt x="46" y="63"/>
                  <a:pt x="55" y="54"/>
                </a:cubicBezTo>
                <a:cubicBezTo>
                  <a:pt x="63" y="46"/>
                  <a:pt x="73" y="38"/>
                  <a:pt x="83" y="31"/>
                </a:cubicBezTo>
                <a:cubicBezTo>
                  <a:pt x="93" y="25"/>
                  <a:pt x="104" y="19"/>
                  <a:pt x="115" y="14"/>
                </a:cubicBezTo>
                <a:cubicBezTo>
                  <a:pt x="126" y="10"/>
                  <a:pt x="138" y="6"/>
                  <a:pt x="150" y="4"/>
                </a:cubicBezTo>
                <a:cubicBezTo>
                  <a:pt x="162" y="1"/>
                  <a:pt x="174" y="0"/>
                  <a:pt x="186" y="0"/>
                </a:cubicBezTo>
                <a:lnTo>
                  <a:pt x="5758" y="0"/>
                </a:lnTo>
                <a:cubicBezTo>
                  <a:pt x="5770" y="0"/>
                  <a:pt x="5782" y="1"/>
                  <a:pt x="5794" y="4"/>
                </a:cubicBezTo>
                <a:cubicBezTo>
                  <a:pt x="5806" y="6"/>
                  <a:pt x="5818" y="10"/>
                  <a:pt x="5829" y="14"/>
                </a:cubicBezTo>
                <a:cubicBezTo>
                  <a:pt x="5840" y="19"/>
                  <a:pt x="5851" y="25"/>
                  <a:pt x="5861" y="31"/>
                </a:cubicBezTo>
                <a:cubicBezTo>
                  <a:pt x="5871" y="38"/>
                  <a:pt x="5881" y="46"/>
                  <a:pt x="5889" y="54"/>
                </a:cubicBezTo>
                <a:cubicBezTo>
                  <a:pt x="5898" y="63"/>
                  <a:pt x="5906" y="72"/>
                  <a:pt x="5912" y="83"/>
                </a:cubicBezTo>
                <a:cubicBezTo>
                  <a:pt x="5919" y="93"/>
                  <a:pt x="5925" y="103"/>
                  <a:pt x="5930" y="115"/>
                </a:cubicBezTo>
                <a:cubicBezTo>
                  <a:pt x="5934" y="126"/>
                  <a:pt x="5938" y="138"/>
                  <a:pt x="5940" y="150"/>
                </a:cubicBezTo>
                <a:cubicBezTo>
                  <a:pt x="5942" y="162"/>
                  <a:pt x="5944" y="174"/>
                  <a:pt x="5944" y="186"/>
                </a:cubicBezTo>
                <a:lnTo>
                  <a:pt x="5944" y="8729"/>
                </a:lnTo>
                <a:cubicBezTo>
                  <a:pt x="5944" y="8741"/>
                  <a:pt x="5942" y="8753"/>
                  <a:pt x="5940" y="8765"/>
                </a:cubicBezTo>
                <a:cubicBezTo>
                  <a:pt x="5938" y="8777"/>
                  <a:pt x="5934" y="8789"/>
                  <a:pt x="5930" y="8800"/>
                </a:cubicBezTo>
                <a:cubicBezTo>
                  <a:pt x="5925" y="8812"/>
                  <a:pt x="5919" y="8822"/>
                  <a:pt x="5912" y="8832"/>
                </a:cubicBezTo>
                <a:cubicBezTo>
                  <a:pt x="5906" y="8842"/>
                  <a:pt x="5898" y="8852"/>
                  <a:pt x="5889" y="8860"/>
                </a:cubicBezTo>
                <a:cubicBezTo>
                  <a:pt x="5881" y="8869"/>
                  <a:pt x="5871" y="8877"/>
                  <a:pt x="5861" y="8884"/>
                </a:cubicBezTo>
                <a:cubicBezTo>
                  <a:pt x="5851" y="8890"/>
                  <a:pt x="5840" y="8896"/>
                  <a:pt x="5829" y="8901"/>
                </a:cubicBezTo>
                <a:cubicBezTo>
                  <a:pt x="5818" y="8905"/>
                  <a:pt x="5806" y="8909"/>
                  <a:pt x="5794" y="8911"/>
                </a:cubicBezTo>
                <a:cubicBezTo>
                  <a:pt x="5782" y="8914"/>
                  <a:pt x="5770" y="8915"/>
                  <a:pt x="5758" y="8915"/>
                </a:cubicBezTo>
                <a:lnTo>
                  <a:pt x="186" y="8915"/>
                </a:lnTo>
                <a:cubicBezTo>
                  <a:pt x="174" y="8915"/>
                  <a:pt x="162" y="8914"/>
                  <a:pt x="150" y="8911"/>
                </a:cubicBezTo>
                <a:cubicBezTo>
                  <a:pt x="138" y="8909"/>
                  <a:pt x="126" y="8905"/>
                  <a:pt x="115" y="8901"/>
                </a:cubicBezTo>
                <a:cubicBezTo>
                  <a:pt x="104" y="8896"/>
                  <a:pt x="93" y="8890"/>
                  <a:pt x="83" y="8884"/>
                </a:cubicBezTo>
                <a:cubicBezTo>
                  <a:pt x="73" y="8877"/>
                  <a:pt x="63" y="8869"/>
                  <a:pt x="55" y="8860"/>
                </a:cubicBezTo>
                <a:cubicBezTo>
                  <a:pt x="46" y="8852"/>
                  <a:pt x="38" y="8842"/>
                  <a:pt x="31" y="8832"/>
                </a:cubicBezTo>
                <a:cubicBezTo>
                  <a:pt x="25" y="8822"/>
                  <a:pt x="19" y="8812"/>
                  <a:pt x="14" y="8800"/>
                </a:cubicBezTo>
                <a:cubicBezTo>
                  <a:pt x="10" y="8789"/>
                  <a:pt x="6" y="8777"/>
                  <a:pt x="4" y="8765"/>
                </a:cubicBezTo>
                <a:cubicBezTo>
                  <a:pt x="1" y="8753"/>
                  <a:pt x="0" y="8741"/>
                  <a:pt x="0" y="8729"/>
                </a:cubicBezTo>
                <a:close/>
              </a:path>
            </a:pathLst>
          </a:custGeom>
          <a:solidFill>
            <a:srgbClr val="FFFFFF">
              <a:alpha val="90000"/>
            </a:srgbClr>
          </a:solidFill>
          <a:ln w="0">
            <a:noFill/>
          </a:ln>
        </p:spPr>
        <p:txBody>
          <a:bodyPr lIns="0" tIns="0" rIns="0" bIns="0" anchor="t">
            <a:noAutofit/>
          </a:bodyPr>
          <a:lstStyle/>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r>
              <a:rPr lang="en-US" sz="1600" b="0" u="none" strike="noStrike" dirty="0">
                <a:solidFill>
                  <a:srgbClr val="000000"/>
                </a:solidFill>
                <a:effectLst/>
                <a:uFillTx/>
                <a:latin typeface="Times New Roman"/>
              </a:rPr>
              <a:t>AI</a:t>
            </a:r>
            <a:r>
              <a:rPr lang="zh-CN" altLang="en-US" sz="1600" b="0" u="none" strike="noStrike" dirty="0">
                <a:solidFill>
                  <a:srgbClr val="000000"/>
                </a:solidFill>
                <a:effectLst/>
                <a:uFillTx/>
                <a:latin typeface="Times New Roman"/>
              </a:rPr>
              <a:t>页面</a:t>
            </a:r>
            <a:endParaRPr lang="en-US" sz="1600" b="0" u="none" strike="noStrike" dirty="0">
              <a:solidFill>
                <a:srgbClr val="000000"/>
              </a:solidFill>
              <a:effectLst/>
              <a:uFillTx/>
              <a:latin typeface="Times New Roman"/>
            </a:endParaRPr>
          </a:p>
        </p:txBody>
      </p:sp>
      <p:sp>
        <p:nvSpPr>
          <p:cNvPr id="655" name="文本框 654"/>
          <p:cNvSpPr txBox="1"/>
          <p:nvPr/>
        </p:nvSpPr>
        <p:spPr>
          <a:xfrm>
            <a:off x="5145480" y="1391040"/>
            <a:ext cx="13417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引擎与⾃然语⾔处理库</a:t>
            </a:r>
            <a:endParaRPr lang="en-US" sz="1050" b="0" u="none" strike="noStrike">
              <a:solidFill>
                <a:srgbClr val="000000"/>
              </a:solidFill>
              <a:effectLst/>
              <a:uFillTx/>
              <a:latin typeface="Times New Roman"/>
            </a:endParaRPr>
          </a:p>
        </p:txBody>
      </p:sp>
      <p:sp>
        <p:nvSpPr>
          <p:cNvPr id="678" name="任意多边形: 形状 677"/>
          <p:cNvSpPr/>
          <p:nvPr/>
        </p:nvSpPr>
        <p:spPr>
          <a:xfrm>
            <a:off x="3033360" y="1905120"/>
            <a:ext cx="2139480" cy="3209400"/>
          </a:xfrm>
          <a:custGeom>
            <a:avLst/>
            <a:gdLst/>
            <a:ahLst/>
            <a:cxnLst/>
            <a:rect l="0" t="0" r="r" b="b"/>
            <a:pathLst>
              <a:path w="5943" h="8915">
                <a:moveTo>
                  <a:pt x="0" y="8729"/>
                </a:moveTo>
                <a:lnTo>
                  <a:pt x="0" y="186"/>
                </a:lnTo>
                <a:cubicBezTo>
                  <a:pt x="0" y="174"/>
                  <a:pt x="1" y="162"/>
                  <a:pt x="3" y="150"/>
                </a:cubicBezTo>
                <a:cubicBezTo>
                  <a:pt x="6" y="138"/>
                  <a:pt x="9" y="126"/>
                  <a:pt x="14" y="115"/>
                </a:cubicBezTo>
                <a:cubicBezTo>
                  <a:pt x="19" y="103"/>
                  <a:pt x="24" y="93"/>
                  <a:pt x="31" y="83"/>
                </a:cubicBezTo>
                <a:cubicBezTo>
                  <a:pt x="38" y="72"/>
                  <a:pt x="46" y="63"/>
                  <a:pt x="54" y="54"/>
                </a:cubicBezTo>
                <a:cubicBezTo>
                  <a:pt x="63" y="46"/>
                  <a:pt x="72" y="38"/>
                  <a:pt x="82" y="31"/>
                </a:cubicBezTo>
                <a:cubicBezTo>
                  <a:pt x="93" y="25"/>
                  <a:pt x="103" y="19"/>
                  <a:pt x="114" y="14"/>
                </a:cubicBezTo>
                <a:cubicBezTo>
                  <a:pt x="126" y="10"/>
                  <a:pt x="137" y="6"/>
                  <a:pt x="149" y="4"/>
                </a:cubicBezTo>
                <a:cubicBezTo>
                  <a:pt x="161" y="1"/>
                  <a:pt x="173" y="0"/>
                  <a:pt x="186" y="0"/>
                </a:cubicBezTo>
                <a:lnTo>
                  <a:pt x="5758" y="0"/>
                </a:lnTo>
                <a:cubicBezTo>
                  <a:pt x="5770" y="0"/>
                  <a:pt x="5782" y="1"/>
                  <a:pt x="5794" y="4"/>
                </a:cubicBezTo>
                <a:cubicBezTo>
                  <a:pt x="5806" y="6"/>
                  <a:pt x="5817" y="10"/>
                  <a:pt x="5829" y="14"/>
                </a:cubicBezTo>
                <a:cubicBezTo>
                  <a:pt x="5840" y="19"/>
                  <a:pt x="5851" y="25"/>
                  <a:pt x="5861" y="31"/>
                </a:cubicBezTo>
                <a:cubicBezTo>
                  <a:pt x="5871" y="38"/>
                  <a:pt x="5880" y="46"/>
                  <a:pt x="5889" y="54"/>
                </a:cubicBezTo>
                <a:cubicBezTo>
                  <a:pt x="5898" y="63"/>
                  <a:pt x="5905" y="72"/>
                  <a:pt x="5912" y="83"/>
                </a:cubicBezTo>
                <a:cubicBezTo>
                  <a:pt x="5919" y="93"/>
                  <a:pt x="5925" y="103"/>
                  <a:pt x="5929" y="115"/>
                </a:cubicBezTo>
                <a:cubicBezTo>
                  <a:pt x="5934" y="126"/>
                  <a:pt x="5937" y="138"/>
                  <a:pt x="5940" y="150"/>
                </a:cubicBezTo>
                <a:cubicBezTo>
                  <a:pt x="5942" y="162"/>
                  <a:pt x="5943" y="174"/>
                  <a:pt x="5943" y="186"/>
                </a:cubicBezTo>
                <a:lnTo>
                  <a:pt x="5943" y="8729"/>
                </a:lnTo>
                <a:cubicBezTo>
                  <a:pt x="5943" y="8741"/>
                  <a:pt x="5942" y="8753"/>
                  <a:pt x="5940" y="8765"/>
                </a:cubicBezTo>
                <a:cubicBezTo>
                  <a:pt x="5937" y="8777"/>
                  <a:pt x="5934" y="8789"/>
                  <a:pt x="5929" y="8800"/>
                </a:cubicBezTo>
                <a:cubicBezTo>
                  <a:pt x="5925" y="8812"/>
                  <a:pt x="5919" y="8822"/>
                  <a:pt x="5912" y="8832"/>
                </a:cubicBezTo>
                <a:cubicBezTo>
                  <a:pt x="5905" y="8842"/>
                  <a:pt x="5898" y="8852"/>
                  <a:pt x="5889" y="8860"/>
                </a:cubicBezTo>
                <a:cubicBezTo>
                  <a:pt x="5880" y="8869"/>
                  <a:pt x="5871" y="8877"/>
                  <a:pt x="5861" y="8884"/>
                </a:cubicBezTo>
                <a:cubicBezTo>
                  <a:pt x="5851" y="8890"/>
                  <a:pt x="5840" y="8896"/>
                  <a:pt x="5829" y="8901"/>
                </a:cubicBezTo>
                <a:cubicBezTo>
                  <a:pt x="5817" y="8905"/>
                  <a:pt x="5806" y="8909"/>
                  <a:pt x="5794" y="8911"/>
                </a:cubicBezTo>
                <a:cubicBezTo>
                  <a:pt x="5782" y="8914"/>
                  <a:pt x="5770" y="8915"/>
                  <a:pt x="5758" y="8915"/>
                </a:cubicBezTo>
                <a:lnTo>
                  <a:pt x="186" y="8915"/>
                </a:lnTo>
                <a:cubicBezTo>
                  <a:pt x="173" y="8915"/>
                  <a:pt x="161" y="8914"/>
                  <a:pt x="149" y="8911"/>
                </a:cubicBezTo>
                <a:cubicBezTo>
                  <a:pt x="137" y="8909"/>
                  <a:pt x="126" y="8905"/>
                  <a:pt x="114" y="8901"/>
                </a:cubicBezTo>
                <a:cubicBezTo>
                  <a:pt x="103" y="8896"/>
                  <a:pt x="93" y="8890"/>
                  <a:pt x="82" y="8884"/>
                </a:cubicBezTo>
                <a:cubicBezTo>
                  <a:pt x="72" y="8877"/>
                  <a:pt x="63" y="8869"/>
                  <a:pt x="54" y="8860"/>
                </a:cubicBezTo>
                <a:cubicBezTo>
                  <a:pt x="46" y="8852"/>
                  <a:pt x="38" y="8842"/>
                  <a:pt x="31" y="8832"/>
                </a:cubicBezTo>
                <a:cubicBezTo>
                  <a:pt x="24" y="8822"/>
                  <a:pt x="19" y="8812"/>
                  <a:pt x="14" y="8800"/>
                </a:cubicBezTo>
                <a:cubicBezTo>
                  <a:pt x="9" y="8789"/>
                  <a:pt x="6" y="8777"/>
                  <a:pt x="3" y="8765"/>
                </a:cubicBezTo>
                <a:cubicBezTo>
                  <a:pt x="1" y="8753"/>
                  <a:pt x="0" y="8741"/>
                  <a:pt x="0" y="8729"/>
                </a:cubicBezTo>
                <a:close/>
              </a:path>
            </a:pathLst>
          </a:custGeom>
          <a:solidFill>
            <a:srgbClr val="FFFFFF">
              <a:alpha val="90000"/>
            </a:srgbClr>
          </a:solidFill>
          <a:ln w="0">
            <a:noFill/>
          </a:ln>
        </p:spPr>
        <p:txBody>
          <a:bodyPr lIns="0" tIns="0" rIns="0" bIns="0" anchor="t">
            <a:noAutofit/>
          </a:bodyPr>
          <a:lstStyle/>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r>
              <a:rPr lang="zh-CN" altLang="en-US" sz="1600" dirty="0">
                <a:solidFill>
                  <a:srgbClr val="000000"/>
                </a:solidFill>
                <a:latin typeface="Times New Roman"/>
              </a:rPr>
              <a:t>我的页面</a:t>
            </a:r>
            <a:endParaRPr lang="en-US" sz="1600" dirty="0">
              <a:solidFill>
                <a:srgbClr val="000000"/>
              </a:solidFill>
              <a:latin typeface="Times New Roman"/>
            </a:endParaRPr>
          </a:p>
        </p:txBody>
      </p:sp>
      <p:sp>
        <p:nvSpPr>
          <p:cNvPr id="704" name="任意多边形: 形状 703"/>
          <p:cNvSpPr/>
          <p:nvPr/>
        </p:nvSpPr>
        <p:spPr>
          <a:xfrm>
            <a:off x="5523480" y="1905120"/>
            <a:ext cx="2139840" cy="3209400"/>
          </a:xfrm>
          <a:custGeom>
            <a:avLst/>
            <a:gdLst/>
            <a:ahLst/>
            <a:cxnLst/>
            <a:rect l="0" t="0" r="r" b="b"/>
            <a:pathLst>
              <a:path w="5944" h="8915">
                <a:moveTo>
                  <a:pt x="0" y="8729"/>
                </a:moveTo>
                <a:lnTo>
                  <a:pt x="0" y="186"/>
                </a:lnTo>
                <a:cubicBezTo>
                  <a:pt x="0" y="174"/>
                  <a:pt x="2" y="162"/>
                  <a:pt x="4" y="150"/>
                </a:cubicBezTo>
                <a:cubicBezTo>
                  <a:pt x="6" y="138"/>
                  <a:pt x="10" y="126"/>
                  <a:pt x="14" y="115"/>
                </a:cubicBezTo>
                <a:cubicBezTo>
                  <a:pt x="19" y="103"/>
                  <a:pt x="25" y="93"/>
                  <a:pt x="32" y="83"/>
                </a:cubicBezTo>
                <a:cubicBezTo>
                  <a:pt x="38" y="72"/>
                  <a:pt x="46" y="63"/>
                  <a:pt x="55" y="54"/>
                </a:cubicBezTo>
                <a:cubicBezTo>
                  <a:pt x="63" y="46"/>
                  <a:pt x="73" y="38"/>
                  <a:pt x="83" y="31"/>
                </a:cubicBezTo>
                <a:cubicBezTo>
                  <a:pt x="93" y="25"/>
                  <a:pt x="104" y="19"/>
                  <a:pt x="115" y="14"/>
                </a:cubicBezTo>
                <a:cubicBezTo>
                  <a:pt x="126" y="10"/>
                  <a:pt x="138" y="6"/>
                  <a:pt x="150" y="4"/>
                </a:cubicBezTo>
                <a:cubicBezTo>
                  <a:pt x="162" y="1"/>
                  <a:pt x="174" y="0"/>
                  <a:pt x="186" y="0"/>
                </a:cubicBezTo>
                <a:lnTo>
                  <a:pt x="5758" y="0"/>
                </a:lnTo>
                <a:cubicBezTo>
                  <a:pt x="5770" y="0"/>
                  <a:pt x="5782" y="1"/>
                  <a:pt x="5794" y="4"/>
                </a:cubicBezTo>
                <a:cubicBezTo>
                  <a:pt x="5806" y="6"/>
                  <a:pt x="5818" y="10"/>
                  <a:pt x="5829" y="14"/>
                </a:cubicBezTo>
                <a:cubicBezTo>
                  <a:pt x="5840" y="19"/>
                  <a:pt x="5851" y="25"/>
                  <a:pt x="5861" y="31"/>
                </a:cubicBezTo>
                <a:cubicBezTo>
                  <a:pt x="5871" y="38"/>
                  <a:pt x="5881" y="46"/>
                  <a:pt x="5889" y="54"/>
                </a:cubicBezTo>
                <a:cubicBezTo>
                  <a:pt x="5898" y="63"/>
                  <a:pt x="5906" y="72"/>
                  <a:pt x="5913" y="83"/>
                </a:cubicBezTo>
                <a:cubicBezTo>
                  <a:pt x="5919" y="93"/>
                  <a:pt x="5925" y="103"/>
                  <a:pt x="5930" y="115"/>
                </a:cubicBezTo>
                <a:cubicBezTo>
                  <a:pt x="5934" y="126"/>
                  <a:pt x="5938" y="138"/>
                  <a:pt x="5940" y="150"/>
                </a:cubicBezTo>
                <a:cubicBezTo>
                  <a:pt x="5943" y="162"/>
                  <a:pt x="5944" y="174"/>
                  <a:pt x="5944" y="186"/>
                </a:cubicBezTo>
                <a:lnTo>
                  <a:pt x="5944" y="8729"/>
                </a:lnTo>
                <a:cubicBezTo>
                  <a:pt x="5944" y="8741"/>
                  <a:pt x="5943" y="8753"/>
                  <a:pt x="5940" y="8765"/>
                </a:cubicBezTo>
                <a:cubicBezTo>
                  <a:pt x="5938" y="8777"/>
                  <a:pt x="5934" y="8789"/>
                  <a:pt x="5930" y="8800"/>
                </a:cubicBezTo>
                <a:cubicBezTo>
                  <a:pt x="5925" y="8812"/>
                  <a:pt x="5919" y="8822"/>
                  <a:pt x="5913" y="8832"/>
                </a:cubicBezTo>
                <a:cubicBezTo>
                  <a:pt x="5906" y="8842"/>
                  <a:pt x="5898" y="8852"/>
                  <a:pt x="5889" y="8860"/>
                </a:cubicBezTo>
                <a:cubicBezTo>
                  <a:pt x="5881" y="8869"/>
                  <a:pt x="5871" y="8877"/>
                  <a:pt x="5861" y="8884"/>
                </a:cubicBezTo>
                <a:cubicBezTo>
                  <a:pt x="5851" y="8890"/>
                  <a:pt x="5840" y="8896"/>
                  <a:pt x="5829" y="8901"/>
                </a:cubicBezTo>
                <a:cubicBezTo>
                  <a:pt x="5818" y="8905"/>
                  <a:pt x="5806" y="8909"/>
                  <a:pt x="5794" y="8911"/>
                </a:cubicBezTo>
                <a:cubicBezTo>
                  <a:pt x="5782" y="8914"/>
                  <a:pt x="5770" y="8915"/>
                  <a:pt x="5758" y="8915"/>
                </a:cubicBezTo>
                <a:lnTo>
                  <a:pt x="186" y="8915"/>
                </a:lnTo>
                <a:cubicBezTo>
                  <a:pt x="174" y="8915"/>
                  <a:pt x="162" y="8914"/>
                  <a:pt x="150" y="8911"/>
                </a:cubicBezTo>
                <a:cubicBezTo>
                  <a:pt x="138" y="8909"/>
                  <a:pt x="126" y="8905"/>
                  <a:pt x="115" y="8901"/>
                </a:cubicBezTo>
                <a:cubicBezTo>
                  <a:pt x="104" y="8896"/>
                  <a:pt x="93" y="8890"/>
                  <a:pt x="83" y="8884"/>
                </a:cubicBezTo>
                <a:cubicBezTo>
                  <a:pt x="73" y="8877"/>
                  <a:pt x="63" y="8869"/>
                  <a:pt x="55" y="8860"/>
                </a:cubicBezTo>
                <a:cubicBezTo>
                  <a:pt x="46" y="8852"/>
                  <a:pt x="38" y="8842"/>
                  <a:pt x="32" y="8832"/>
                </a:cubicBezTo>
                <a:cubicBezTo>
                  <a:pt x="25" y="8822"/>
                  <a:pt x="19" y="8812"/>
                  <a:pt x="14" y="8800"/>
                </a:cubicBezTo>
                <a:cubicBezTo>
                  <a:pt x="10" y="8789"/>
                  <a:pt x="6" y="8777"/>
                  <a:pt x="4" y="8765"/>
                </a:cubicBezTo>
                <a:cubicBezTo>
                  <a:pt x="2" y="8753"/>
                  <a:pt x="0" y="8741"/>
                  <a:pt x="0" y="8729"/>
                </a:cubicBezTo>
                <a:close/>
              </a:path>
            </a:pathLst>
          </a:custGeom>
          <a:solidFill>
            <a:srgbClr val="FFFFFF">
              <a:alpha val="90000"/>
            </a:srgbClr>
          </a:solidFill>
          <a:ln w="0">
            <a:noFill/>
          </a:ln>
        </p:spPr>
        <p:txBody>
          <a:bodyPr lIns="0" tIns="0" rIns="0" bIns="0" anchor="t">
            <a:noAutofit/>
          </a:bodyPr>
          <a:lstStyle/>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r>
              <a:rPr lang="zh-CN" altLang="en-US" sz="1600" b="0" u="none" strike="noStrike" dirty="0">
                <a:solidFill>
                  <a:srgbClr val="000000"/>
                </a:solidFill>
                <a:effectLst/>
                <a:uFillTx/>
                <a:latin typeface="Times New Roman"/>
              </a:rPr>
              <a:t>设备列表页面</a:t>
            </a:r>
            <a:endParaRPr lang="en-US" sz="1600" b="0" u="none" strike="noStrike" dirty="0">
              <a:solidFill>
                <a:srgbClr val="000000"/>
              </a:solidFill>
              <a:effectLst/>
              <a:uFillTx/>
              <a:latin typeface="Times New Roman"/>
            </a:endParaRPr>
          </a:p>
        </p:txBody>
      </p:sp>
      <p:sp>
        <p:nvSpPr>
          <p:cNvPr id="729" name="任意多边形: 形状 728"/>
          <p:cNvSpPr/>
          <p:nvPr/>
        </p:nvSpPr>
        <p:spPr>
          <a:xfrm>
            <a:off x="8022240" y="1905120"/>
            <a:ext cx="2139840" cy="3209400"/>
          </a:xfrm>
          <a:custGeom>
            <a:avLst/>
            <a:gdLst/>
            <a:ahLst/>
            <a:cxnLst/>
            <a:rect l="0" t="0" r="r" b="b"/>
            <a:pathLst>
              <a:path w="5944" h="8915">
                <a:moveTo>
                  <a:pt x="0" y="8729"/>
                </a:moveTo>
                <a:lnTo>
                  <a:pt x="0" y="186"/>
                </a:lnTo>
                <a:cubicBezTo>
                  <a:pt x="0" y="174"/>
                  <a:pt x="1" y="162"/>
                  <a:pt x="4" y="150"/>
                </a:cubicBezTo>
                <a:cubicBezTo>
                  <a:pt x="6" y="138"/>
                  <a:pt x="9" y="126"/>
                  <a:pt x="14" y="115"/>
                </a:cubicBezTo>
                <a:cubicBezTo>
                  <a:pt x="19" y="103"/>
                  <a:pt x="25" y="93"/>
                  <a:pt x="31" y="83"/>
                </a:cubicBezTo>
                <a:cubicBezTo>
                  <a:pt x="38" y="72"/>
                  <a:pt x="46" y="63"/>
                  <a:pt x="54" y="54"/>
                </a:cubicBezTo>
                <a:cubicBezTo>
                  <a:pt x="63" y="46"/>
                  <a:pt x="72" y="38"/>
                  <a:pt x="83" y="31"/>
                </a:cubicBezTo>
                <a:cubicBezTo>
                  <a:pt x="93" y="25"/>
                  <a:pt x="103" y="19"/>
                  <a:pt x="115" y="14"/>
                </a:cubicBezTo>
                <a:cubicBezTo>
                  <a:pt x="126" y="10"/>
                  <a:pt x="138" y="6"/>
                  <a:pt x="150" y="4"/>
                </a:cubicBezTo>
                <a:cubicBezTo>
                  <a:pt x="161" y="1"/>
                  <a:pt x="174" y="0"/>
                  <a:pt x="186" y="0"/>
                </a:cubicBezTo>
                <a:lnTo>
                  <a:pt x="5758" y="0"/>
                </a:lnTo>
                <a:cubicBezTo>
                  <a:pt x="5770" y="0"/>
                  <a:pt x="5782" y="1"/>
                  <a:pt x="5794" y="4"/>
                </a:cubicBezTo>
                <a:cubicBezTo>
                  <a:pt x="5806" y="6"/>
                  <a:pt x="5818" y="10"/>
                  <a:pt x="5829" y="14"/>
                </a:cubicBezTo>
                <a:cubicBezTo>
                  <a:pt x="5840" y="19"/>
                  <a:pt x="5851" y="25"/>
                  <a:pt x="5861" y="31"/>
                </a:cubicBezTo>
                <a:cubicBezTo>
                  <a:pt x="5871" y="38"/>
                  <a:pt x="5881" y="46"/>
                  <a:pt x="5889" y="54"/>
                </a:cubicBezTo>
                <a:cubicBezTo>
                  <a:pt x="5898" y="63"/>
                  <a:pt x="5905" y="72"/>
                  <a:pt x="5912" y="83"/>
                </a:cubicBezTo>
                <a:cubicBezTo>
                  <a:pt x="5919" y="93"/>
                  <a:pt x="5925" y="103"/>
                  <a:pt x="5929" y="115"/>
                </a:cubicBezTo>
                <a:cubicBezTo>
                  <a:pt x="5934" y="126"/>
                  <a:pt x="5938" y="138"/>
                  <a:pt x="5940" y="150"/>
                </a:cubicBezTo>
                <a:cubicBezTo>
                  <a:pt x="5942" y="162"/>
                  <a:pt x="5944" y="174"/>
                  <a:pt x="5944" y="186"/>
                </a:cubicBezTo>
                <a:lnTo>
                  <a:pt x="5944" y="8729"/>
                </a:lnTo>
                <a:cubicBezTo>
                  <a:pt x="5944" y="8741"/>
                  <a:pt x="5942" y="8753"/>
                  <a:pt x="5940" y="8765"/>
                </a:cubicBezTo>
                <a:cubicBezTo>
                  <a:pt x="5938" y="8777"/>
                  <a:pt x="5934" y="8789"/>
                  <a:pt x="5929" y="8800"/>
                </a:cubicBezTo>
                <a:cubicBezTo>
                  <a:pt x="5925" y="8812"/>
                  <a:pt x="5919" y="8822"/>
                  <a:pt x="5912" y="8832"/>
                </a:cubicBezTo>
                <a:cubicBezTo>
                  <a:pt x="5905" y="8842"/>
                  <a:pt x="5898" y="8852"/>
                  <a:pt x="5889" y="8860"/>
                </a:cubicBezTo>
                <a:cubicBezTo>
                  <a:pt x="5881" y="8869"/>
                  <a:pt x="5871" y="8877"/>
                  <a:pt x="5861" y="8884"/>
                </a:cubicBezTo>
                <a:cubicBezTo>
                  <a:pt x="5851" y="8890"/>
                  <a:pt x="5840" y="8896"/>
                  <a:pt x="5829" y="8901"/>
                </a:cubicBezTo>
                <a:cubicBezTo>
                  <a:pt x="5818" y="8905"/>
                  <a:pt x="5806" y="8909"/>
                  <a:pt x="5794" y="8911"/>
                </a:cubicBezTo>
                <a:cubicBezTo>
                  <a:pt x="5782" y="8914"/>
                  <a:pt x="5770" y="8915"/>
                  <a:pt x="5758" y="8915"/>
                </a:cubicBezTo>
                <a:lnTo>
                  <a:pt x="186" y="8915"/>
                </a:lnTo>
                <a:cubicBezTo>
                  <a:pt x="174" y="8915"/>
                  <a:pt x="161" y="8914"/>
                  <a:pt x="150" y="8911"/>
                </a:cubicBezTo>
                <a:cubicBezTo>
                  <a:pt x="138" y="8909"/>
                  <a:pt x="126" y="8905"/>
                  <a:pt x="115" y="8901"/>
                </a:cubicBezTo>
                <a:cubicBezTo>
                  <a:pt x="103" y="8896"/>
                  <a:pt x="93" y="8890"/>
                  <a:pt x="83" y="8884"/>
                </a:cubicBezTo>
                <a:cubicBezTo>
                  <a:pt x="72" y="8877"/>
                  <a:pt x="63" y="8869"/>
                  <a:pt x="54" y="8860"/>
                </a:cubicBezTo>
                <a:cubicBezTo>
                  <a:pt x="46" y="8852"/>
                  <a:pt x="38" y="8842"/>
                  <a:pt x="31" y="8832"/>
                </a:cubicBezTo>
                <a:cubicBezTo>
                  <a:pt x="25" y="8822"/>
                  <a:pt x="19" y="8812"/>
                  <a:pt x="14" y="8800"/>
                </a:cubicBezTo>
                <a:cubicBezTo>
                  <a:pt x="9" y="8789"/>
                  <a:pt x="6" y="8777"/>
                  <a:pt x="4" y="8765"/>
                </a:cubicBezTo>
                <a:cubicBezTo>
                  <a:pt x="1" y="8753"/>
                  <a:pt x="0" y="8741"/>
                  <a:pt x="0" y="8729"/>
                </a:cubicBezTo>
                <a:close/>
              </a:path>
            </a:pathLst>
          </a:custGeom>
          <a:solidFill>
            <a:srgbClr val="FFFFFF">
              <a:alpha val="90000"/>
            </a:srgbClr>
          </a:solidFill>
          <a:ln w="0">
            <a:noFill/>
          </a:ln>
        </p:spPr>
        <p:txBody>
          <a:bodyPr lIns="0" tIns="0" rIns="0" bIns="0" anchor="t">
            <a:noAutofit/>
          </a:bodyPr>
          <a:lstStyle/>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r>
              <a:rPr lang="zh-CN" altLang="en-US" sz="1600" b="0" u="none" strike="noStrike" dirty="0">
                <a:solidFill>
                  <a:srgbClr val="000000"/>
                </a:solidFill>
                <a:effectLst/>
                <a:uFillTx/>
                <a:latin typeface="Times New Roman"/>
              </a:rPr>
              <a:t>设备绑定页面</a:t>
            </a:r>
            <a:endParaRPr lang="en-US" sz="1600" b="0" u="none" strike="noStrike" dirty="0">
              <a:solidFill>
                <a:srgbClr val="000000"/>
              </a:solidFill>
              <a:effectLst/>
              <a:uFillTx/>
              <a:latin typeface="Times New Roman"/>
            </a:endParaRPr>
          </a:p>
        </p:txBody>
      </p:sp>
      <p:sp>
        <p:nvSpPr>
          <p:cNvPr id="759" name="任意多边形: 形状 758"/>
          <p:cNvSpPr/>
          <p:nvPr/>
        </p:nvSpPr>
        <p:spPr>
          <a:xfrm>
            <a:off x="534600" y="5415120"/>
            <a:ext cx="267840" cy="267480"/>
          </a:xfrm>
          <a:custGeom>
            <a:avLst/>
            <a:gdLst/>
            <a:ahLst/>
            <a:cxnLst/>
            <a:rect l="0" t="0" r="r" b="b"/>
            <a:pathLst>
              <a:path w="744" h="743">
                <a:moveTo>
                  <a:pt x="744" y="372"/>
                </a:moveTo>
                <a:cubicBezTo>
                  <a:pt x="744" y="396"/>
                  <a:pt x="742" y="421"/>
                  <a:pt x="737" y="444"/>
                </a:cubicBezTo>
                <a:cubicBezTo>
                  <a:pt x="732" y="468"/>
                  <a:pt x="725" y="492"/>
                  <a:pt x="716" y="514"/>
                </a:cubicBezTo>
                <a:cubicBezTo>
                  <a:pt x="706" y="537"/>
                  <a:pt x="695" y="558"/>
                  <a:pt x="681" y="578"/>
                </a:cubicBezTo>
                <a:cubicBezTo>
                  <a:pt x="668" y="599"/>
                  <a:pt x="652" y="617"/>
                  <a:pt x="635" y="635"/>
                </a:cubicBezTo>
                <a:cubicBezTo>
                  <a:pt x="618" y="652"/>
                  <a:pt x="599" y="667"/>
                  <a:pt x="579" y="681"/>
                </a:cubicBezTo>
                <a:cubicBezTo>
                  <a:pt x="559" y="694"/>
                  <a:pt x="537" y="706"/>
                  <a:pt x="515" y="715"/>
                </a:cubicBezTo>
                <a:cubicBezTo>
                  <a:pt x="492" y="724"/>
                  <a:pt x="469" y="731"/>
                  <a:pt x="445" y="736"/>
                </a:cubicBezTo>
                <a:cubicBezTo>
                  <a:pt x="421" y="741"/>
                  <a:pt x="397" y="743"/>
                  <a:pt x="373" y="743"/>
                </a:cubicBezTo>
                <a:cubicBezTo>
                  <a:pt x="347" y="743"/>
                  <a:pt x="323" y="741"/>
                  <a:pt x="299" y="736"/>
                </a:cubicBezTo>
                <a:cubicBezTo>
                  <a:pt x="275" y="731"/>
                  <a:pt x="252" y="724"/>
                  <a:pt x="229" y="715"/>
                </a:cubicBezTo>
                <a:cubicBezTo>
                  <a:pt x="207" y="706"/>
                  <a:pt x="185" y="694"/>
                  <a:pt x="165" y="681"/>
                </a:cubicBezTo>
                <a:cubicBezTo>
                  <a:pt x="145" y="667"/>
                  <a:pt x="126" y="652"/>
                  <a:pt x="109" y="635"/>
                </a:cubicBezTo>
                <a:cubicBezTo>
                  <a:pt x="92" y="617"/>
                  <a:pt x="76" y="599"/>
                  <a:pt x="63" y="578"/>
                </a:cubicBezTo>
                <a:cubicBezTo>
                  <a:pt x="49" y="558"/>
                  <a:pt x="38" y="537"/>
                  <a:pt x="28" y="514"/>
                </a:cubicBezTo>
                <a:cubicBezTo>
                  <a:pt x="19" y="492"/>
                  <a:pt x="12" y="468"/>
                  <a:pt x="7" y="444"/>
                </a:cubicBezTo>
                <a:cubicBezTo>
                  <a:pt x="3" y="421"/>
                  <a:pt x="0" y="396"/>
                  <a:pt x="0" y="372"/>
                </a:cubicBezTo>
                <a:cubicBezTo>
                  <a:pt x="0" y="348"/>
                  <a:pt x="3" y="323"/>
                  <a:pt x="7" y="300"/>
                </a:cubicBezTo>
                <a:cubicBezTo>
                  <a:pt x="12" y="276"/>
                  <a:pt x="19" y="252"/>
                  <a:pt x="28" y="230"/>
                </a:cubicBezTo>
                <a:cubicBezTo>
                  <a:pt x="38" y="207"/>
                  <a:pt x="49" y="186"/>
                  <a:pt x="63" y="165"/>
                </a:cubicBezTo>
                <a:cubicBezTo>
                  <a:pt x="76" y="144"/>
                  <a:pt x="92" y="126"/>
                  <a:pt x="109" y="108"/>
                </a:cubicBezTo>
                <a:cubicBezTo>
                  <a:pt x="126" y="91"/>
                  <a:pt x="145" y="76"/>
                  <a:pt x="165" y="62"/>
                </a:cubicBezTo>
                <a:cubicBezTo>
                  <a:pt x="185" y="49"/>
                  <a:pt x="207" y="37"/>
                  <a:pt x="229" y="28"/>
                </a:cubicBezTo>
                <a:cubicBezTo>
                  <a:pt x="252" y="18"/>
                  <a:pt x="275" y="11"/>
                  <a:pt x="299" y="7"/>
                </a:cubicBezTo>
                <a:cubicBezTo>
                  <a:pt x="323" y="2"/>
                  <a:pt x="347" y="0"/>
                  <a:pt x="373" y="0"/>
                </a:cubicBezTo>
                <a:cubicBezTo>
                  <a:pt x="397" y="0"/>
                  <a:pt x="421" y="2"/>
                  <a:pt x="445" y="7"/>
                </a:cubicBezTo>
                <a:cubicBezTo>
                  <a:pt x="469" y="11"/>
                  <a:pt x="492" y="18"/>
                  <a:pt x="515" y="28"/>
                </a:cubicBezTo>
                <a:cubicBezTo>
                  <a:pt x="537" y="37"/>
                  <a:pt x="559" y="49"/>
                  <a:pt x="579" y="62"/>
                </a:cubicBezTo>
                <a:cubicBezTo>
                  <a:pt x="599" y="76"/>
                  <a:pt x="618" y="91"/>
                  <a:pt x="635" y="108"/>
                </a:cubicBezTo>
                <a:cubicBezTo>
                  <a:pt x="652" y="126"/>
                  <a:pt x="668" y="144"/>
                  <a:pt x="681" y="165"/>
                </a:cubicBezTo>
                <a:cubicBezTo>
                  <a:pt x="695" y="186"/>
                  <a:pt x="706" y="207"/>
                  <a:pt x="716" y="230"/>
                </a:cubicBezTo>
                <a:cubicBezTo>
                  <a:pt x="725" y="252"/>
                  <a:pt x="732" y="276"/>
                  <a:pt x="737" y="300"/>
                </a:cubicBezTo>
                <a:cubicBezTo>
                  <a:pt x="742" y="323"/>
                  <a:pt x="744" y="348"/>
                  <a:pt x="744" y="372"/>
                </a:cubicBez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760" name="图片 759"/>
          <p:cNvPicPr/>
          <p:nvPr/>
        </p:nvPicPr>
        <p:blipFill>
          <a:blip r:embed="rId6"/>
          <a:stretch/>
        </p:blipFill>
        <p:spPr>
          <a:xfrm>
            <a:off x="601560" y="5482080"/>
            <a:ext cx="133200" cy="133200"/>
          </a:xfrm>
          <a:prstGeom prst="rect">
            <a:avLst/>
          </a:prstGeom>
          <a:noFill/>
          <a:ln w="0">
            <a:noFill/>
          </a:ln>
        </p:spPr>
      </p:pic>
      <p:sp>
        <p:nvSpPr>
          <p:cNvPr id="762" name="文本框 761"/>
          <p:cNvSpPr txBox="1"/>
          <p:nvPr/>
        </p:nvSpPr>
        <p:spPr>
          <a:xfrm>
            <a:off x="902520" y="5374440"/>
            <a:ext cx="90612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统⼀设计⻛格</a:t>
            </a:r>
            <a:endParaRPr lang="en-US" sz="1180" b="0" u="none" strike="noStrike">
              <a:solidFill>
                <a:srgbClr val="000000"/>
              </a:solidFill>
              <a:effectLst/>
              <a:uFillTx/>
              <a:latin typeface="Times New Roman"/>
            </a:endParaRPr>
          </a:p>
        </p:txBody>
      </p:sp>
      <p:sp>
        <p:nvSpPr>
          <p:cNvPr id="763" name="任意多边形: 形状 762"/>
          <p:cNvSpPr/>
          <p:nvPr/>
        </p:nvSpPr>
        <p:spPr>
          <a:xfrm>
            <a:off x="5448240" y="5415120"/>
            <a:ext cx="267840" cy="267480"/>
          </a:xfrm>
          <a:custGeom>
            <a:avLst/>
            <a:gdLst/>
            <a:ahLst/>
            <a:cxnLst/>
            <a:rect l="0" t="0" r="r" b="b"/>
            <a:pathLst>
              <a:path w="744" h="743">
                <a:moveTo>
                  <a:pt x="744" y="372"/>
                </a:moveTo>
                <a:cubicBezTo>
                  <a:pt x="744" y="396"/>
                  <a:pt x="742" y="421"/>
                  <a:pt x="737" y="444"/>
                </a:cubicBezTo>
                <a:cubicBezTo>
                  <a:pt x="732" y="468"/>
                  <a:pt x="725" y="492"/>
                  <a:pt x="716" y="514"/>
                </a:cubicBezTo>
                <a:cubicBezTo>
                  <a:pt x="707" y="537"/>
                  <a:pt x="695" y="558"/>
                  <a:pt x="682" y="578"/>
                </a:cubicBezTo>
                <a:cubicBezTo>
                  <a:pt x="668" y="599"/>
                  <a:pt x="653" y="617"/>
                  <a:pt x="635" y="635"/>
                </a:cubicBezTo>
                <a:cubicBezTo>
                  <a:pt x="618" y="652"/>
                  <a:pt x="599" y="667"/>
                  <a:pt x="579" y="681"/>
                </a:cubicBezTo>
                <a:cubicBezTo>
                  <a:pt x="559" y="694"/>
                  <a:pt x="537" y="706"/>
                  <a:pt x="515" y="715"/>
                </a:cubicBezTo>
                <a:cubicBezTo>
                  <a:pt x="492" y="724"/>
                  <a:pt x="469" y="731"/>
                  <a:pt x="445" y="736"/>
                </a:cubicBezTo>
                <a:cubicBezTo>
                  <a:pt x="421" y="741"/>
                  <a:pt x="397" y="743"/>
                  <a:pt x="373" y="743"/>
                </a:cubicBezTo>
                <a:cubicBezTo>
                  <a:pt x="348" y="743"/>
                  <a:pt x="324" y="741"/>
                  <a:pt x="300" y="736"/>
                </a:cubicBezTo>
                <a:cubicBezTo>
                  <a:pt x="276" y="731"/>
                  <a:pt x="253" y="724"/>
                  <a:pt x="231" y="715"/>
                </a:cubicBezTo>
                <a:cubicBezTo>
                  <a:pt x="208" y="706"/>
                  <a:pt x="187" y="694"/>
                  <a:pt x="166" y="681"/>
                </a:cubicBezTo>
                <a:cubicBezTo>
                  <a:pt x="146" y="667"/>
                  <a:pt x="127" y="652"/>
                  <a:pt x="110" y="635"/>
                </a:cubicBezTo>
                <a:cubicBezTo>
                  <a:pt x="93" y="617"/>
                  <a:pt x="78" y="599"/>
                  <a:pt x="63" y="578"/>
                </a:cubicBezTo>
                <a:cubicBezTo>
                  <a:pt x="49" y="558"/>
                  <a:pt x="38" y="537"/>
                  <a:pt x="29" y="514"/>
                </a:cubicBezTo>
                <a:cubicBezTo>
                  <a:pt x="19" y="492"/>
                  <a:pt x="12" y="468"/>
                  <a:pt x="8" y="444"/>
                </a:cubicBezTo>
                <a:cubicBezTo>
                  <a:pt x="3" y="421"/>
                  <a:pt x="0" y="396"/>
                  <a:pt x="0" y="372"/>
                </a:cubicBezTo>
                <a:cubicBezTo>
                  <a:pt x="0" y="348"/>
                  <a:pt x="3" y="323"/>
                  <a:pt x="8" y="300"/>
                </a:cubicBezTo>
                <a:cubicBezTo>
                  <a:pt x="12" y="276"/>
                  <a:pt x="19" y="252"/>
                  <a:pt x="29" y="230"/>
                </a:cubicBezTo>
                <a:cubicBezTo>
                  <a:pt x="38" y="207"/>
                  <a:pt x="49" y="186"/>
                  <a:pt x="63" y="165"/>
                </a:cubicBezTo>
                <a:cubicBezTo>
                  <a:pt x="78" y="144"/>
                  <a:pt x="93" y="126"/>
                  <a:pt x="110" y="108"/>
                </a:cubicBezTo>
                <a:cubicBezTo>
                  <a:pt x="127" y="91"/>
                  <a:pt x="146" y="76"/>
                  <a:pt x="166" y="62"/>
                </a:cubicBezTo>
                <a:cubicBezTo>
                  <a:pt x="187" y="49"/>
                  <a:pt x="208" y="37"/>
                  <a:pt x="231" y="28"/>
                </a:cubicBezTo>
                <a:cubicBezTo>
                  <a:pt x="253" y="18"/>
                  <a:pt x="276" y="11"/>
                  <a:pt x="300" y="7"/>
                </a:cubicBezTo>
                <a:cubicBezTo>
                  <a:pt x="324" y="2"/>
                  <a:pt x="348" y="0"/>
                  <a:pt x="373" y="0"/>
                </a:cubicBezTo>
                <a:cubicBezTo>
                  <a:pt x="397" y="0"/>
                  <a:pt x="421" y="2"/>
                  <a:pt x="445" y="7"/>
                </a:cubicBezTo>
                <a:cubicBezTo>
                  <a:pt x="469" y="11"/>
                  <a:pt x="492" y="18"/>
                  <a:pt x="515" y="28"/>
                </a:cubicBezTo>
                <a:cubicBezTo>
                  <a:pt x="537" y="37"/>
                  <a:pt x="559" y="49"/>
                  <a:pt x="579" y="62"/>
                </a:cubicBezTo>
                <a:cubicBezTo>
                  <a:pt x="599" y="76"/>
                  <a:pt x="618" y="91"/>
                  <a:pt x="635" y="108"/>
                </a:cubicBezTo>
                <a:cubicBezTo>
                  <a:pt x="653" y="126"/>
                  <a:pt x="668" y="144"/>
                  <a:pt x="682" y="165"/>
                </a:cubicBezTo>
                <a:cubicBezTo>
                  <a:pt x="695" y="186"/>
                  <a:pt x="707" y="207"/>
                  <a:pt x="716" y="230"/>
                </a:cubicBezTo>
                <a:cubicBezTo>
                  <a:pt x="725" y="252"/>
                  <a:pt x="732" y="276"/>
                  <a:pt x="737" y="300"/>
                </a:cubicBezTo>
                <a:cubicBezTo>
                  <a:pt x="742" y="323"/>
                  <a:pt x="744" y="348"/>
                  <a:pt x="744" y="372"/>
                </a:cubicBez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764" name="图片 763"/>
          <p:cNvPicPr/>
          <p:nvPr/>
        </p:nvPicPr>
        <p:blipFill>
          <a:blip r:embed="rId7"/>
          <a:stretch/>
        </p:blipFill>
        <p:spPr>
          <a:xfrm>
            <a:off x="5515560" y="5482080"/>
            <a:ext cx="133200" cy="133200"/>
          </a:xfrm>
          <a:prstGeom prst="rect">
            <a:avLst/>
          </a:prstGeom>
          <a:noFill/>
          <a:ln w="0">
            <a:noFill/>
          </a:ln>
        </p:spPr>
      </p:pic>
      <p:sp>
        <p:nvSpPr>
          <p:cNvPr id="765" name="文本框 764"/>
          <p:cNvSpPr txBox="1"/>
          <p:nvPr/>
        </p:nvSpPr>
        <p:spPr>
          <a:xfrm>
            <a:off x="902520" y="560268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采⽤简洁现代⻛格，保持各⻚⾯视觉⼀致性，提升⽤⼾体验</a:t>
            </a:r>
            <a:endParaRPr lang="en-US" sz="1050" b="0" u="none" strike="noStrike">
              <a:solidFill>
                <a:srgbClr val="000000"/>
              </a:solidFill>
              <a:effectLst/>
              <a:uFillTx/>
              <a:latin typeface="Times New Roman"/>
            </a:endParaRPr>
          </a:p>
        </p:txBody>
      </p:sp>
      <p:sp>
        <p:nvSpPr>
          <p:cNvPr id="766" name="文本框 765"/>
          <p:cNvSpPr txBox="1"/>
          <p:nvPr/>
        </p:nvSpPr>
        <p:spPr>
          <a:xfrm>
            <a:off x="5816160" y="5374440"/>
            <a:ext cx="90612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清晰功能分层</a:t>
            </a:r>
            <a:endParaRPr lang="en-US" sz="1180" b="0" u="none" strike="noStrike">
              <a:solidFill>
                <a:srgbClr val="000000"/>
              </a:solidFill>
              <a:effectLst/>
              <a:uFillTx/>
              <a:latin typeface="Times New Roman"/>
            </a:endParaRPr>
          </a:p>
        </p:txBody>
      </p:sp>
      <p:sp>
        <p:nvSpPr>
          <p:cNvPr id="767" name="文本框 766"/>
          <p:cNvSpPr txBox="1"/>
          <p:nvPr/>
        </p:nvSpPr>
        <p:spPr>
          <a:xfrm>
            <a:off x="5816160" y="5602680"/>
            <a:ext cx="1878120" cy="194040"/>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主⻚⾯、设备控制、环境监测、</a:t>
            </a:r>
            <a:endParaRPr lang="en-US" sz="1050" b="0" u="none" strike="noStrike" dirty="0">
              <a:solidFill>
                <a:srgbClr val="000000"/>
              </a:solidFill>
              <a:effectLst/>
              <a:uFillTx/>
              <a:latin typeface="Times New Roman"/>
            </a:endParaRPr>
          </a:p>
        </p:txBody>
      </p:sp>
      <p:sp>
        <p:nvSpPr>
          <p:cNvPr id="768" name="文本框 767"/>
          <p:cNvSpPr txBox="1"/>
          <p:nvPr/>
        </p:nvSpPr>
        <p:spPr>
          <a:xfrm>
            <a:off x="7688160" y="563364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769" name="文本框 768"/>
          <p:cNvSpPr txBox="1"/>
          <p:nvPr/>
        </p:nvSpPr>
        <p:spPr>
          <a:xfrm>
            <a:off x="7819200" y="560268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交互各司其职，逻辑分明</a:t>
            </a:r>
            <a:endParaRPr lang="en-US" sz="1050" b="0" u="none" strike="noStrike">
              <a:solidFill>
                <a:srgbClr val="000000"/>
              </a:solidFill>
              <a:effectLst/>
              <a:uFillTx/>
              <a:latin typeface="Times New Roman"/>
            </a:endParaRPr>
          </a:p>
        </p:txBody>
      </p:sp>
      <p:sp>
        <p:nvSpPr>
          <p:cNvPr id="770" name="文本框 769"/>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771" name="文本框 770"/>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11</a:t>
            </a:r>
            <a:endParaRPr lang="en-US" sz="920" b="0" u="none" strike="noStrike">
              <a:solidFill>
                <a:srgbClr val="000000"/>
              </a:solidFill>
              <a:effectLst/>
              <a:uFillTx/>
              <a:latin typeface="Times New Roman"/>
            </a:endParaRPr>
          </a:p>
        </p:txBody>
      </p:sp>
      <p:sp>
        <p:nvSpPr>
          <p:cNvPr id="772" name="文本框 771"/>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773" name="文本框 772"/>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774" name="文本框 773"/>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775" name="文本框 774"/>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776" name="文本框 775"/>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pic>
        <p:nvPicPr>
          <p:cNvPr id="3" name="图片 2">
            <a:extLst>
              <a:ext uri="{FF2B5EF4-FFF2-40B4-BE49-F238E27FC236}">
                <a16:creationId xmlns:a16="http://schemas.microsoft.com/office/drawing/2014/main" id="{11F1B8EC-0F77-0B76-63B9-B8018343384D}"/>
              </a:ext>
            </a:extLst>
          </p:cNvPr>
          <p:cNvPicPr>
            <a:picLocks noChangeAspect="1"/>
          </p:cNvPicPr>
          <p:nvPr/>
        </p:nvPicPr>
        <p:blipFill>
          <a:blip r:embed="rId8"/>
          <a:stretch>
            <a:fillRect/>
          </a:stretch>
        </p:blipFill>
        <p:spPr>
          <a:xfrm>
            <a:off x="662310" y="1964880"/>
            <a:ext cx="1884420" cy="2867596"/>
          </a:xfrm>
          <a:prstGeom prst="rect">
            <a:avLst/>
          </a:prstGeom>
        </p:spPr>
      </p:pic>
      <p:pic>
        <p:nvPicPr>
          <p:cNvPr id="5" name="图片 4">
            <a:extLst>
              <a:ext uri="{FF2B5EF4-FFF2-40B4-BE49-F238E27FC236}">
                <a16:creationId xmlns:a16="http://schemas.microsoft.com/office/drawing/2014/main" id="{6F3538A6-F4FA-043B-ACEE-05CE2F43995E}"/>
              </a:ext>
            </a:extLst>
          </p:cNvPr>
          <p:cNvPicPr>
            <a:picLocks noChangeAspect="1"/>
          </p:cNvPicPr>
          <p:nvPr/>
        </p:nvPicPr>
        <p:blipFill>
          <a:blip r:embed="rId9"/>
          <a:stretch>
            <a:fillRect/>
          </a:stretch>
        </p:blipFill>
        <p:spPr>
          <a:xfrm>
            <a:off x="3181509" y="1961820"/>
            <a:ext cx="1893925" cy="2882060"/>
          </a:xfrm>
          <a:prstGeom prst="rect">
            <a:avLst/>
          </a:prstGeom>
        </p:spPr>
      </p:pic>
      <p:pic>
        <p:nvPicPr>
          <p:cNvPr id="7" name="图片 6">
            <a:extLst>
              <a:ext uri="{FF2B5EF4-FFF2-40B4-BE49-F238E27FC236}">
                <a16:creationId xmlns:a16="http://schemas.microsoft.com/office/drawing/2014/main" id="{B317A007-856F-C6A5-0880-E48369E55F61}"/>
              </a:ext>
            </a:extLst>
          </p:cNvPr>
          <p:cNvPicPr>
            <a:picLocks noChangeAspect="1"/>
          </p:cNvPicPr>
          <p:nvPr/>
        </p:nvPicPr>
        <p:blipFill>
          <a:blip r:embed="rId10"/>
          <a:stretch>
            <a:fillRect/>
          </a:stretch>
        </p:blipFill>
        <p:spPr>
          <a:xfrm>
            <a:off x="5648760" y="1981773"/>
            <a:ext cx="1882197" cy="2864213"/>
          </a:xfrm>
          <a:prstGeom prst="rect">
            <a:avLst/>
          </a:prstGeom>
        </p:spPr>
      </p:pic>
      <p:pic>
        <p:nvPicPr>
          <p:cNvPr id="9" name="图片 8">
            <a:extLst>
              <a:ext uri="{FF2B5EF4-FFF2-40B4-BE49-F238E27FC236}">
                <a16:creationId xmlns:a16="http://schemas.microsoft.com/office/drawing/2014/main" id="{4AF6DC2B-665B-B7F6-4464-37450CE7706C}"/>
              </a:ext>
            </a:extLst>
          </p:cNvPr>
          <p:cNvPicPr>
            <a:picLocks noChangeAspect="1"/>
          </p:cNvPicPr>
          <p:nvPr/>
        </p:nvPicPr>
        <p:blipFill>
          <a:blip r:embed="rId11"/>
          <a:stretch>
            <a:fillRect/>
          </a:stretch>
        </p:blipFill>
        <p:spPr>
          <a:xfrm>
            <a:off x="8154108" y="1961820"/>
            <a:ext cx="1888095" cy="28731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7" name="图片 776"/>
          <p:cNvPicPr/>
          <p:nvPr/>
        </p:nvPicPr>
        <p:blipFill>
          <a:blip r:embed="rId2"/>
          <a:stretch/>
        </p:blipFill>
        <p:spPr>
          <a:xfrm>
            <a:off x="0" y="0"/>
            <a:ext cx="10696320" cy="6016320"/>
          </a:xfrm>
          <a:prstGeom prst="rect">
            <a:avLst/>
          </a:prstGeom>
          <a:noFill/>
          <a:ln w="0">
            <a:noFill/>
          </a:ln>
        </p:spPr>
      </p:pic>
      <p:pic>
        <p:nvPicPr>
          <p:cNvPr id="778" name="图片 777"/>
          <p:cNvPicPr/>
          <p:nvPr/>
        </p:nvPicPr>
        <p:blipFill>
          <a:blip r:embed="rId3"/>
          <a:stretch/>
        </p:blipFill>
        <p:spPr>
          <a:xfrm>
            <a:off x="0" y="0"/>
            <a:ext cx="10696320" cy="6016320"/>
          </a:xfrm>
          <a:prstGeom prst="rect">
            <a:avLst/>
          </a:prstGeom>
          <a:noFill/>
          <a:ln w="0">
            <a:noFill/>
          </a:ln>
        </p:spPr>
      </p:pic>
      <p:sp>
        <p:nvSpPr>
          <p:cNvPr id="779" name="任意多边形: 形状 778"/>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780" name="文本框 779"/>
          <p:cNvSpPr txBox="1"/>
          <p:nvPr/>
        </p:nvSpPr>
        <p:spPr>
          <a:xfrm>
            <a:off x="534960" y="252720"/>
            <a:ext cx="330336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应⽤功能演⽰：环境监测</a:t>
            </a:r>
            <a:endParaRPr lang="en-US" sz="2370" b="0" u="none" strike="noStrike">
              <a:solidFill>
                <a:srgbClr val="000000"/>
              </a:solidFill>
              <a:effectLst/>
              <a:uFillTx/>
              <a:latin typeface="Times New Roman"/>
            </a:endParaRPr>
          </a:p>
        </p:txBody>
      </p:sp>
      <p:pic>
        <p:nvPicPr>
          <p:cNvPr id="781" name="图片 780"/>
          <p:cNvPicPr/>
          <p:nvPr/>
        </p:nvPicPr>
        <p:blipFill>
          <a:blip r:embed="rId4"/>
          <a:stretch/>
        </p:blipFill>
        <p:spPr>
          <a:xfrm>
            <a:off x="668520" y="1755000"/>
            <a:ext cx="225360" cy="200160"/>
          </a:xfrm>
          <a:prstGeom prst="rect">
            <a:avLst/>
          </a:prstGeom>
          <a:noFill/>
          <a:ln w="0">
            <a:noFill/>
          </a:ln>
        </p:spPr>
      </p:pic>
      <p:sp>
        <p:nvSpPr>
          <p:cNvPr id="782" name="文本框 781"/>
          <p:cNvSpPr txBox="1"/>
          <p:nvPr/>
        </p:nvSpPr>
        <p:spPr>
          <a:xfrm>
            <a:off x="534960" y="1062360"/>
            <a:ext cx="663912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智能家居系统实时监测室内环境数据，并在北向应⽤中直观展⽰温度、湿度、空⽓质量等监测结果。</a:t>
            </a:r>
            <a:endParaRPr lang="en-US" sz="1180" b="0" u="none" strike="noStrike">
              <a:solidFill>
                <a:srgbClr val="000000"/>
              </a:solidFill>
              <a:effectLst/>
              <a:uFillTx/>
              <a:latin typeface="Times New Roman"/>
            </a:endParaRPr>
          </a:p>
        </p:txBody>
      </p:sp>
      <p:sp>
        <p:nvSpPr>
          <p:cNvPr id="783" name="文本框 782"/>
          <p:cNvSpPr txBox="1"/>
          <p:nvPr/>
        </p:nvSpPr>
        <p:spPr>
          <a:xfrm>
            <a:off x="994320" y="171972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智慧⽣活</a:t>
            </a:r>
            <a:endParaRPr lang="en-US" sz="1320" b="0" u="none" strike="noStrike">
              <a:solidFill>
                <a:srgbClr val="000000"/>
              </a:solidFill>
              <a:effectLst/>
              <a:uFillTx/>
              <a:latin typeface="Times New Roman"/>
            </a:endParaRPr>
          </a:p>
        </p:txBody>
      </p:sp>
      <p:sp>
        <p:nvSpPr>
          <p:cNvPr id="784" name="文本框 783"/>
          <p:cNvSpPr txBox="1"/>
          <p:nvPr/>
        </p:nvSpPr>
        <p:spPr>
          <a:xfrm>
            <a:off x="1662840" y="1758600"/>
            <a:ext cx="167760" cy="195480"/>
          </a:xfrm>
          <a:prstGeom prst="rect">
            <a:avLst/>
          </a:prstGeom>
          <a:noFill/>
          <a:ln w="0">
            <a:noFill/>
          </a:ln>
        </p:spPr>
        <p:txBody>
          <a:bodyPr wrap="none" lIns="0" tIns="0" rIns="0" bIns="0" anchor="t">
            <a:spAutoFit/>
          </a:bodyPr>
          <a:lstStyle/>
          <a:p>
            <a:r>
              <a:rPr lang="en-US" sz="1320" b="0" u="none" strike="noStrike">
                <a:solidFill>
                  <a:srgbClr val="FFFFFF"/>
                </a:solidFill>
                <a:effectLst/>
                <a:uFillTx/>
                <a:latin typeface="DejaVuSans"/>
                <a:ea typeface="DejaVuSans"/>
              </a:rPr>
              <a:t> - </a:t>
            </a:r>
            <a:endParaRPr lang="en-US" sz="1320" b="0" u="none" strike="noStrike">
              <a:solidFill>
                <a:srgbClr val="000000"/>
              </a:solidFill>
              <a:effectLst/>
              <a:uFillTx/>
              <a:latin typeface="Times New Roman"/>
            </a:endParaRPr>
          </a:p>
        </p:txBody>
      </p:sp>
      <p:pic>
        <p:nvPicPr>
          <p:cNvPr id="785" name="图片 784"/>
          <p:cNvPicPr/>
          <p:nvPr/>
        </p:nvPicPr>
        <p:blipFill>
          <a:blip r:embed="rId5"/>
          <a:stretch/>
        </p:blipFill>
        <p:spPr>
          <a:xfrm>
            <a:off x="9643680" y="1788480"/>
            <a:ext cx="116640" cy="133200"/>
          </a:xfrm>
          <a:prstGeom prst="rect">
            <a:avLst/>
          </a:prstGeom>
          <a:noFill/>
          <a:ln w="0">
            <a:noFill/>
          </a:ln>
        </p:spPr>
      </p:pic>
      <p:pic>
        <p:nvPicPr>
          <p:cNvPr id="786" name="图片 785"/>
          <p:cNvPicPr/>
          <p:nvPr/>
        </p:nvPicPr>
        <p:blipFill>
          <a:blip r:embed="rId6"/>
          <a:stretch/>
        </p:blipFill>
        <p:spPr>
          <a:xfrm>
            <a:off x="9860760" y="1788480"/>
            <a:ext cx="166680" cy="133200"/>
          </a:xfrm>
          <a:prstGeom prst="rect">
            <a:avLst/>
          </a:prstGeom>
          <a:noFill/>
          <a:ln w="0">
            <a:noFill/>
          </a:ln>
        </p:spPr>
      </p:pic>
      <p:sp>
        <p:nvSpPr>
          <p:cNvPr id="787" name="任意多边形: 形状 786"/>
          <p:cNvSpPr/>
          <p:nvPr/>
        </p:nvSpPr>
        <p:spPr>
          <a:xfrm>
            <a:off x="534600" y="5047200"/>
            <a:ext cx="9627480" cy="434880"/>
          </a:xfrm>
          <a:custGeom>
            <a:avLst/>
            <a:gdLst/>
            <a:ahLst/>
            <a:cxnLst/>
            <a:rect l="0" t="0" r="r" b="b"/>
            <a:pathLst>
              <a:path w="26743" h="1208">
                <a:moveTo>
                  <a:pt x="0" y="1022"/>
                </a:moveTo>
                <a:lnTo>
                  <a:pt x="0" y="186"/>
                </a:lnTo>
                <a:cubicBezTo>
                  <a:pt x="0" y="174"/>
                  <a:pt x="1" y="162"/>
                  <a:pt x="4" y="150"/>
                </a:cubicBezTo>
                <a:cubicBezTo>
                  <a:pt x="6" y="138"/>
                  <a:pt x="10" y="126"/>
                  <a:pt x="14" y="115"/>
                </a:cubicBezTo>
                <a:cubicBezTo>
                  <a:pt x="19" y="104"/>
                  <a:pt x="25" y="93"/>
                  <a:pt x="31" y="83"/>
                </a:cubicBezTo>
                <a:cubicBezTo>
                  <a:pt x="38" y="73"/>
                  <a:pt x="46" y="63"/>
                  <a:pt x="55" y="55"/>
                </a:cubicBezTo>
                <a:cubicBezTo>
                  <a:pt x="63" y="46"/>
                  <a:pt x="73" y="38"/>
                  <a:pt x="83" y="31"/>
                </a:cubicBezTo>
                <a:cubicBezTo>
                  <a:pt x="93" y="25"/>
                  <a:pt x="104" y="19"/>
                  <a:pt x="115" y="14"/>
                </a:cubicBezTo>
                <a:cubicBezTo>
                  <a:pt x="126" y="10"/>
                  <a:pt x="138" y="6"/>
                  <a:pt x="150" y="4"/>
                </a:cubicBezTo>
                <a:cubicBezTo>
                  <a:pt x="162" y="1"/>
                  <a:pt x="174" y="0"/>
                  <a:pt x="186" y="0"/>
                </a:cubicBezTo>
                <a:lnTo>
                  <a:pt x="26557" y="0"/>
                </a:lnTo>
                <a:cubicBezTo>
                  <a:pt x="26569" y="0"/>
                  <a:pt x="26581" y="1"/>
                  <a:pt x="26593" y="4"/>
                </a:cubicBezTo>
                <a:cubicBezTo>
                  <a:pt x="26605" y="6"/>
                  <a:pt x="26617" y="10"/>
                  <a:pt x="26628" y="14"/>
                </a:cubicBezTo>
                <a:cubicBezTo>
                  <a:pt x="26639" y="19"/>
                  <a:pt x="26650" y="25"/>
                  <a:pt x="26660" y="31"/>
                </a:cubicBezTo>
                <a:cubicBezTo>
                  <a:pt x="26670" y="38"/>
                  <a:pt x="26680" y="46"/>
                  <a:pt x="26688" y="55"/>
                </a:cubicBezTo>
                <a:cubicBezTo>
                  <a:pt x="26697" y="63"/>
                  <a:pt x="26704" y="73"/>
                  <a:pt x="26711" y="83"/>
                </a:cubicBezTo>
                <a:cubicBezTo>
                  <a:pt x="26718" y="93"/>
                  <a:pt x="26724" y="104"/>
                  <a:pt x="26728" y="115"/>
                </a:cubicBezTo>
                <a:cubicBezTo>
                  <a:pt x="26733" y="126"/>
                  <a:pt x="26737" y="138"/>
                  <a:pt x="26739" y="150"/>
                </a:cubicBezTo>
                <a:cubicBezTo>
                  <a:pt x="26741" y="162"/>
                  <a:pt x="26743" y="174"/>
                  <a:pt x="26743" y="186"/>
                </a:cubicBezTo>
                <a:lnTo>
                  <a:pt x="26743" y="1022"/>
                </a:lnTo>
                <a:cubicBezTo>
                  <a:pt x="26743" y="1034"/>
                  <a:pt x="26741" y="1046"/>
                  <a:pt x="26739" y="1058"/>
                </a:cubicBezTo>
                <a:cubicBezTo>
                  <a:pt x="26737" y="1071"/>
                  <a:pt x="26733" y="1082"/>
                  <a:pt x="26728" y="1094"/>
                </a:cubicBezTo>
                <a:cubicBezTo>
                  <a:pt x="26724" y="1105"/>
                  <a:pt x="26718" y="1116"/>
                  <a:pt x="26711" y="1126"/>
                </a:cubicBezTo>
                <a:cubicBezTo>
                  <a:pt x="26704" y="1136"/>
                  <a:pt x="26697" y="1145"/>
                  <a:pt x="26688" y="1154"/>
                </a:cubicBezTo>
                <a:cubicBezTo>
                  <a:pt x="26680" y="1162"/>
                  <a:pt x="26670" y="1170"/>
                  <a:pt x="26660" y="1177"/>
                </a:cubicBezTo>
                <a:cubicBezTo>
                  <a:pt x="26650" y="1184"/>
                  <a:pt x="26639" y="1189"/>
                  <a:pt x="26628" y="1194"/>
                </a:cubicBezTo>
                <a:cubicBezTo>
                  <a:pt x="26617" y="1199"/>
                  <a:pt x="26605" y="1202"/>
                  <a:pt x="26593" y="1205"/>
                </a:cubicBezTo>
                <a:cubicBezTo>
                  <a:pt x="26581" y="1207"/>
                  <a:pt x="26569" y="1208"/>
                  <a:pt x="26557" y="1208"/>
                </a:cubicBezTo>
                <a:lnTo>
                  <a:pt x="186" y="1208"/>
                </a:lnTo>
                <a:cubicBezTo>
                  <a:pt x="174" y="1208"/>
                  <a:pt x="162" y="1207"/>
                  <a:pt x="150" y="1205"/>
                </a:cubicBezTo>
                <a:cubicBezTo>
                  <a:pt x="138" y="1202"/>
                  <a:pt x="126" y="1199"/>
                  <a:pt x="115" y="1194"/>
                </a:cubicBezTo>
                <a:cubicBezTo>
                  <a:pt x="104" y="1189"/>
                  <a:pt x="93" y="1184"/>
                  <a:pt x="83" y="1177"/>
                </a:cubicBezTo>
                <a:cubicBezTo>
                  <a:pt x="73" y="1170"/>
                  <a:pt x="63" y="1162"/>
                  <a:pt x="55" y="1154"/>
                </a:cubicBezTo>
                <a:cubicBezTo>
                  <a:pt x="46" y="1145"/>
                  <a:pt x="38" y="1136"/>
                  <a:pt x="31" y="1126"/>
                </a:cubicBezTo>
                <a:cubicBezTo>
                  <a:pt x="25" y="1116"/>
                  <a:pt x="19" y="1105"/>
                  <a:pt x="14" y="1094"/>
                </a:cubicBezTo>
                <a:cubicBezTo>
                  <a:pt x="10" y="1082"/>
                  <a:pt x="6" y="1071"/>
                  <a:pt x="4" y="1058"/>
                </a:cubicBezTo>
                <a:cubicBezTo>
                  <a:pt x="1" y="1046"/>
                  <a:pt x="0" y="1034"/>
                  <a:pt x="0" y="1022"/>
                </a:cubicBezTo>
                <a:close/>
              </a:path>
            </a:pathLst>
          </a:custGeom>
          <a:solidFill>
            <a:srgbClr val="1E40AF">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788" name="图片 787"/>
          <p:cNvPicPr/>
          <p:nvPr/>
        </p:nvPicPr>
        <p:blipFill>
          <a:blip r:embed="rId7"/>
          <a:stretch/>
        </p:blipFill>
        <p:spPr>
          <a:xfrm>
            <a:off x="668520" y="5214600"/>
            <a:ext cx="133200" cy="133200"/>
          </a:xfrm>
          <a:prstGeom prst="rect">
            <a:avLst/>
          </a:prstGeom>
          <a:noFill/>
          <a:ln w="0">
            <a:noFill/>
          </a:ln>
        </p:spPr>
      </p:pic>
      <p:sp>
        <p:nvSpPr>
          <p:cNvPr id="789" name="文本框 788"/>
          <p:cNvSpPr txBox="1"/>
          <p:nvPr/>
        </p:nvSpPr>
        <p:spPr>
          <a:xfrm>
            <a:off x="1829520" y="171972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环境监测</a:t>
            </a:r>
            <a:endParaRPr lang="en-US" sz="1320" b="0" u="none" strike="noStrike">
              <a:solidFill>
                <a:srgbClr val="000000"/>
              </a:solidFill>
              <a:effectLst/>
              <a:uFillTx/>
              <a:latin typeface="Times New Roman"/>
            </a:endParaRPr>
          </a:p>
        </p:txBody>
      </p:sp>
      <p:sp>
        <p:nvSpPr>
          <p:cNvPr id="790" name="文本框 789"/>
          <p:cNvSpPr txBox="1"/>
          <p:nvPr/>
        </p:nvSpPr>
        <p:spPr>
          <a:xfrm>
            <a:off x="902520" y="5170680"/>
            <a:ext cx="939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环境监测数据通过</a:t>
            </a:r>
            <a:endParaRPr lang="en-US" sz="920" b="0" u="none" strike="noStrike">
              <a:solidFill>
                <a:srgbClr val="000000"/>
              </a:solidFill>
              <a:effectLst/>
              <a:uFillTx/>
              <a:latin typeface="Times New Roman"/>
            </a:endParaRPr>
          </a:p>
        </p:txBody>
      </p:sp>
      <p:sp>
        <p:nvSpPr>
          <p:cNvPr id="791" name="文本框 790"/>
          <p:cNvSpPr txBox="1"/>
          <p:nvPr/>
        </p:nvSpPr>
        <p:spPr>
          <a:xfrm>
            <a:off x="1838520" y="5198040"/>
            <a:ext cx="296556" cy="141577"/>
          </a:xfrm>
          <a:prstGeom prst="rect">
            <a:avLst/>
          </a:prstGeom>
          <a:noFill/>
          <a:ln w="0">
            <a:noFill/>
          </a:ln>
        </p:spPr>
        <p:txBody>
          <a:bodyPr wrap="none" lIns="0" tIns="0" rIns="0" bIns="0" anchor="t">
            <a:spAutoFit/>
          </a:bodyPr>
          <a:lstStyle/>
          <a:p>
            <a:r>
              <a:rPr lang="en-US" sz="920" b="0" u="none" strike="noStrike" dirty="0">
                <a:solidFill>
                  <a:srgbClr val="D1D5DB"/>
                </a:solidFill>
                <a:effectLst/>
                <a:uFillTx/>
                <a:latin typeface="DejaVuSans"/>
                <a:ea typeface="DejaVuSans"/>
              </a:rPr>
              <a:t>MQTT</a:t>
            </a:r>
            <a:endParaRPr lang="en-US" sz="920" b="0" u="none" strike="noStrike" dirty="0">
              <a:solidFill>
                <a:srgbClr val="000000"/>
              </a:solidFill>
              <a:effectLst/>
              <a:uFillTx/>
              <a:latin typeface="Times New Roman"/>
            </a:endParaRPr>
          </a:p>
        </p:txBody>
      </p:sp>
      <p:sp>
        <p:nvSpPr>
          <p:cNvPr id="792" name="文本框 791"/>
          <p:cNvSpPr txBox="1"/>
          <p:nvPr/>
        </p:nvSpPr>
        <p:spPr>
          <a:xfrm>
            <a:off x="2103120" y="5170680"/>
            <a:ext cx="32864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协议从南向开发板实时上报，北向应⽤接收后进⾏可视化处理。</a:t>
            </a:r>
            <a:endParaRPr lang="en-US" sz="920" b="0" u="none" strike="noStrike">
              <a:solidFill>
                <a:srgbClr val="000000"/>
              </a:solidFill>
              <a:effectLst/>
              <a:uFillTx/>
              <a:latin typeface="Times New Roman"/>
            </a:endParaRPr>
          </a:p>
        </p:txBody>
      </p:sp>
      <p:sp>
        <p:nvSpPr>
          <p:cNvPr id="793" name="文本框 792"/>
          <p:cNvSpPr txBox="1"/>
          <p:nvPr/>
        </p:nvSpPr>
        <p:spPr>
          <a:xfrm>
            <a:off x="5378760" y="5198040"/>
            <a:ext cx="116640" cy="136080"/>
          </a:xfrm>
          <a:prstGeom prst="rect">
            <a:avLst/>
          </a:prstGeom>
          <a:noFill/>
          <a:ln w="0">
            <a:noFill/>
          </a:ln>
        </p:spPr>
        <p:txBody>
          <a:bodyPr wrap="none" lIns="0" tIns="0" rIns="0" bIns="0" anchor="t">
            <a:spAutoFit/>
          </a:bodyPr>
          <a:lstStyle/>
          <a:p>
            <a:r>
              <a:rPr lang="en-US" sz="920" b="0" u="none" strike="noStrike">
                <a:solidFill>
                  <a:srgbClr val="D1D5DB"/>
                </a:solidFill>
                <a:effectLst/>
                <a:uFillTx/>
                <a:latin typeface="DejaVuSans"/>
                <a:ea typeface="DejaVuSans"/>
              </a:rPr>
              <a:t> </a:t>
            </a:r>
            <a:endParaRPr lang="en-US" sz="920" b="0" u="none" strike="noStrike">
              <a:solidFill>
                <a:srgbClr val="000000"/>
              </a:solidFill>
              <a:effectLst/>
              <a:uFillTx/>
              <a:latin typeface="Times New Roman"/>
            </a:endParaRPr>
          </a:p>
        </p:txBody>
      </p:sp>
      <p:sp>
        <p:nvSpPr>
          <p:cNvPr id="794" name="任意多边形: 形状 793"/>
          <p:cNvSpPr/>
          <p:nvPr/>
        </p:nvSpPr>
        <p:spPr>
          <a:xfrm>
            <a:off x="534600" y="2172600"/>
            <a:ext cx="3075840" cy="2674440"/>
          </a:xfrm>
          <a:custGeom>
            <a:avLst/>
            <a:gdLst/>
            <a:ahLst/>
            <a:cxnLst/>
            <a:rect l="0" t="0" r="r" b="b"/>
            <a:pathLst>
              <a:path w="8544" h="7429">
                <a:moveTo>
                  <a:pt x="21" y="172"/>
                </a:moveTo>
                <a:cubicBezTo>
                  <a:pt x="35" y="138"/>
                  <a:pt x="56" y="108"/>
                  <a:pt x="82" y="81"/>
                </a:cubicBezTo>
                <a:cubicBezTo>
                  <a:pt x="108" y="55"/>
                  <a:pt x="138" y="35"/>
                  <a:pt x="172" y="21"/>
                </a:cubicBezTo>
                <a:cubicBezTo>
                  <a:pt x="206" y="7"/>
                  <a:pt x="242" y="0"/>
                  <a:pt x="279" y="0"/>
                </a:cubicBezTo>
                <a:lnTo>
                  <a:pt x="8265" y="0"/>
                </a:lnTo>
                <a:cubicBezTo>
                  <a:pt x="8302" y="0"/>
                  <a:pt x="8337" y="7"/>
                  <a:pt x="8372" y="21"/>
                </a:cubicBezTo>
                <a:cubicBezTo>
                  <a:pt x="8406" y="35"/>
                  <a:pt x="8436" y="55"/>
                  <a:pt x="8462" y="81"/>
                </a:cubicBezTo>
                <a:cubicBezTo>
                  <a:pt x="8488" y="108"/>
                  <a:pt x="8508" y="138"/>
                  <a:pt x="8522" y="172"/>
                </a:cubicBezTo>
                <a:cubicBezTo>
                  <a:pt x="8536" y="206"/>
                  <a:pt x="8544" y="242"/>
                  <a:pt x="8544" y="278"/>
                </a:cubicBezTo>
                <a:lnTo>
                  <a:pt x="8544" y="7151"/>
                </a:lnTo>
                <a:cubicBezTo>
                  <a:pt x="8544" y="7187"/>
                  <a:pt x="8536" y="7223"/>
                  <a:pt x="8522" y="7257"/>
                </a:cubicBezTo>
                <a:cubicBezTo>
                  <a:pt x="8508" y="7291"/>
                  <a:pt x="8488" y="7321"/>
                  <a:pt x="8462" y="7347"/>
                </a:cubicBezTo>
                <a:cubicBezTo>
                  <a:pt x="8436" y="7374"/>
                  <a:pt x="8406" y="7394"/>
                  <a:pt x="8372" y="7408"/>
                </a:cubicBezTo>
                <a:cubicBezTo>
                  <a:pt x="8337" y="7422"/>
                  <a:pt x="8302" y="7429"/>
                  <a:pt x="8265" y="7429"/>
                </a:cubicBezTo>
                <a:lnTo>
                  <a:pt x="279" y="7429"/>
                </a:lnTo>
                <a:cubicBezTo>
                  <a:pt x="242" y="7429"/>
                  <a:pt x="206" y="7422"/>
                  <a:pt x="172" y="7408"/>
                </a:cubicBezTo>
                <a:cubicBezTo>
                  <a:pt x="138" y="7394"/>
                  <a:pt x="108" y="7374"/>
                  <a:pt x="82" y="7347"/>
                </a:cubicBezTo>
                <a:cubicBezTo>
                  <a:pt x="56" y="7321"/>
                  <a:pt x="35" y="7291"/>
                  <a:pt x="21" y="7257"/>
                </a:cubicBezTo>
                <a:cubicBezTo>
                  <a:pt x="7" y="7223"/>
                  <a:pt x="0" y="7187"/>
                  <a:pt x="0" y="7151"/>
                </a:cubicBezTo>
                <a:lnTo>
                  <a:pt x="0" y="278"/>
                </a:lnTo>
                <a:cubicBezTo>
                  <a:pt x="0" y="242"/>
                  <a:pt x="7" y="206"/>
                  <a:pt x="21" y="172"/>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795" name="任意多边形: 形状 794"/>
          <p:cNvSpPr/>
          <p:nvPr/>
        </p:nvSpPr>
        <p:spPr>
          <a:xfrm>
            <a:off x="534600" y="2172600"/>
            <a:ext cx="3075840" cy="2674440"/>
          </a:xfrm>
          <a:custGeom>
            <a:avLst/>
            <a:gdLst/>
            <a:ahLst/>
            <a:cxnLst/>
            <a:rect l="0" t="0" r="r" b="b"/>
            <a:pathLst>
              <a:path w="8544" h="7429">
                <a:moveTo>
                  <a:pt x="0" y="7151"/>
                </a:moveTo>
                <a:lnTo>
                  <a:pt x="0" y="278"/>
                </a:lnTo>
                <a:cubicBezTo>
                  <a:pt x="0" y="242"/>
                  <a:pt x="7" y="206"/>
                  <a:pt x="21" y="172"/>
                </a:cubicBezTo>
                <a:cubicBezTo>
                  <a:pt x="35" y="138"/>
                  <a:pt x="56" y="108"/>
                  <a:pt x="82" y="81"/>
                </a:cubicBezTo>
                <a:cubicBezTo>
                  <a:pt x="108" y="55"/>
                  <a:pt x="138" y="35"/>
                  <a:pt x="172" y="21"/>
                </a:cubicBezTo>
                <a:cubicBezTo>
                  <a:pt x="206" y="7"/>
                  <a:pt x="242" y="0"/>
                  <a:pt x="279" y="0"/>
                </a:cubicBezTo>
                <a:lnTo>
                  <a:pt x="8265" y="0"/>
                </a:lnTo>
                <a:cubicBezTo>
                  <a:pt x="8302" y="0"/>
                  <a:pt x="8337" y="7"/>
                  <a:pt x="8372" y="21"/>
                </a:cubicBezTo>
                <a:cubicBezTo>
                  <a:pt x="8406" y="35"/>
                  <a:pt x="8436" y="55"/>
                  <a:pt x="8462" y="81"/>
                </a:cubicBezTo>
                <a:cubicBezTo>
                  <a:pt x="8488" y="108"/>
                  <a:pt x="8508" y="138"/>
                  <a:pt x="8522" y="172"/>
                </a:cubicBezTo>
                <a:cubicBezTo>
                  <a:pt x="8536" y="206"/>
                  <a:pt x="8544" y="242"/>
                  <a:pt x="8544" y="278"/>
                </a:cubicBezTo>
                <a:lnTo>
                  <a:pt x="8544" y="7151"/>
                </a:lnTo>
                <a:cubicBezTo>
                  <a:pt x="8544" y="7187"/>
                  <a:pt x="8536" y="7223"/>
                  <a:pt x="8522" y="7257"/>
                </a:cubicBezTo>
                <a:cubicBezTo>
                  <a:pt x="8508" y="7291"/>
                  <a:pt x="8488" y="7321"/>
                  <a:pt x="8462" y="7347"/>
                </a:cubicBezTo>
                <a:cubicBezTo>
                  <a:pt x="8436" y="7374"/>
                  <a:pt x="8406" y="7394"/>
                  <a:pt x="8372" y="7408"/>
                </a:cubicBezTo>
                <a:cubicBezTo>
                  <a:pt x="8337" y="7422"/>
                  <a:pt x="8302" y="7429"/>
                  <a:pt x="8265" y="7429"/>
                </a:cubicBezTo>
                <a:lnTo>
                  <a:pt x="279" y="7429"/>
                </a:lnTo>
                <a:cubicBezTo>
                  <a:pt x="242" y="7429"/>
                  <a:pt x="206" y="7422"/>
                  <a:pt x="172" y="7408"/>
                </a:cubicBezTo>
                <a:cubicBezTo>
                  <a:pt x="138" y="7394"/>
                  <a:pt x="108" y="7374"/>
                  <a:pt x="82" y="7347"/>
                </a:cubicBezTo>
                <a:cubicBezTo>
                  <a:pt x="56" y="7321"/>
                  <a:pt x="35" y="7291"/>
                  <a:pt x="21" y="7257"/>
                </a:cubicBezTo>
                <a:cubicBezTo>
                  <a:pt x="7" y="7223"/>
                  <a:pt x="0" y="7187"/>
                  <a:pt x="0" y="7151"/>
                </a:cubicBezTo>
                <a:moveTo>
                  <a:pt x="23" y="278"/>
                </a:moveTo>
                <a:lnTo>
                  <a:pt x="23" y="7151"/>
                </a:lnTo>
                <a:cubicBezTo>
                  <a:pt x="23" y="7167"/>
                  <a:pt x="25" y="7184"/>
                  <a:pt x="28" y="7200"/>
                </a:cubicBezTo>
                <a:cubicBezTo>
                  <a:pt x="32" y="7217"/>
                  <a:pt x="36" y="7233"/>
                  <a:pt x="43" y="7248"/>
                </a:cubicBezTo>
                <a:cubicBezTo>
                  <a:pt x="49" y="7264"/>
                  <a:pt x="57" y="7278"/>
                  <a:pt x="66" y="7292"/>
                </a:cubicBezTo>
                <a:cubicBezTo>
                  <a:pt x="76" y="7306"/>
                  <a:pt x="86" y="7319"/>
                  <a:pt x="98" y="7331"/>
                </a:cubicBezTo>
                <a:cubicBezTo>
                  <a:pt x="110" y="7343"/>
                  <a:pt x="123" y="7354"/>
                  <a:pt x="137" y="7363"/>
                </a:cubicBezTo>
                <a:cubicBezTo>
                  <a:pt x="151" y="7372"/>
                  <a:pt x="165" y="7380"/>
                  <a:pt x="181" y="7386"/>
                </a:cubicBezTo>
                <a:cubicBezTo>
                  <a:pt x="196" y="7393"/>
                  <a:pt x="212" y="7398"/>
                  <a:pt x="229" y="7401"/>
                </a:cubicBezTo>
                <a:cubicBezTo>
                  <a:pt x="245" y="7404"/>
                  <a:pt x="262" y="7406"/>
                  <a:pt x="279" y="7406"/>
                </a:cubicBezTo>
                <a:lnTo>
                  <a:pt x="8265" y="7406"/>
                </a:lnTo>
                <a:cubicBezTo>
                  <a:pt x="8282" y="7406"/>
                  <a:pt x="8298" y="7404"/>
                  <a:pt x="8315" y="7401"/>
                </a:cubicBezTo>
                <a:cubicBezTo>
                  <a:pt x="8331" y="7398"/>
                  <a:pt x="8347" y="7393"/>
                  <a:pt x="8363" y="7386"/>
                </a:cubicBezTo>
                <a:cubicBezTo>
                  <a:pt x="8378" y="7380"/>
                  <a:pt x="8393" y="7372"/>
                  <a:pt x="8407" y="7363"/>
                </a:cubicBezTo>
                <a:cubicBezTo>
                  <a:pt x="8421" y="7354"/>
                  <a:pt x="8434" y="7343"/>
                  <a:pt x="8446" y="7331"/>
                </a:cubicBezTo>
                <a:cubicBezTo>
                  <a:pt x="8457" y="7319"/>
                  <a:pt x="8468" y="7306"/>
                  <a:pt x="8477" y="7292"/>
                </a:cubicBezTo>
                <a:cubicBezTo>
                  <a:pt x="8487" y="7278"/>
                  <a:pt x="8494" y="7264"/>
                  <a:pt x="8501" y="7248"/>
                </a:cubicBezTo>
                <a:cubicBezTo>
                  <a:pt x="8507" y="7233"/>
                  <a:pt x="8512" y="7217"/>
                  <a:pt x="8515" y="7200"/>
                </a:cubicBezTo>
                <a:cubicBezTo>
                  <a:pt x="8519" y="7184"/>
                  <a:pt x="8520" y="7167"/>
                  <a:pt x="8520" y="7151"/>
                </a:cubicBezTo>
                <a:lnTo>
                  <a:pt x="8520" y="278"/>
                </a:lnTo>
                <a:cubicBezTo>
                  <a:pt x="8520" y="262"/>
                  <a:pt x="8519" y="245"/>
                  <a:pt x="8515" y="229"/>
                </a:cubicBezTo>
                <a:cubicBezTo>
                  <a:pt x="8512" y="212"/>
                  <a:pt x="8507" y="196"/>
                  <a:pt x="8501" y="181"/>
                </a:cubicBezTo>
                <a:cubicBezTo>
                  <a:pt x="8494" y="165"/>
                  <a:pt x="8487" y="151"/>
                  <a:pt x="8477" y="137"/>
                </a:cubicBezTo>
                <a:cubicBezTo>
                  <a:pt x="8468" y="123"/>
                  <a:pt x="8457" y="110"/>
                  <a:pt x="8446" y="98"/>
                </a:cubicBezTo>
                <a:cubicBezTo>
                  <a:pt x="8434" y="86"/>
                  <a:pt x="8421" y="75"/>
                  <a:pt x="8407" y="66"/>
                </a:cubicBezTo>
                <a:cubicBezTo>
                  <a:pt x="8393" y="57"/>
                  <a:pt x="8378" y="49"/>
                  <a:pt x="8363" y="43"/>
                </a:cubicBezTo>
                <a:cubicBezTo>
                  <a:pt x="8347" y="36"/>
                  <a:pt x="8331" y="31"/>
                  <a:pt x="8315" y="28"/>
                </a:cubicBezTo>
                <a:cubicBezTo>
                  <a:pt x="8298" y="25"/>
                  <a:pt x="8282" y="23"/>
                  <a:pt x="8265" y="23"/>
                </a:cubicBezTo>
                <a:lnTo>
                  <a:pt x="279" y="23"/>
                </a:lnTo>
                <a:cubicBezTo>
                  <a:pt x="262" y="23"/>
                  <a:pt x="245" y="25"/>
                  <a:pt x="229" y="28"/>
                </a:cubicBezTo>
                <a:cubicBezTo>
                  <a:pt x="212" y="31"/>
                  <a:pt x="196" y="36"/>
                  <a:pt x="181" y="43"/>
                </a:cubicBezTo>
                <a:cubicBezTo>
                  <a:pt x="165" y="49"/>
                  <a:pt x="151" y="57"/>
                  <a:pt x="137" y="66"/>
                </a:cubicBezTo>
                <a:cubicBezTo>
                  <a:pt x="123" y="75"/>
                  <a:pt x="110" y="86"/>
                  <a:pt x="98" y="98"/>
                </a:cubicBezTo>
                <a:cubicBezTo>
                  <a:pt x="86" y="110"/>
                  <a:pt x="76" y="123"/>
                  <a:pt x="66" y="137"/>
                </a:cubicBezTo>
                <a:cubicBezTo>
                  <a:pt x="57" y="151"/>
                  <a:pt x="49" y="165"/>
                  <a:pt x="43" y="181"/>
                </a:cubicBezTo>
                <a:cubicBezTo>
                  <a:pt x="36" y="196"/>
                  <a:pt x="32" y="212"/>
                  <a:pt x="28" y="229"/>
                </a:cubicBezTo>
                <a:cubicBezTo>
                  <a:pt x="25" y="245"/>
                  <a:pt x="23" y="262"/>
                  <a:pt x="23" y="278"/>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796" name="任意多边形: 形状 795"/>
          <p:cNvSpPr/>
          <p:nvPr/>
        </p:nvSpPr>
        <p:spPr>
          <a:xfrm>
            <a:off x="743400" y="2381400"/>
            <a:ext cx="334800" cy="334800"/>
          </a:xfrm>
          <a:custGeom>
            <a:avLst/>
            <a:gdLst/>
            <a:ahLst/>
            <a:cxnLst/>
            <a:rect l="0" t="0" r="r" b="b"/>
            <a:pathLst>
              <a:path w="930" h="930">
                <a:moveTo>
                  <a:pt x="930" y="465"/>
                </a:moveTo>
                <a:cubicBezTo>
                  <a:pt x="930" y="496"/>
                  <a:pt x="927" y="526"/>
                  <a:pt x="921" y="556"/>
                </a:cubicBezTo>
                <a:cubicBezTo>
                  <a:pt x="915" y="586"/>
                  <a:pt x="906" y="615"/>
                  <a:pt x="895" y="643"/>
                </a:cubicBezTo>
                <a:cubicBezTo>
                  <a:pt x="883" y="671"/>
                  <a:pt x="869" y="698"/>
                  <a:pt x="852" y="723"/>
                </a:cubicBezTo>
                <a:cubicBezTo>
                  <a:pt x="835" y="749"/>
                  <a:pt x="816" y="772"/>
                  <a:pt x="794" y="794"/>
                </a:cubicBezTo>
                <a:cubicBezTo>
                  <a:pt x="772" y="815"/>
                  <a:pt x="749" y="835"/>
                  <a:pt x="724" y="851"/>
                </a:cubicBezTo>
                <a:cubicBezTo>
                  <a:pt x="698" y="868"/>
                  <a:pt x="672" y="883"/>
                  <a:pt x="643" y="894"/>
                </a:cubicBezTo>
                <a:cubicBezTo>
                  <a:pt x="615" y="906"/>
                  <a:pt x="586" y="915"/>
                  <a:pt x="556" y="921"/>
                </a:cubicBezTo>
                <a:cubicBezTo>
                  <a:pt x="526" y="927"/>
                  <a:pt x="496" y="930"/>
                  <a:pt x="466" y="930"/>
                </a:cubicBezTo>
                <a:cubicBezTo>
                  <a:pt x="435" y="930"/>
                  <a:pt x="405" y="927"/>
                  <a:pt x="375" y="921"/>
                </a:cubicBezTo>
                <a:cubicBezTo>
                  <a:pt x="345" y="915"/>
                  <a:pt x="316" y="906"/>
                  <a:pt x="288" y="894"/>
                </a:cubicBezTo>
                <a:cubicBezTo>
                  <a:pt x="260" y="883"/>
                  <a:pt x="232" y="868"/>
                  <a:pt x="207" y="851"/>
                </a:cubicBezTo>
                <a:cubicBezTo>
                  <a:pt x="181" y="835"/>
                  <a:pt x="158" y="815"/>
                  <a:pt x="136" y="794"/>
                </a:cubicBezTo>
                <a:cubicBezTo>
                  <a:pt x="115" y="772"/>
                  <a:pt x="96" y="749"/>
                  <a:pt x="79" y="723"/>
                </a:cubicBezTo>
                <a:cubicBezTo>
                  <a:pt x="62" y="698"/>
                  <a:pt x="47" y="671"/>
                  <a:pt x="36" y="643"/>
                </a:cubicBezTo>
                <a:cubicBezTo>
                  <a:pt x="24" y="615"/>
                  <a:pt x="15" y="586"/>
                  <a:pt x="9" y="556"/>
                </a:cubicBezTo>
                <a:cubicBezTo>
                  <a:pt x="3" y="526"/>
                  <a:pt x="0" y="496"/>
                  <a:pt x="0" y="465"/>
                </a:cubicBezTo>
                <a:cubicBezTo>
                  <a:pt x="0" y="435"/>
                  <a:pt x="3" y="405"/>
                  <a:pt x="9" y="375"/>
                </a:cubicBezTo>
                <a:cubicBezTo>
                  <a:pt x="15" y="344"/>
                  <a:pt x="24" y="315"/>
                  <a:pt x="36" y="287"/>
                </a:cubicBezTo>
                <a:cubicBezTo>
                  <a:pt x="47" y="259"/>
                  <a:pt x="62" y="232"/>
                  <a:pt x="79" y="207"/>
                </a:cubicBezTo>
                <a:cubicBezTo>
                  <a:pt x="96" y="181"/>
                  <a:pt x="115" y="158"/>
                  <a:pt x="136" y="136"/>
                </a:cubicBezTo>
                <a:cubicBezTo>
                  <a:pt x="158" y="115"/>
                  <a:pt x="181" y="95"/>
                  <a:pt x="207" y="78"/>
                </a:cubicBezTo>
                <a:cubicBezTo>
                  <a:pt x="232" y="62"/>
                  <a:pt x="260" y="47"/>
                  <a:pt x="288" y="36"/>
                </a:cubicBezTo>
                <a:cubicBezTo>
                  <a:pt x="316" y="24"/>
                  <a:pt x="345" y="15"/>
                  <a:pt x="375" y="9"/>
                </a:cubicBezTo>
                <a:cubicBezTo>
                  <a:pt x="405" y="3"/>
                  <a:pt x="435" y="0"/>
                  <a:pt x="466" y="0"/>
                </a:cubicBezTo>
                <a:cubicBezTo>
                  <a:pt x="496" y="0"/>
                  <a:pt x="526" y="3"/>
                  <a:pt x="556" y="9"/>
                </a:cubicBezTo>
                <a:cubicBezTo>
                  <a:pt x="586" y="15"/>
                  <a:pt x="615" y="24"/>
                  <a:pt x="643" y="36"/>
                </a:cubicBezTo>
                <a:cubicBezTo>
                  <a:pt x="672" y="47"/>
                  <a:pt x="698" y="62"/>
                  <a:pt x="724" y="78"/>
                </a:cubicBezTo>
                <a:cubicBezTo>
                  <a:pt x="749" y="95"/>
                  <a:pt x="772" y="115"/>
                  <a:pt x="794" y="136"/>
                </a:cubicBezTo>
                <a:cubicBezTo>
                  <a:pt x="816" y="158"/>
                  <a:pt x="835" y="181"/>
                  <a:pt x="852" y="207"/>
                </a:cubicBezTo>
                <a:cubicBezTo>
                  <a:pt x="869" y="232"/>
                  <a:pt x="883" y="259"/>
                  <a:pt x="895" y="287"/>
                </a:cubicBezTo>
                <a:cubicBezTo>
                  <a:pt x="906" y="315"/>
                  <a:pt x="915" y="344"/>
                  <a:pt x="921" y="375"/>
                </a:cubicBezTo>
                <a:cubicBezTo>
                  <a:pt x="927" y="405"/>
                  <a:pt x="930" y="435"/>
                  <a:pt x="930" y="465"/>
                </a:cubicBezTo>
                <a:close/>
              </a:path>
            </a:pathLst>
          </a:custGeom>
          <a:solidFill>
            <a:srgbClr val="EF4444">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797" name="图片 796"/>
          <p:cNvPicPr/>
          <p:nvPr/>
        </p:nvPicPr>
        <p:blipFill>
          <a:blip r:embed="rId8"/>
          <a:stretch/>
        </p:blipFill>
        <p:spPr>
          <a:xfrm>
            <a:off x="827280" y="2465280"/>
            <a:ext cx="166680" cy="166680"/>
          </a:xfrm>
          <a:prstGeom prst="rect">
            <a:avLst/>
          </a:prstGeom>
          <a:noFill/>
          <a:ln w="0">
            <a:noFill/>
          </a:ln>
        </p:spPr>
      </p:pic>
      <p:sp>
        <p:nvSpPr>
          <p:cNvPr id="798" name="文本框 797"/>
          <p:cNvSpPr txBox="1"/>
          <p:nvPr/>
        </p:nvSpPr>
        <p:spPr>
          <a:xfrm>
            <a:off x="5415840" y="5170680"/>
            <a:ext cx="38732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⽤⼾可查看当前环境数据，历史数据查询与导出，以及设置环境阈值提醒。</a:t>
            </a:r>
            <a:endParaRPr lang="en-US" sz="920" b="0" u="none" strike="noStrike">
              <a:solidFill>
                <a:srgbClr val="000000"/>
              </a:solidFill>
              <a:effectLst/>
              <a:uFillTx/>
              <a:latin typeface="Times New Roman"/>
            </a:endParaRPr>
          </a:p>
        </p:txBody>
      </p:sp>
      <p:pic>
        <p:nvPicPr>
          <p:cNvPr id="799" name="图片 798"/>
          <p:cNvPicPr/>
          <p:nvPr/>
        </p:nvPicPr>
        <p:blipFill>
          <a:blip r:embed="rId9"/>
          <a:stretch/>
        </p:blipFill>
        <p:spPr>
          <a:xfrm>
            <a:off x="743760" y="2849760"/>
            <a:ext cx="2657160" cy="1002600"/>
          </a:xfrm>
          <a:prstGeom prst="rect">
            <a:avLst/>
          </a:prstGeom>
          <a:noFill/>
          <a:ln w="0">
            <a:noFill/>
          </a:ln>
        </p:spPr>
      </p:pic>
      <p:sp>
        <p:nvSpPr>
          <p:cNvPr id="800" name="文本框 799"/>
          <p:cNvSpPr txBox="1"/>
          <p:nvPr/>
        </p:nvSpPr>
        <p:spPr>
          <a:xfrm>
            <a:off x="1178280" y="24134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温度监测</a:t>
            </a:r>
            <a:endParaRPr lang="en-US" sz="1320" b="0" u="none" strike="noStrike">
              <a:solidFill>
                <a:srgbClr val="000000"/>
              </a:solidFill>
              <a:effectLst/>
              <a:uFillTx/>
              <a:latin typeface="Times New Roman"/>
            </a:endParaRPr>
          </a:p>
        </p:txBody>
      </p:sp>
      <p:sp>
        <p:nvSpPr>
          <p:cNvPr id="801" name="文本框 800"/>
          <p:cNvSpPr txBox="1"/>
          <p:nvPr/>
        </p:nvSpPr>
        <p:spPr>
          <a:xfrm>
            <a:off x="743760" y="4142880"/>
            <a:ext cx="4701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当前温度</a:t>
            </a:r>
            <a:endParaRPr lang="en-US" sz="920" b="0" u="none" strike="noStrike">
              <a:solidFill>
                <a:srgbClr val="000000"/>
              </a:solidFill>
              <a:effectLst/>
              <a:uFillTx/>
              <a:latin typeface="Times New Roman"/>
            </a:endParaRPr>
          </a:p>
        </p:txBody>
      </p:sp>
      <p:sp>
        <p:nvSpPr>
          <p:cNvPr id="802" name="文本框 801"/>
          <p:cNvSpPr txBox="1"/>
          <p:nvPr/>
        </p:nvSpPr>
        <p:spPr>
          <a:xfrm>
            <a:off x="743760" y="4338360"/>
            <a:ext cx="931320" cy="293040"/>
          </a:xfrm>
          <a:prstGeom prst="rect">
            <a:avLst/>
          </a:prstGeom>
          <a:noFill/>
          <a:ln w="0">
            <a:noFill/>
          </a:ln>
        </p:spPr>
        <p:txBody>
          <a:bodyPr wrap="none" lIns="0" tIns="0" rIns="0" bIns="0" anchor="t">
            <a:spAutoFit/>
          </a:bodyPr>
          <a:lstStyle/>
          <a:p>
            <a:r>
              <a:rPr lang="en-US" sz="1979" b="1" u="none" strike="noStrike">
                <a:solidFill>
                  <a:srgbClr val="FFFFFF"/>
                </a:solidFill>
                <a:effectLst/>
                <a:uFillTx/>
                <a:latin typeface="DejaVuSans"/>
                <a:ea typeface="DejaVuSans"/>
              </a:rPr>
              <a:t>24.5°C</a:t>
            </a:r>
            <a:endParaRPr lang="en-US" sz="1979" b="0" u="none" strike="noStrike">
              <a:solidFill>
                <a:srgbClr val="000000"/>
              </a:solidFill>
              <a:effectLst/>
              <a:uFillTx/>
              <a:latin typeface="Times New Roman"/>
            </a:endParaRPr>
          </a:p>
        </p:txBody>
      </p:sp>
      <p:sp>
        <p:nvSpPr>
          <p:cNvPr id="803" name="文本框 802"/>
          <p:cNvSpPr txBox="1"/>
          <p:nvPr/>
        </p:nvSpPr>
        <p:spPr>
          <a:xfrm>
            <a:off x="2933280" y="4176360"/>
            <a:ext cx="4701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监测时间</a:t>
            </a:r>
            <a:endParaRPr lang="en-US" sz="920" b="0" u="none" strike="noStrike">
              <a:solidFill>
                <a:srgbClr val="000000"/>
              </a:solidFill>
              <a:effectLst/>
              <a:uFillTx/>
              <a:latin typeface="Times New Roman"/>
            </a:endParaRPr>
          </a:p>
        </p:txBody>
      </p:sp>
      <p:sp>
        <p:nvSpPr>
          <p:cNvPr id="804" name="任意多边形: 形状 803"/>
          <p:cNvSpPr/>
          <p:nvPr/>
        </p:nvSpPr>
        <p:spPr>
          <a:xfrm>
            <a:off x="3810600" y="2172600"/>
            <a:ext cx="3075480" cy="2674440"/>
          </a:xfrm>
          <a:custGeom>
            <a:avLst/>
            <a:gdLst/>
            <a:ahLst/>
            <a:cxnLst/>
            <a:rect l="0" t="0" r="r" b="b"/>
            <a:pathLst>
              <a:path w="8543" h="7429">
                <a:moveTo>
                  <a:pt x="21" y="172"/>
                </a:moveTo>
                <a:cubicBezTo>
                  <a:pt x="35" y="138"/>
                  <a:pt x="55" y="108"/>
                  <a:pt x="81" y="81"/>
                </a:cubicBezTo>
                <a:cubicBezTo>
                  <a:pt x="107" y="55"/>
                  <a:pt x="137" y="35"/>
                  <a:pt x="172" y="21"/>
                </a:cubicBezTo>
                <a:cubicBezTo>
                  <a:pt x="206" y="7"/>
                  <a:pt x="241" y="0"/>
                  <a:pt x="278" y="0"/>
                </a:cubicBezTo>
                <a:lnTo>
                  <a:pt x="8265" y="0"/>
                </a:lnTo>
                <a:cubicBezTo>
                  <a:pt x="8301" y="0"/>
                  <a:pt x="8337" y="7"/>
                  <a:pt x="8371" y="21"/>
                </a:cubicBezTo>
                <a:cubicBezTo>
                  <a:pt x="8405" y="35"/>
                  <a:pt x="8435" y="55"/>
                  <a:pt x="8461" y="81"/>
                </a:cubicBezTo>
                <a:cubicBezTo>
                  <a:pt x="8488" y="108"/>
                  <a:pt x="8508" y="138"/>
                  <a:pt x="8522" y="172"/>
                </a:cubicBezTo>
                <a:cubicBezTo>
                  <a:pt x="8536" y="206"/>
                  <a:pt x="8543" y="241"/>
                  <a:pt x="8543" y="278"/>
                </a:cubicBezTo>
                <a:lnTo>
                  <a:pt x="8543" y="7151"/>
                </a:lnTo>
                <a:cubicBezTo>
                  <a:pt x="8543" y="7187"/>
                  <a:pt x="8536" y="7223"/>
                  <a:pt x="8522" y="7257"/>
                </a:cubicBezTo>
                <a:cubicBezTo>
                  <a:pt x="8508" y="7291"/>
                  <a:pt x="8488" y="7321"/>
                  <a:pt x="8461" y="7347"/>
                </a:cubicBezTo>
                <a:cubicBezTo>
                  <a:pt x="8435" y="7374"/>
                  <a:pt x="8405" y="7394"/>
                  <a:pt x="8371" y="7408"/>
                </a:cubicBezTo>
                <a:cubicBezTo>
                  <a:pt x="8337" y="7422"/>
                  <a:pt x="8301" y="7429"/>
                  <a:pt x="8265" y="7429"/>
                </a:cubicBezTo>
                <a:lnTo>
                  <a:pt x="278" y="7429"/>
                </a:lnTo>
                <a:cubicBezTo>
                  <a:pt x="241" y="7429"/>
                  <a:pt x="206" y="7422"/>
                  <a:pt x="172" y="7408"/>
                </a:cubicBezTo>
                <a:cubicBezTo>
                  <a:pt x="137" y="7394"/>
                  <a:pt x="107" y="7374"/>
                  <a:pt x="81" y="7347"/>
                </a:cubicBezTo>
                <a:cubicBezTo>
                  <a:pt x="55" y="7321"/>
                  <a:pt x="35" y="7291"/>
                  <a:pt x="21" y="7257"/>
                </a:cubicBezTo>
                <a:cubicBezTo>
                  <a:pt x="7" y="7223"/>
                  <a:pt x="0" y="7187"/>
                  <a:pt x="0" y="7151"/>
                </a:cubicBezTo>
                <a:lnTo>
                  <a:pt x="0" y="278"/>
                </a:lnTo>
                <a:cubicBezTo>
                  <a:pt x="0" y="242"/>
                  <a:pt x="7" y="206"/>
                  <a:pt x="21" y="172"/>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05" name="任意多边形: 形状 804"/>
          <p:cNvSpPr/>
          <p:nvPr/>
        </p:nvSpPr>
        <p:spPr>
          <a:xfrm>
            <a:off x="3810600" y="2172600"/>
            <a:ext cx="3075480" cy="2674440"/>
          </a:xfrm>
          <a:custGeom>
            <a:avLst/>
            <a:gdLst/>
            <a:ahLst/>
            <a:cxnLst/>
            <a:rect l="0" t="0" r="r" b="b"/>
            <a:pathLst>
              <a:path w="8543" h="7429">
                <a:moveTo>
                  <a:pt x="0" y="7151"/>
                </a:moveTo>
                <a:lnTo>
                  <a:pt x="0" y="278"/>
                </a:lnTo>
                <a:cubicBezTo>
                  <a:pt x="0" y="242"/>
                  <a:pt x="7" y="206"/>
                  <a:pt x="21" y="172"/>
                </a:cubicBezTo>
                <a:cubicBezTo>
                  <a:pt x="35" y="138"/>
                  <a:pt x="55" y="108"/>
                  <a:pt x="81" y="81"/>
                </a:cubicBezTo>
                <a:cubicBezTo>
                  <a:pt x="107" y="55"/>
                  <a:pt x="137" y="35"/>
                  <a:pt x="172" y="21"/>
                </a:cubicBezTo>
                <a:cubicBezTo>
                  <a:pt x="206" y="7"/>
                  <a:pt x="241" y="0"/>
                  <a:pt x="278" y="0"/>
                </a:cubicBezTo>
                <a:lnTo>
                  <a:pt x="8265" y="0"/>
                </a:lnTo>
                <a:cubicBezTo>
                  <a:pt x="8301" y="0"/>
                  <a:pt x="8337" y="7"/>
                  <a:pt x="8371" y="21"/>
                </a:cubicBezTo>
                <a:cubicBezTo>
                  <a:pt x="8405" y="35"/>
                  <a:pt x="8435" y="55"/>
                  <a:pt x="8461" y="81"/>
                </a:cubicBezTo>
                <a:cubicBezTo>
                  <a:pt x="8488" y="108"/>
                  <a:pt x="8508" y="138"/>
                  <a:pt x="8522" y="172"/>
                </a:cubicBezTo>
                <a:cubicBezTo>
                  <a:pt x="8536" y="206"/>
                  <a:pt x="8543" y="242"/>
                  <a:pt x="8543" y="278"/>
                </a:cubicBezTo>
                <a:lnTo>
                  <a:pt x="8543" y="7151"/>
                </a:lnTo>
                <a:cubicBezTo>
                  <a:pt x="8543" y="7187"/>
                  <a:pt x="8536" y="7223"/>
                  <a:pt x="8522" y="7257"/>
                </a:cubicBezTo>
                <a:cubicBezTo>
                  <a:pt x="8508" y="7291"/>
                  <a:pt x="8488" y="7321"/>
                  <a:pt x="8461" y="7347"/>
                </a:cubicBezTo>
                <a:cubicBezTo>
                  <a:pt x="8435" y="7374"/>
                  <a:pt x="8405" y="7394"/>
                  <a:pt x="8371" y="7408"/>
                </a:cubicBezTo>
                <a:cubicBezTo>
                  <a:pt x="8337" y="7422"/>
                  <a:pt x="8301" y="7429"/>
                  <a:pt x="8265" y="7429"/>
                </a:cubicBezTo>
                <a:lnTo>
                  <a:pt x="278" y="7429"/>
                </a:lnTo>
                <a:cubicBezTo>
                  <a:pt x="241" y="7429"/>
                  <a:pt x="206" y="7422"/>
                  <a:pt x="172" y="7408"/>
                </a:cubicBezTo>
                <a:cubicBezTo>
                  <a:pt x="137" y="7394"/>
                  <a:pt x="107" y="7374"/>
                  <a:pt x="81" y="7347"/>
                </a:cubicBezTo>
                <a:cubicBezTo>
                  <a:pt x="55" y="7321"/>
                  <a:pt x="35" y="7291"/>
                  <a:pt x="21" y="7257"/>
                </a:cubicBezTo>
                <a:cubicBezTo>
                  <a:pt x="7" y="7223"/>
                  <a:pt x="0" y="7187"/>
                  <a:pt x="0" y="7151"/>
                </a:cubicBezTo>
                <a:moveTo>
                  <a:pt x="23" y="278"/>
                </a:moveTo>
                <a:lnTo>
                  <a:pt x="23" y="7151"/>
                </a:lnTo>
                <a:cubicBezTo>
                  <a:pt x="23" y="7167"/>
                  <a:pt x="25" y="7184"/>
                  <a:pt x="28" y="7200"/>
                </a:cubicBezTo>
                <a:cubicBezTo>
                  <a:pt x="31" y="7217"/>
                  <a:pt x="36" y="7233"/>
                  <a:pt x="42" y="7248"/>
                </a:cubicBezTo>
                <a:cubicBezTo>
                  <a:pt x="49" y="7264"/>
                  <a:pt x="57" y="7278"/>
                  <a:pt x="66" y="7292"/>
                </a:cubicBezTo>
                <a:cubicBezTo>
                  <a:pt x="75" y="7306"/>
                  <a:pt x="86" y="7319"/>
                  <a:pt x="98" y="7331"/>
                </a:cubicBezTo>
                <a:cubicBezTo>
                  <a:pt x="110" y="7343"/>
                  <a:pt x="122" y="7354"/>
                  <a:pt x="136" y="7363"/>
                </a:cubicBezTo>
                <a:cubicBezTo>
                  <a:pt x="150" y="7372"/>
                  <a:pt x="165" y="7380"/>
                  <a:pt x="180" y="7386"/>
                </a:cubicBezTo>
                <a:cubicBezTo>
                  <a:pt x="196" y="7393"/>
                  <a:pt x="212" y="7398"/>
                  <a:pt x="228" y="7401"/>
                </a:cubicBezTo>
                <a:cubicBezTo>
                  <a:pt x="245" y="7404"/>
                  <a:pt x="261" y="7406"/>
                  <a:pt x="278" y="7406"/>
                </a:cubicBezTo>
                <a:lnTo>
                  <a:pt x="8265" y="7406"/>
                </a:lnTo>
                <a:cubicBezTo>
                  <a:pt x="8281" y="7406"/>
                  <a:pt x="8298" y="7404"/>
                  <a:pt x="8314" y="7401"/>
                </a:cubicBezTo>
                <a:cubicBezTo>
                  <a:pt x="8331" y="7398"/>
                  <a:pt x="8347" y="7393"/>
                  <a:pt x="8362" y="7386"/>
                </a:cubicBezTo>
                <a:cubicBezTo>
                  <a:pt x="8378" y="7380"/>
                  <a:pt x="8392" y="7372"/>
                  <a:pt x="8406" y="7363"/>
                </a:cubicBezTo>
                <a:cubicBezTo>
                  <a:pt x="8420" y="7354"/>
                  <a:pt x="8433" y="7343"/>
                  <a:pt x="8445" y="7331"/>
                </a:cubicBezTo>
                <a:cubicBezTo>
                  <a:pt x="8457" y="7319"/>
                  <a:pt x="8467" y="7306"/>
                  <a:pt x="8477" y="7292"/>
                </a:cubicBezTo>
                <a:cubicBezTo>
                  <a:pt x="8486" y="7278"/>
                  <a:pt x="8494" y="7264"/>
                  <a:pt x="8500" y="7248"/>
                </a:cubicBezTo>
                <a:cubicBezTo>
                  <a:pt x="8507" y="7233"/>
                  <a:pt x="8512" y="7217"/>
                  <a:pt x="8515" y="7200"/>
                </a:cubicBezTo>
                <a:cubicBezTo>
                  <a:pt x="8518" y="7184"/>
                  <a:pt x="8520" y="7167"/>
                  <a:pt x="8520" y="7151"/>
                </a:cubicBezTo>
                <a:lnTo>
                  <a:pt x="8520" y="278"/>
                </a:lnTo>
                <a:cubicBezTo>
                  <a:pt x="8520" y="262"/>
                  <a:pt x="8518" y="245"/>
                  <a:pt x="8515" y="229"/>
                </a:cubicBezTo>
                <a:cubicBezTo>
                  <a:pt x="8512" y="212"/>
                  <a:pt x="8507" y="196"/>
                  <a:pt x="8500" y="181"/>
                </a:cubicBezTo>
                <a:cubicBezTo>
                  <a:pt x="8494" y="165"/>
                  <a:pt x="8486" y="151"/>
                  <a:pt x="8477" y="137"/>
                </a:cubicBezTo>
                <a:cubicBezTo>
                  <a:pt x="8467" y="123"/>
                  <a:pt x="8457" y="110"/>
                  <a:pt x="8445" y="98"/>
                </a:cubicBezTo>
                <a:cubicBezTo>
                  <a:pt x="8433" y="86"/>
                  <a:pt x="8420" y="75"/>
                  <a:pt x="8406" y="66"/>
                </a:cubicBezTo>
                <a:cubicBezTo>
                  <a:pt x="8392" y="57"/>
                  <a:pt x="8378" y="49"/>
                  <a:pt x="8362" y="43"/>
                </a:cubicBezTo>
                <a:cubicBezTo>
                  <a:pt x="8347" y="36"/>
                  <a:pt x="8331" y="31"/>
                  <a:pt x="8314" y="28"/>
                </a:cubicBezTo>
                <a:cubicBezTo>
                  <a:pt x="8298" y="25"/>
                  <a:pt x="8281" y="23"/>
                  <a:pt x="8265" y="23"/>
                </a:cubicBezTo>
                <a:lnTo>
                  <a:pt x="278" y="23"/>
                </a:lnTo>
                <a:cubicBezTo>
                  <a:pt x="261" y="23"/>
                  <a:pt x="245" y="25"/>
                  <a:pt x="228" y="28"/>
                </a:cubicBezTo>
                <a:cubicBezTo>
                  <a:pt x="212" y="31"/>
                  <a:pt x="196" y="36"/>
                  <a:pt x="180" y="43"/>
                </a:cubicBezTo>
                <a:cubicBezTo>
                  <a:pt x="165" y="49"/>
                  <a:pt x="150" y="57"/>
                  <a:pt x="136" y="66"/>
                </a:cubicBezTo>
                <a:cubicBezTo>
                  <a:pt x="122" y="75"/>
                  <a:pt x="110" y="86"/>
                  <a:pt x="98" y="98"/>
                </a:cubicBezTo>
                <a:cubicBezTo>
                  <a:pt x="86" y="110"/>
                  <a:pt x="75" y="123"/>
                  <a:pt x="66" y="137"/>
                </a:cubicBezTo>
                <a:cubicBezTo>
                  <a:pt x="57" y="151"/>
                  <a:pt x="49" y="165"/>
                  <a:pt x="42" y="181"/>
                </a:cubicBezTo>
                <a:cubicBezTo>
                  <a:pt x="36" y="196"/>
                  <a:pt x="31" y="212"/>
                  <a:pt x="28" y="229"/>
                </a:cubicBezTo>
                <a:cubicBezTo>
                  <a:pt x="25" y="245"/>
                  <a:pt x="23" y="262"/>
                  <a:pt x="23" y="278"/>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06" name="任意多边形: 形状 805"/>
          <p:cNvSpPr/>
          <p:nvPr/>
        </p:nvSpPr>
        <p:spPr>
          <a:xfrm>
            <a:off x="4019400" y="2381400"/>
            <a:ext cx="334800" cy="334800"/>
          </a:xfrm>
          <a:custGeom>
            <a:avLst/>
            <a:gdLst/>
            <a:ahLst/>
            <a:cxnLst/>
            <a:rect l="0" t="0" r="r" b="b"/>
            <a:pathLst>
              <a:path w="930" h="930">
                <a:moveTo>
                  <a:pt x="930" y="465"/>
                </a:moveTo>
                <a:cubicBezTo>
                  <a:pt x="930" y="496"/>
                  <a:pt x="927" y="526"/>
                  <a:pt x="921" y="556"/>
                </a:cubicBezTo>
                <a:cubicBezTo>
                  <a:pt x="915" y="586"/>
                  <a:pt x="906" y="615"/>
                  <a:pt x="894" y="643"/>
                </a:cubicBezTo>
                <a:cubicBezTo>
                  <a:pt x="882" y="671"/>
                  <a:pt x="868" y="698"/>
                  <a:pt x="851" y="723"/>
                </a:cubicBezTo>
                <a:cubicBezTo>
                  <a:pt x="834" y="749"/>
                  <a:pt x="815" y="772"/>
                  <a:pt x="794" y="794"/>
                </a:cubicBezTo>
                <a:cubicBezTo>
                  <a:pt x="772" y="815"/>
                  <a:pt x="749" y="835"/>
                  <a:pt x="723" y="851"/>
                </a:cubicBezTo>
                <a:cubicBezTo>
                  <a:pt x="698" y="868"/>
                  <a:pt x="671" y="883"/>
                  <a:pt x="643" y="894"/>
                </a:cubicBezTo>
                <a:cubicBezTo>
                  <a:pt x="615" y="906"/>
                  <a:pt x="586" y="915"/>
                  <a:pt x="556" y="921"/>
                </a:cubicBezTo>
                <a:cubicBezTo>
                  <a:pt x="526" y="927"/>
                  <a:pt x="496" y="930"/>
                  <a:pt x="465" y="930"/>
                </a:cubicBezTo>
                <a:cubicBezTo>
                  <a:pt x="434" y="930"/>
                  <a:pt x="404" y="927"/>
                  <a:pt x="374" y="921"/>
                </a:cubicBezTo>
                <a:cubicBezTo>
                  <a:pt x="344" y="915"/>
                  <a:pt x="315" y="906"/>
                  <a:pt x="287" y="894"/>
                </a:cubicBezTo>
                <a:cubicBezTo>
                  <a:pt x="258" y="883"/>
                  <a:pt x="232" y="868"/>
                  <a:pt x="206" y="851"/>
                </a:cubicBezTo>
                <a:cubicBezTo>
                  <a:pt x="181" y="835"/>
                  <a:pt x="158" y="815"/>
                  <a:pt x="136" y="794"/>
                </a:cubicBezTo>
                <a:cubicBezTo>
                  <a:pt x="114" y="772"/>
                  <a:pt x="95" y="749"/>
                  <a:pt x="78" y="723"/>
                </a:cubicBezTo>
                <a:cubicBezTo>
                  <a:pt x="61" y="698"/>
                  <a:pt x="47" y="671"/>
                  <a:pt x="35" y="643"/>
                </a:cubicBezTo>
                <a:cubicBezTo>
                  <a:pt x="24" y="615"/>
                  <a:pt x="15" y="586"/>
                  <a:pt x="9" y="556"/>
                </a:cubicBezTo>
                <a:cubicBezTo>
                  <a:pt x="3" y="526"/>
                  <a:pt x="0" y="496"/>
                  <a:pt x="0" y="465"/>
                </a:cubicBezTo>
                <a:cubicBezTo>
                  <a:pt x="0" y="435"/>
                  <a:pt x="3" y="405"/>
                  <a:pt x="9" y="375"/>
                </a:cubicBezTo>
                <a:cubicBezTo>
                  <a:pt x="15" y="344"/>
                  <a:pt x="24" y="315"/>
                  <a:pt x="35" y="287"/>
                </a:cubicBezTo>
                <a:cubicBezTo>
                  <a:pt x="47" y="259"/>
                  <a:pt x="61" y="232"/>
                  <a:pt x="78" y="207"/>
                </a:cubicBezTo>
                <a:cubicBezTo>
                  <a:pt x="95" y="181"/>
                  <a:pt x="114" y="158"/>
                  <a:pt x="136" y="136"/>
                </a:cubicBezTo>
                <a:cubicBezTo>
                  <a:pt x="158" y="115"/>
                  <a:pt x="181" y="95"/>
                  <a:pt x="206" y="78"/>
                </a:cubicBezTo>
                <a:cubicBezTo>
                  <a:pt x="232" y="62"/>
                  <a:pt x="258" y="47"/>
                  <a:pt x="287" y="36"/>
                </a:cubicBezTo>
                <a:cubicBezTo>
                  <a:pt x="315" y="24"/>
                  <a:pt x="344" y="15"/>
                  <a:pt x="374" y="9"/>
                </a:cubicBezTo>
                <a:cubicBezTo>
                  <a:pt x="404" y="3"/>
                  <a:pt x="434" y="0"/>
                  <a:pt x="465" y="0"/>
                </a:cubicBezTo>
                <a:cubicBezTo>
                  <a:pt x="496" y="0"/>
                  <a:pt x="526" y="3"/>
                  <a:pt x="556" y="9"/>
                </a:cubicBezTo>
                <a:cubicBezTo>
                  <a:pt x="586" y="15"/>
                  <a:pt x="615" y="24"/>
                  <a:pt x="643" y="36"/>
                </a:cubicBezTo>
                <a:cubicBezTo>
                  <a:pt x="671" y="47"/>
                  <a:pt x="698" y="62"/>
                  <a:pt x="723" y="78"/>
                </a:cubicBezTo>
                <a:cubicBezTo>
                  <a:pt x="749" y="95"/>
                  <a:pt x="772" y="115"/>
                  <a:pt x="794" y="136"/>
                </a:cubicBezTo>
                <a:cubicBezTo>
                  <a:pt x="815" y="158"/>
                  <a:pt x="834" y="181"/>
                  <a:pt x="851" y="207"/>
                </a:cubicBezTo>
                <a:cubicBezTo>
                  <a:pt x="868" y="232"/>
                  <a:pt x="882" y="259"/>
                  <a:pt x="894" y="287"/>
                </a:cubicBezTo>
                <a:cubicBezTo>
                  <a:pt x="906" y="315"/>
                  <a:pt x="915" y="344"/>
                  <a:pt x="921" y="375"/>
                </a:cubicBezTo>
                <a:cubicBezTo>
                  <a:pt x="927" y="405"/>
                  <a:pt x="930" y="435"/>
                  <a:pt x="930" y="465"/>
                </a:cubicBezTo>
                <a:close/>
              </a:path>
            </a:pathLst>
          </a:custGeom>
          <a:solidFill>
            <a:srgbClr val="3B82F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807" name="图片 806"/>
          <p:cNvPicPr/>
          <p:nvPr/>
        </p:nvPicPr>
        <p:blipFill>
          <a:blip r:embed="rId10"/>
          <a:stretch/>
        </p:blipFill>
        <p:spPr>
          <a:xfrm>
            <a:off x="4128120" y="2465280"/>
            <a:ext cx="124920" cy="166680"/>
          </a:xfrm>
          <a:prstGeom prst="rect">
            <a:avLst/>
          </a:prstGeom>
          <a:noFill/>
          <a:ln w="0">
            <a:noFill/>
          </a:ln>
        </p:spPr>
      </p:pic>
      <p:sp>
        <p:nvSpPr>
          <p:cNvPr id="808" name="文本框 807"/>
          <p:cNvSpPr txBox="1"/>
          <p:nvPr/>
        </p:nvSpPr>
        <p:spPr>
          <a:xfrm>
            <a:off x="2799360" y="4363200"/>
            <a:ext cx="60408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实时更新</a:t>
            </a:r>
            <a:endParaRPr lang="en-US" sz="1180" b="0" u="none" strike="noStrike">
              <a:solidFill>
                <a:srgbClr val="000000"/>
              </a:solidFill>
              <a:effectLst/>
              <a:uFillTx/>
              <a:latin typeface="Times New Roman"/>
            </a:endParaRPr>
          </a:p>
        </p:txBody>
      </p:sp>
      <p:pic>
        <p:nvPicPr>
          <p:cNvPr id="809" name="图片 808"/>
          <p:cNvPicPr/>
          <p:nvPr/>
        </p:nvPicPr>
        <p:blipFill>
          <a:blip r:embed="rId11"/>
          <a:stretch/>
        </p:blipFill>
        <p:spPr>
          <a:xfrm>
            <a:off x="4019400" y="2849760"/>
            <a:ext cx="2657160" cy="1002600"/>
          </a:xfrm>
          <a:prstGeom prst="rect">
            <a:avLst/>
          </a:prstGeom>
          <a:noFill/>
          <a:ln w="0">
            <a:noFill/>
          </a:ln>
        </p:spPr>
      </p:pic>
      <p:sp>
        <p:nvSpPr>
          <p:cNvPr id="810" name="文本框 809"/>
          <p:cNvSpPr txBox="1"/>
          <p:nvPr/>
        </p:nvSpPr>
        <p:spPr>
          <a:xfrm>
            <a:off x="4454280" y="24134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湿度监测</a:t>
            </a:r>
            <a:endParaRPr lang="en-US" sz="1320" b="0" u="none" strike="noStrike">
              <a:solidFill>
                <a:srgbClr val="000000"/>
              </a:solidFill>
              <a:effectLst/>
              <a:uFillTx/>
              <a:latin typeface="Times New Roman"/>
            </a:endParaRPr>
          </a:p>
        </p:txBody>
      </p:sp>
      <p:sp>
        <p:nvSpPr>
          <p:cNvPr id="811" name="文本框 810"/>
          <p:cNvSpPr txBox="1"/>
          <p:nvPr/>
        </p:nvSpPr>
        <p:spPr>
          <a:xfrm>
            <a:off x="4019400" y="4142880"/>
            <a:ext cx="4701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当前湿度</a:t>
            </a:r>
            <a:endParaRPr lang="en-US" sz="920" b="0" u="none" strike="noStrike">
              <a:solidFill>
                <a:srgbClr val="000000"/>
              </a:solidFill>
              <a:effectLst/>
              <a:uFillTx/>
              <a:latin typeface="Times New Roman"/>
            </a:endParaRPr>
          </a:p>
        </p:txBody>
      </p:sp>
      <p:sp>
        <p:nvSpPr>
          <p:cNvPr id="812" name="文本框 811"/>
          <p:cNvSpPr txBox="1"/>
          <p:nvPr/>
        </p:nvSpPr>
        <p:spPr>
          <a:xfrm>
            <a:off x="4019400" y="4338360"/>
            <a:ext cx="602640" cy="293040"/>
          </a:xfrm>
          <a:prstGeom prst="rect">
            <a:avLst/>
          </a:prstGeom>
          <a:noFill/>
          <a:ln w="0">
            <a:noFill/>
          </a:ln>
        </p:spPr>
        <p:txBody>
          <a:bodyPr wrap="none" lIns="0" tIns="0" rIns="0" bIns="0" anchor="t">
            <a:spAutoFit/>
          </a:bodyPr>
          <a:lstStyle/>
          <a:p>
            <a:r>
              <a:rPr lang="en-US" sz="1979" b="1" u="none" strike="noStrike">
                <a:solidFill>
                  <a:srgbClr val="FFFFFF"/>
                </a:solidFill>
                <a:effectLst/>
                <a:uFillTx/>
                <a:latin typeface="DejaVuSans"/>
                <a:ea typeface="DejaVuSans"/>
              </a:rPr>
              <a:t>45%</a:t>
            </a:r>
            <a:endParaRPr lang="en-US" sz="1979" b="0" u="none" strike="noStrike">
              <a:solidFill>
                <a:srgbClr val="000000"/>
              </a:solidFill>
              <a:effectLst/>
              <a:uFillTx/>
              <a:latin typeface="Times New Roman"/>
            </a:endParaRPr>
          </a:p>
        </p:txBody>
      </p:sp>
      <p:sp>
        <p:nvSpPr>
          <p:cNvPr id="813" name="文本框 812"/>
          <p:cNvSpPr txBox="1"/>
          <p:nvPr/>
        </p:nvSpPr>
        <p:spPr>
          <a:xfrm>
            <a:off x="6208920" y="4176360"/>
            <a:ext cx="4701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监测时间</a:t>
            </a:r>
            <a:endParaRPr lang="en-US" sz="920" b="0" u="none" strike="noStrike">
              <a:solidFill>
                <a:srgbClr val="000000"/>
              </a:solidFill>
              <a:effectLst/>
              <a:uFillTx/>
              <a:latin typeface="Times New Roman"/>
            </a:endParaRPr>
          </a:p>
        </p:txBody>
      </p:sp>
      <p:sp>
        <p:nvSpPr>
          <p:cNvPr id="814" name="任意多边形: 形状 813"/>
          <p:cNvSpPr/>
          <p:nvPr/>
        </p:nvSpPr>
        <p:spPr>
          <a:xfrm>
            <a:off x="7086240" y="2172600"/>
            <a:ext cx="3075840" cy="2674440"/>
          </a:xfrm>
          <a:custGeom>
            <a:avLst/>
            <a:gdLst/>
            <a:ahLst/>
            <a:cxnLst/>
            <a:rect l="0" t="0" r="r" b="b"/>
            <a:pathLst>
              <a:path w="8544" h="7429">
                <a:moveTo>
                  <a:pt x="0" y="7151"/>
                </a:moveTo>
                <a:lnTo>
                  <a:pt x="0" y="278"/>
                </a:lnTo>
                <a:cubicBezTo>
                  <a:pt x="0" y="242"/>
                  <a:pt x="7" y="206"/>
                  <a:pt x="21" y="172"/>
                </a:cubicBezTo>
                <a:cubicBezTo>
                  <a:pt x="36" y="138"/>
                  <a:pt x="56" y="108"/>
                  <a:pt x="82" y="81"/>
                </a:cubicBezTo>
                <a:cubicBezTo>
                  <a:pt x="108" y="55"/>
                  <a:pt x="138" y="35"/>
                  <a:pt x="172" y="21"/>
                </a:cubicBezTo>
                <a:cubicBezTo>
                  <a:pt x="206" y="7"/>
                  <a:pt x="242" y="0"/>
                  <a:pt x="279" y="0"/>
                </a:cubicBezTo>
                <a:lnTo>
                  <a:pt x="8265" y="0"/>
                </a:lnTo>
                <a:cubicBezTo>
                  <a:pt x="8302" y="0"/>
                  <a:pt x="8337" y="7"/>
                  <a:pt x="8372" y="21"/>
                </a:cubicBezTo>
                <a:cubicBezTo>
                  <a:pt x="8406" y="35"/>
                  <a:pt x="8436" y="55"/>
                  <a:pt x="8462" y="81"/>
                </a:cubicBezTo>
                <a:cubicBezTo>
                  <a:pt x="8488" y="108"/>
                  <a:pt x="8508" y="138"/>
                  <a:pt x="8522" y="172"/>
                </a:cubicBezTo>
                <a:cubicBezTo>
                  <a:pt x="8537" y="206"/>
                  <a:pt x="8544" y="242"/>
                  <a:pt x="8544" y="278"/>
                </a:cubicBezTo>
                <a:lnTo>
                  <a:pt x="8544" y="7151"/>
                </a:lnTo>
                <a:cubicBezTo>
                  <a:pt x="8544" y="7187"/>
                  <a:pt x="8537" y="7223"/>
                  <a:pt x="8522" y="7257"/>
                </a:cubicBezTo>
                <a:cubicBezTo>
                  <a:pt x="8508" y="7291"/>
                  <a:pt x="8488" y="7321"/>
                  <a:pt x="8462" y="7347"/>
                </a:cubicBezTo>
                <a:cubicBezTo>
                  <a:pt x="8436" y="7374"/>
                  <a:pt x="8406" y="7394"/>
                  <a:pt x="8372" y="7408"/>
                </a:cubicBezTo>
                <a:cubicBezTo>
                  <a:pt x="8337" y="7422"/>
                  <a:pt x="8302" y="7429"/>
                  <a:pt x="8265" y="7429"/>
                </a:cubicBezTo>
                <a:lnTo>
                  <a:pt x="279" y="7429"/>
                </a:lnTo>
                <a:cubicBezTo>
                  <a:pt x="242" y="7429"/>
                  <a:pt x="206" y="7422"/>
                  <a:pt x="172" y="7408"/>
                </a:cubicBezTo>
                <a:cubicBezTo>
                  <a:pt x="138" y="7394"/>
                  <a:pt x="108" y="7374"/>
                  <a:pt x="82" y="7347"/>
                </a:cubicBezTo>
                <a:cubicBezTo>
                  <a:pt x="56" y="7321"/>
                  <a:pt x="36" y="7291"/>
                  <a:pt x="21" y="7257"/>
                </a:cubicBezTo>
                <a:cubicBezTo>
                  <a:pt x="7" y="7223"/>
                  <a:pt x="0" y="7187"/>
                  <a:pt x="0" y="7151"/>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15" name="任意多边形: 形状 814"/>
          <p:cNvSpPr/>
          <p:nvPr/>
        </p:nvSpPr>
        <p:spPr>
          <a:xfrm>
            <a:off x="7086240" y="2172600"/>
            <a:ext cx="3075840" cy="2674440"/>
          </a:xfrm>
          <a:custGeom>
            <a:avLst/>
            <a:gdLst/>
            <a:ahLst/>
            <a:cxnLst/>
            <a:rect l="0" t="0" r="r" b="b"/>
            <a:pathLst>
              <a:path w="8544" h="7429">
                <a:moveTo>
                  <a:pt x="0" y="7151"/>
                </a:moveTo>
                <a:lnTo>
                  <a:pt x="0" y="278"/>
                </a:lnTo>
                <a:cubicBezTo>
                  <a:pt x="0" y="242"/>
                  <a:pt x="7" y="206"/>
                  <a:pt x="21" y="172"/>
                </a:cubicBezTo>
                <a:cubicBezTo>
                  <a:pt x="36" y="138"/>
                  <a:pt x="56" y="108"/>
                  <a:pt x="82" y="81"/>
                </a:cubicBezTo>
                <a:cubicBezTo>
                  <a:pt x="108" y="55"/>
                  <a:pt x="138" y="35"/>
                  <a:pt x="172" y="21"/>
                </a:cubicBezTo>
                <a:cubicBezTo>
                  <a:pt x="206" y="7"/>
                  <a:pt x="242" y="0"/>
                  <a:pt x="279" y="0"/>
                </a:cubicBezTo>
                <a:lnTo>
                  <a:pt x="8265" y="0"/>
                </a:lnTo>
                <a:cubicBezTo>
                  <a:pt x="8302" y="0"/>
                  <a:pt x="8337" y="7"/>
                  <a:pt x="8372" y="21"/>
                </a:cubicBezTo>
                <a:cubicBezTo>
                  <a:pt x="8406" y="35"/>
                  <a:pt x="8436" y="55"/>
                  <a:pt x="8462" y="81"/>
                </a:cubicBezTo>
                <a:cubicBezTo>
                  <a:pt x="8488" y="108"/>
                  <a:pt x="8508" y="138"/>
                  <a:pt x="8522" y="172"/>
                </a:cubicBezTo>
                <a:cubicBezTo>
                  <a:pt x="8537" y="206"/>
                  <a:pt x="8544" y="242"/>
                  <a:pt x="8544" y="278"/>
                </a:cubicBezTo>
                <a:lnTo>
                  <a:pt x="8544" y="7151"/>
                </a:lnTo>
                <a:cubicBezTo>
                  <a:pt x="8544" y="7187"/>
                  <a:pt x="8537" y="7223"/>
                  <a:pt x="8522" y="7257"/>
                </a:cubicBezTo>
                <a:cubicBezTo>
                  <a:pt x="8508" y="7291"/>
                  <a:pt x="8488" y="7321"/>
                  <a:pt x="8462" y="7347"/>
                </a:cubicBezTo>
                <a:cubicBezTo>
                  <a:pt x="8436" y="7374"/>
                  <a:pt x="8406" y="7394"/>
                  <a:pt x="8372" y="7408"/>
                </a:cubicBezTo>
                <a:cubicBezTo>
                  <a:pt x="8337" y="7422"/>
                  <a:pt x="8302" y="7429"/>
                  <a:pt x="8265" y="7429"/>
                </a:cubicBezTo>
                <a:lnTo>
                  <a:pt x="279" y="7429"/>
                </a:lnTo>
                <a:cubicBezTo>
                  <a:pt x="242" y="7429"/>
                  <a:pt x="206" y="7422"/>
                  <a:pt x="172" y="7408"/>
                </a:cubicBezTo>
                <a:cubicBezTo>
                  <a:pt x="138" y="7394"/>
                  <a:pt x="108" y="7374"/>
                  <a:pt x="82" y="7347"/>
                </a:cubicBezTo>
                <a:cubicBezTo>
                  <a:pt x="56" y="7321"/>
                  <a:pt x="36" y="7291"/>
                  <a:pt x="21" y="7257"/>
                </a:cubicBezTo>
                <a:cubicBezTo>
                  <a:pt x="7" y="7223"/>
                  <a:pt x="0" y="7187"/>
                  <a:pt x="0" y="7151"/>
                </a:cubicBezTo>
                <a:moveTo>
                  <a:pt x="23" y="278"/>
                </a:moveTo>
                <a:lnTo>
                  <a:pt x="23" y="7151"/>
                </a:lnTo>
                <a:cubicBezTo>
                  <a:pt x="23" y="7167"/>
                  <a:pt x="25" y="7184"/>
                  <a:pt x="28" y="7200"/>
                </a:cubicBezTo>
                <a:cubicBezTo>
                  <a:pt x="32" y="7217"/>
                  <a:pt x="36" y="7233"/>
                  <a:pt x="43" y="7248"/>
                </a:cubicBezTo>
                <a:cubicBezTo>
                  <a:pt x="49" y="7264"/>
                  <a:pt x="57" y="7278"/>
                  <a:pt x="66" y="7292"/>
                </a:cubicBezTo>
                <a:cubicBezTo>
                  <a:pt x="76" y="7306"/>
                  <a:pt x="86" y="7319"/>
                  <a:pt x="98" y="7331"/>
                </a:cubicBezTo>
                <a:cubicBezTo>
                  <a:pt x="110" y="7343"/>
                  <a:pt x="123" y="7354"/>
                  <a:pt x="137" y="7363"/>
                </a:cubicBezTo>
                <a:cubicBezTo>
                  <a:pt x="151" y="7372"/>
                  <a:pt x="166" y="7380"/>
                  <a:pt x="181" y="7386"/>
                </a:cubicBezTo>
                <a:cubicBezTo>
                  <a:pt x="196" y="7393"/>
                  <a:pt x="212" y="7398"/>
                  <a:pt x="229" y="7401"/>
                </a:cubicBezTo>
                <a:cubicBezTo>
                  <a:pt x="245" y="7404"/>
                  <a:pt x="262" y="7406"/>
                  <a:pt x="279" y="7406"/>
                </a:cubicBezTo>
                <a:lnTo>
                  <a:pt x="8265" y="7406"/>
                </a:lnTo>
                <a:cubicBezTo>
                  <a:pt x="8282" y="7406"/>
                  <a:pt x="8298" y="7404"/>
                  <a:pt x="8315" y="7401"/>
                </a:cubicBezTo>
                <a:cubicBezTo>
                  <a:pt x="8331" y="7398"/>
                  <a:pt x="8347" y="7393"/>
                  <a:pt x="8363" y="7386"/>
                </a:cubicBezTo>
                <a:cubicBezTo>
                  <a:pt x="8378" y="7380"/>
                  <a:pt x="8393" y="7372"/>
                  <a:pt x="8407" y="7363"/>
                </a:cubicBezTo>
                <a:cubicBezTo>
                  <a:pt x="8421" y="7354"/>
                  <a:pt x="8434" y="7343"/>
                  <a:pt x="8446" y="7331"/>
                </a:cubicBezTo>
                <a:cubicBezTo>
                  <a:pt x="8457" y="7319"/>
                  <a:pt x="8468" y="7306"/>
                  <a:pt x="8477" y="7292"/>
                </a:cubicBezTo>
                <a:cubicBezTo>
                  <a:pt x="8487" y="7278"/>
                  <a:pt x="8495" y="7264"/>
                  <a:pt x="8501" y="7248"/>
                </a:cubicBezTo>
                <a:cubicBezTo>
                  <a:pt x="8507" y="7233"/>
                  <a:pt x="8512" y="7217"/>
                  <a:pt x="8515" y="7200"/>
                </a:cubicBezTo>
                <a:cubicBezTo>
                  <a:pt x="8519" y="7184"/>
                  <a:pt x="8520" y="7167"/>
                  <a:pt x="8520" y="7151"/>
                </a:cubicBezTo>
                <a:lnTo>
                  <a:pt x="8520" y="278"/>
                </a:lnTo>
                <a:cubicBezTo>
                  <a:pt x="8520" y="262"/>
                  <a:pt x="8519" y="245"/>
                  <a:pt x="8515" y="229"/>
                </a:cubicBezTo>
                <a:cubicBezTo>
                  <a:pt x="8512" y="212"/>
                  <a:pt x="8507" y="196"/>
                  <a:pt x="8501" y="181"/>
                </a:cubicBezTo>
                <a:cubicBezTo>
                  <a:pt x="8495" y="165"/>
                  <a:pt x="8487" y="151"/>
                  <a:pt x="8477" y="137"/>
                </a:cubicBezTo>
                <a:cubicBezTo>
                  <a:pt x="8468" y="123"/>
                  <a:pt x="8457" y="110"/>
                  <a:pt x="8446" y="98"/>
                </a:cubicBezTo>
                <a:cubicBezTo>
                  <a:pt x="8434" y="86"/>
                  <a:pt x="8421" y="75"/>
                  <a:pt x="8407" y="66"/>
                </a:cubicBezTo>
                <a:cubicBezTo>
                  <a:pt x="8393" y="57"/>
                  <a:pt x="8378" y="49"/>
                  <a:pt x="8363" y="43"/>
                </a:cubicBezTo>
                <a:cubicBezTo>
                  <a:pt x="8347" y="36"/>
                  <a:pt x="8331" y="31"/>
                  <a:pt x="8315" y="28"/>
                </a:cubicBezTo>
                <a:cubicBezTo>
                  <a:pt x="8298" y="25"/>
                  <a:pt x="8282" y="23"/>
                  <a:pt x="8265" y="23"/>
                </a:cubicBezTo>
                <a:lnTo>
                  <a:pt x="279" y="23"/>
                </a:lnTo>
                <a:cubicBezTo>
                  <a:pt x="262" y="23"/>
                  <a:pt x="245" y="25"/>
                  <a:pt x="229" y="28"/>
                </a:cubicBezTo>
                <a:cubicBezTo>
                  <a:pt x="212" y="31"/>
                  <a:pt x="196" y="36"/>
                  <a:pt x="181" y="43"/>
                </a:cubicBezTo>
                <a:cubicBezTo>
                  <a:pt x="166" y="49"/>
                  <a:pt x="151" y="57"/>
                  <a:pt x="137" y="66"/>
                </a:cubicBezTo>
                <a:cubicBezTo>
                  <a:pt x="123" y="75"/>
                  <a:pt x="110" y="86"/>
                  <a:pt x="98" y="98"/>
                </a:cubicBezTo>
                <a:cubicBezTo>
                  <a:pt x="86" y="110"/>
                  <a:pt x="76" y="123"/>
                  <a:pt x="66" y="137"/>
                </a:cubicBezTo>
                <a:cubicBezTo>
                  <a:pt x="57" y="151"/>
                  <a:pt x="49" y="165"/>
                  <a:pt x="43" y="181"/>
                </a:cubicBezTo>
                <a:cubicBezTo>
                  <a:pt x="36" y="196"/>
                  <a:pt x="32" y="212"/>
                  <a:pt x="28" y="229"/>
                </a:cubicBezTo>
                <a:cubicBezTo>
                  <a:pt x="25" y="245"/>
                  <a:pt x="23" y="262"/>
                  <a:pt x="23" y="278"/>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16" name="任意多边形: 形状 815"/>
          <p:cNvSpPr/>
          <p:nvPr/>
        </p:nvSpPr>
        <p:spPr>
          <a:xfrm>
            <a:off x="7295040" y="2381400"/>
            <a:ext cx="334800" cy="334800"/>
          </a:xfrm>
          <a:custGeom>
            <a:avLst/>
            <a:gdLst/>
            <a:ahLst/>
            <a:cxnLst/>
            <a:rect l="0" t="0" r="r" b="b"/>
            <a:pathLst>
              <a:path w="930" h="930">
                <a:moveTo>
                  <a:pt x="930" y="465"/>
                </a:moveTo>
                <a:cubicBezTo>
                  <a:pt x="930" y="496"/>
                  <a:pt x="927" y="526"/>
                  <a:pt x="921" y="556"/>
                </a:cubicBezTo>
                <a:cubicBezTo>
                  <a:pt x="915" y="586"/>
                  <a:pt x="906" y="615"/>
                  <a:pt x="895" y="643"/>
                </a:cubicBezTo>
                <a:cubicBezTo>
                  <a:pt x="883" y="671"/>
                  <a:pt x="869" y="698"/>
                  <a:pt x="852" y="723"/>
                </a:cubicBezTo>
                <a:cubicBezTo>
                  <a:pt x="835" y="749"/>
                  <a:pt x="816" y="772"/>
                  <a:pt x="794" y="794"/>
                </a:cubicBezTo>
                <a:cubicBezTo>
                  <a:pt x="772" y="815"/>
                  <a:pt x="749" y="835"/>
                  <a:pt x="724" y="851"/>
                </a:cubicBezTo>
                <a:cubicBezTo>
                  <a:pt x="698" y="868"/>
                  <a:pt x="672" y="883"/>
                  <a:pt x="643" y="894"/>
                </a:cubicBezTo>
                <a:cubicBezTo>
                  <a:pt x="614" y="906"/>
                  <a:pt x="585" y="915"/>
                  <a:pt x="555" y="921"/>
                </a:cubicBezTo>
                <a:cubicBezTo>
                  <a:pt x="525" y="927"/>
                  <a:pt x="495" y="930"/>
                  <a:pt x="465" y="930"/>
                </a:cubicBezTo>
                <a:cubicBezTo>
                  <a:pt x="434" y="930"/>
                  <a:pt x="404" y="927"/>
                  <a:pt x="374" y="921"/>
                </a:cubicBezTo>
                <a:cubicBezTo>
                  <a:pt x="344" y="915"/>
                  <a:pt x="315" y="906"/>
                  <a:pt x="287" y="894"/>
                </a:cubicBezTo>
                <a:cubicBezTo>
                  <a:pt x="259" y="883"/>
                  <a:pt x="232" y="868"/>
                  <a:pt x="207" y="851"/>
                </a:cubicBezTo>
                <a:cubicBezTo>
                  <a:pt x="181" y="835"/>
                  <a:pt x="158" y="815"/>
                  <a:pt x="136" y="794"/>
                </a:cubicBezTo>
                <a:cubicBezTo>
                  <a:pt x="115" y="772"/>
                  <a:pt x="96" y="749"/>
                  <a:pt x="79" y="723"/>
                </a:cubicBezTo>
                <a:cubicBezTo>
                  <a:pt x="62" y="698"/>
                  <a:pt x="47" y="671"/>
                  <a:pt x="36" y="643"/>
                </a:cubicBezTo>
                <a:cubicBezTo>
                  <a:pt x="24" y="615"/>
                  <a:pt x="15" y="586"/>
                  <a:pt x="9" y="556"/>
                </a:cubicBezTo>
                <a:cubicBezTo>
                  <a:pt x="3" y="526"/>
                  <a:pt x="0" y="496"/>
                  <a:pt x="0" y="465"/>
                </a:cubicBezTo>
                <a:cubicBezTo>
                  <a:pt x="0" y="435"/>
                  <a:pt x="3" y="405"/>
                  <a:pt x="9" y="375"/>
                </a:cubicBezTo>
                <a:cubicBezTo>
                  <a:pt x="15" y="344"/>
                  <a:pt x="24" y="315"/>
                  <a:pt x="36" y="287"/>
                </a:cubicBezTo>
                <a:cubicBezTo>
                  <a:pt x="47" y="259"/>
                  <a:pt x="62" y="232"/>
                  <a:pt x="79" y="207"/>
                </a:cubicBezTo>
                <a:cubicBezTo>
                  <a:pt x="96" y="181"/>
                  <a:pt x="115" y="158"/>
                  <a:pt x="136" y="136"/>
                </a:cubicBezTo>
                <a:cubicBezTo>
                  <a:pt x="158" y="115"/>
                  <a:pt x="181" y="95"/>
                  <a:pt x="207" y="78"/>
                </a:cubicBezTo>
                <a:cubicBezTo>
                  <a:pt x="232" y="62"/>
                  <a:pt x="259" y="47"/>
                  <a:pt x="287" y="36"/>
                </a:cubicBezTo>
                <a:cubicBezTo>
                  <a:pt x="315" y="24"/>
                  <a:pt x="344" y="15"/>
                  <a:pt x="374" y="9"/>
                </a:cubicBezTo>
                <a:cubicBezTo>
                  <a:pt x="404" y="3"/>
                  <a:pt x="434" y="0"/>
                  <a:pt x="465" y="0"/>
                </a:cubicBezTo>
                <a:cubicBezTo>
                  <a:pt x="495" y="0"/>
                  <a:pt x="525" y="3"/>
                  <a:pt x="555" y="9"/>
                </a:cubicBezTo>
                <a:cubicBezTo>
                  <a:pt x="585" y="15"/>
                  <a:pt x="614" y="24"/>
                  <a:pt x="643" y="36"/>
                </a:cubicBezTo>
                <a:cubicBezTo>
                  <a:pt x="672" y="47"/>
                  <a:pt x="698" y="62"/>
                  <a:pt x="724" y="78"/>
                </a:cubicBezTo>
                <a:cubicBezTo>
                  <a:pt x="749" y="95"/>
                  <a:pt x="772" y="115"/>
                  <a:pt x="794" y="136"/>
                </a:cubicBezTo>
                <a:cubicBezTo>
                  <a:pt x="816" y="158"/>
                  <a:pt x="835" y="181"/>
                  <a:pt x="852" y="207"/>
                </a:cubicBezTo>
                <a:cubicBezTo>
                  <a:pt x="869" y="232"/>
                  <a:pt x="883" y="259"/>
                  <a:pt x="895" y="287"/>
                </a:cubicBezTo>
                <a:cubicBezTo>
                  <a:pt x="906" y="315"/>
                  <a:pt x="915" y="344"/>
                  <a:pt x="921" y="375"/>
                </a:cubicBezTo>
                <a:cubicBezTo>
                  <a:pt x="927" y="405"/>
                  <a:pt x="930" y="435"/>
                  <a:pt x="930" y="465"/>
                </a:cubicBezTo>
                <a:close/>
              </a:path>
            </a:pathLst>
          </a:custGeom>
          <a:solidFill>
            <a:srgbClr val="10B981">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817" name="图片 816"/>
          <p:cNvPicPr/>
          <p:nvPr/>
        </p:nvPicPr>
        <p:blipFill>
          <a:blip r:embed="rId12"/>
          <a:stretch/>
        </p:blipFill>
        <p:spPr>
          <a:xfrm>
            <a:off x="7378920" y="2465280"/>
            <a:ext cx="166680" cy="166680"/>
          </a:xfrm>
          <a:prstGeom prst="rect">
            <a:avLst/>
          </a:prstGeom>
          <a:noFill/>
          <a:ln w="0">
            <a:noFill/>
          </a:ln>
        </p:spPr>
      </p:pic>
      <p:sp>
        <p:nvSpPr>
          <p:cNvPr id="818" name="文本框 817"/>
          <p:cNvSpPr txBox="1"/>
          <p:nvPr/>
        </p:nvSpPr>
        <p:spPr>
          <a:xfrm>
            <a:off x="6075360" y="4363200"/>
            <a:ext cx="60408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实时更新</a:t>
            </a:r>
            <a:endParaRPr lang="en-US" sz="1180" b="0" u="none" strike="noStrike">
              <a:solidFill>
                <a:srgbClr val="000000"/>
              </a:solidFill>
              <a:effectLst/>
              <a:uFillTx/>
              <a:latin typeface="Times New Roman"/>
            </a:endParaRPr>
          </a:p>
        </p:txBody>
      </p:sp>
      <p:pic>
        <p:nvPicPr>
          <p:cNvPr id="819" name="图片 818"/>
          <p:cNvPicPr/>
          <p:nvPr/>
        </p:nvPicPr>
        <p:blipFill>
          <a:blip r:embed="rId13"/>
          <a:stretch/>
        </p:blipFill>
        <p:spPr>
          <a:xfrm>
            <a:off x="7295400" y="2849760"/>
            <a:ext cx="2657160" cy="1002600"/>
          </a:xfrm>
          <a:prstGeom prst="rect">
            <a:avLst/>
          </a:prstGeom>
          <a:noFill/>
          <a:ln w="0">
            <a:noFill/>
          </a:ln>
        </p:spPr>
      </p:pic>
      <p:sp>
        <p:nvSpPr>
          <p:cNvPr id="820" name="文本框 819"/>
          <p:cNvSpPr txBox="1"/>
          <p:nvPr/>
        </p:nvSpPr>
        <p:spPr>
          <a:xfrm>
            <a:off x="7729920" y="241344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空⽓质量监测</a:t>
            </a:r>
            <a:endParaRPr lang="en-US" sz="1320" b="0" u="none" strike="noStrike">
              <a:solidFill>
                <a:srgbClr val="000000"/>
              </a:solidFill>
              <a:effectLst/>
              <a:uFillTx/>
              <a:latin typeface="Times New Roman"/>
            </a:endParaRPr>
          </a:p>
        </p:txBody>
      </p:sp>
      <p:sp>
        <p:nvSpPr>
          <p:cNvPr id="821" name="文本框 820"/>
          <p:cNvSpPr txBox="1"/>
          <p:nvPr/>
        </p:nvSpPr>
        <p:spPr>
          <a:xfrm>
            <a:off x="7295400" y="414288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当前空⽓质量</a:t>
            </a:r>
            <a:endParaRPr lang="en-US" sz="920" b="0" u="none" strike="noStrike">
              <a:solidFill>
                <a:srgbClr val="000000"/>
              </a:solidFill>
              <a:effectLst/>
              <a:uFillTx/>
              <a:latin typeface="Times New Roman"/>
            </a:endParaRPr>
          </a:p>
        </p:txBody>
      </p:sp>
      <p:sp>
        <p:nvSpPr>
          <p:cNvPr id="822" name="文本框 821"/>
          <p:cNvSpPr txBox="1"/>
          <p:nvPr/>
        </p:nvSpPr>
        <p:spPr>
          <a:xfrm>
            <a:off x="7295400" y="4280400"/>
            <a:ext cx="252360" cy="364680"/>
          </a:xfrm>
          <a:prstGeom prst="rect">
            <a:avLst/>
          </a:prstGeom>
          <a:noFill/>
          <a:ln w="0">
            <a:noFill/>
          </a:ln>
        </p:spPr>
        <p:txBody>
          <a:bodyPr wrap="none" lIns="0" tIns="0" rIns="0" bIns="0" anchor="t">
            <a:spAutoFit/>
          </a:bodyPr>
          <a:lstStyle/>
          <a:p>
            <a:r>
              <a:rPr lang="zh-CN" sz="1979" b="0" u="none" strike="noStrike">
                <a:solidFill>
                  <a:srgbClr val="FFFFFF"/>
                </a:solidFill>
                <a:effectLst/>
                <a:uFillTx/>
                <a:latin typeface="NotoSansCJKsc"/>
                <a:ea typeface="NotoSansCJKsc"/>
              </a:rPr>
              <a:t>优</a:t>
            </a:r>
            <a:endParaRPr lang="en-US" sz="1979" b="0" u="none" strike="noStrike">
              <a:solidFill>
                <a:srgbClr val="000000"/>
              </a:solidFill>
              <a:effectLst/>
              <a:uFillTx/>
              <a:latin typeface="Times New Roman"/>
            </a:endParaRPr>
          </a:p>
        </p:txBody>
      </p:sp>
      <p:sp>
        <p:nvSpPr>
          <p:cNvPr id="823" name="文本框 822"/>
          <p:cNvSpPr txBox="1"/>
          <p:nvPr/>
        </p:nvSpPr>
        <p:spPr>
          <a:xfrm>
            <a:off x="9484920" y="4176360"/>
            <a:ext cx="4701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监测时间</a:t>
            </a:r>
            <a:endParaRPr lang="en-US" sz="920" b="0" u="none" strike="noStrike">
              <a:solidFill>
                <a:srgbClr val="000000"/>
              </a:solidFill>
              <a:effectLst/>
              <a:uFillTx/>
              <a:latin typeface="Times New Roman"/>
            </a:endParaRPr>
          </a:p>
        </p:txBody>
      </p:sp>
      <p:sp>
        <p:nvSpPr>
          <p:cNvPr id="824" name="文本框 823"/>
          <p:cNvSpPr txBox="1"/>
          <p:nvPr/>
        </p:nvSpPr>
        <p:spPr>
          <a:xfrm>
            <a:off x="9351000" y="4363200"/>
            <a:ext cx="60408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实时更新</a:t>
            </a:r>
            <a:endParaRPr lang="en-US" sz="1180" b="0" u="none" strike="noStrike">
              <a:solidFill>
                <a:srgbClr val="000000"/>
              </a:solidFill>
              <a:effectLst/>
              <a:uFillTx/>
              <a:latin typeface="Times New Roman"/>
            </a:endParaRPr>
          </a:p>
        </p:txBody>
      </p:sp>
      <p:sp>
        <p:nvSpPr>
          <p:cNvPr id="825" name="文本框 824"/>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826" name="文本框 825"/>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12</a:t>
            </a:r>
            <a:endParaRPr lang="en-US" sz="920" b="0" u="none" strike="noStrike">
              <a:solidFill>
                <a:srgbClr val="000000"/>
              </a:solidFill>
              <a:effectLst/>
              <a:uFillTx/>
              <a:latin typeface="Times New Roman"/>
            </a:endParaRPr>
          </a:p>
        </p:txBody>
      </p:sp>
      <p:sp>
        <p:nvSpPr>
          <p:cNvPr id="827" name="文本框 826"/>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828" name="文本框 827"/>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829" name="文本框 828"/>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830" name="文本框 829"/>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831" name="文本框 830"/>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2" name="图片 831"/>
          <p:cNvPicPr/>
          <p:nvPr/>
        </p:nvPicPr>
        <p:blipFill>
          <a:blip r:embed="rId4"/>
          <a:stretch/>
        </p:blipFill>
        <p:spPr>
          <a:xfrm>
            <a:off x="0" y="0"/>
            <a:ext cx="10696320" cy="6016320"/>
          </a:xfrm>
          <a:prstGeom prst="rect">
            <a:avLst/>
          </a:prstGeom>
          <a:noFill/>
          <a:ln w="0">
            <a:noFill/>
          </a:ln>
        </p:spPr>
      </p:pic>
      <p:pic>
        <p:nvPicPr>
          <p:cNvPr id="833" name="图片 832"/>
          <p:cNvPicPr/>
          <p:nvPr/>
        </p:nvPicPr>
        <p:blipFill>
          <a:blip r:embed="rId5"/>
          <a:stretch/>
        </p:blipFill>
        <p:spPr>
          <a:xfrm>
            <a:off x="0" y="0"/>
            <a:ext cx="10696320" cy="6016320"/>
          </a:xfrm>
          <a:prstGeom prst="rect">
            <a:avLst/>
          </a:prstGeom>
          <a:noFill/>
          <a:ln w="0">
            <a:noFill/>
          </a:ln>
        </p:spPr>
      </p:pic>
      <p:sp>
        <p:nvSpPr>
          <p:cNvPr id="834" name="任意多边形: 形状 833"/>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35" name="任意多边形: 形状 834"/>
          <p:cNvSpPr/>
          <p:nvPr/>
        </p:nvSpPr>
        <p:spPr>
          <a:xfrm>
            <a:off x="534600" y="4679640"/>
            <a:ext cx="9627480" cy="768960"/>
          </a:xfrm>
          <a:custGeom>
            <a:avLst/>
            <a:gdLst/>
            <a:ahLst/>
            <a:cxnLst/>
            <a:rect l="0" t="0" r="r" b="b"/>
            <a:pathLst>
              <a:path w="26743" h="2136">
                <a:moveTo>
                  <a:pt x="0" y="1951"/>
                </a:moveTo>
                <a:lnTo>
                  <a:pt x="0" y="186"/>
                </a:lnTo>
                <a:cubicBezTo>
                  <a:pt x="0" y="173"/>
                  <a:pt x="1" y="161"/>
                  <a:pt x="4" y="149"/>
                </a:cubicBezTo>
                <a:cubicBezTo>
                  <a:pt x="6" y="137"/>
                  <a:pt x="10" y="126"/>
                  <a:pt x="14" y="114"/>
                </a:cubicBezTo>
                <a:cubicBezTo>
                  <a:pt x="19" y="103"/>
                  <a:pt x="25" y="92"/>
                  <a:pt x="31"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26557" y="0"/>
                </a:lnTo>
                <a:cubicBezTo>
                  <a:pt x="26569" y="0"/>
                  <a:pt x="26581" y="1"/>
                  <a:pt x="26593" y="3"/>
                </a:cubicBezTo>
                <a:cubicBezTo>
                  <a:pt x="26605" y="6"/>
                  <a:pt x="26617" y="9"/>
                  <a:pt x="26628" y="14"/>
                </a:cubicBezTo>
                <a:cubicBezTo>
                  <a:pt x="26639" y="19"/>
                  <a:pt x="26650" y="24"/>
                  <a:pt x="26660" y="31"/>
                </a:cubicBezTo>
                <a:cubicBezTo>
                  <a:pt x="26670" y="38"/>
                  <a:pt x="26680" y="46"/>
                  <a:pt x="26688" y="54"/>
                </a:cubicBezTo>
                <a:cubicBezTo>
                  <a:pt x="26697" y="63"/>
                  <a:pt x="26704" y="72"/>
                  <a:pt x="26711" y="82"/>
                </a:cubicBezTo>
                <a:cubicBezTo>
                  <a:pt x="26718" y="92"/>
                  <a:pt x="26724" y="103"/>
                  <a:pt x="26728" y="114"/>
                </a:cubicBezTo>
                <a:cubicBezTo>
                  <a:pt x="26733" y="126"/>
                  <a:pt x="26737" y="137"/>
                  <a:pt x="26739" y="149"/>
                </a:cubicBezTo>
                <a:cubicBezTo>
                  <a:pt x="26741" y="161"/>
                  <a:pt x="26743" y="173"/>
                  <a:pt x="26743" y="186"/>
                </a:cubicBezTo>
                <a:lnTo>
                  <a:pt x="26743" y="1951"/>
                </a:lnTo>
                <a:cubicBezTo>
                  <a:pt x="26743" y="1963"/>
                  <a:pt x="26741" y="1975"/>
                  <a:pt x="26739" y="1987"/>
                </a:cubicBezTo>
                <a:cubicBezTo>
                  <a:pt x="26737" y="1999"/>
                  <a:pt x="26733" y="2011"/>
                  <a:pt x="26728" y="2022"/>
                </a:cubicBezTo>
                <a:cubicBezTo>
                  <a:pt x="26724" y="2033"/>
                  <a:pt x="26718" y="2044"/>
                  <a:pt x="26711" y="2054"/>
                </a:cubicBezTo>
                <a:cubicBezTo>
                  <a:pt x="26704" y="2064"/>
                  <a:pt x="26697" y="2073"/>
                  <a:pt x="26688" y="2082"/>
                </a:cubicBezTo>
                <a:cubicBezTo>
                  <a:pt x="26680" y="2091"/>
                  <a:pt x="26670" y="2098"/>
                  <a:pt x="26660" y="2105"/>
                </a:cubicBezTo>
                <a:cubicBezTo>
                  <a:pt x="26650" y="2112"/>
                  <a:pt x="26639" y="2118"/>
                  <a:pt x="26628" y="2122"/>
                </a:cubicBezTo>
                <a:cubicBezTo>
                  <a:pt x="26617" y="2127"/>
                  <a:pt x="26605" y="2130"/>
                  <a:pt x="26593" y="2133"/>
                </a:cubicBezTo>
                <a:cubicBezTo>
                  <a:pt x="26581" y="2135"/>
                  <a:pt x="26569" y="2136"/>
                  <a:pt x="26557" y="2136"/>
                </a:cubicBezTo>
                <a:lnTo>
                  <a:pt x="186" y="2136"/>
                </a:lnTo>
                <a:cubicBezTo>
                  <a:pt x="174" y="2136"/>
                  <a:pt x="162" y="2135"/>
                  <a:pt x="150" y="2133"/>
                </a:cubicBezTo>
                <a:cubicBezTo>
                  <a:pt x="138" y="2130"/>
                  <a:pt x="126" y="2127"/>
                  <a:pt x="115" y="2122"/>
                </a:cubicBezTo>
                <a:cubicBezTo>
                  <a:pt x="104" y="2118"/>
                  <a:pt x="93" y="2112"/>
                  <a:pt x="83" y="2105"/>
                </a:cubicBezTo>
                <a:cubicBezTo>
                  <a:pt x="73" y="2098"/>
                  <a:pt x="63" y="2091"/>
                  <a:pt x="55" y="2082"/>
                </a:cubicBezTo>
                <a:cubicBezTo>
                  <a:pt x="46" y="2073"/>
                  <a:pt x="38" y="2064"/>
                  <a:pt x="31" y="2054"/>
                </a:cubicBezTo>
                <a:cubicBezTo>
                  <a:pt x="25" y="2044"/>
                  <a:pt x="19" y="2033"/>
                  <a:pt x="14" y="2022"/>
                </a:cubicBezTo>
                <a:cubicBezTo>
                  <a:pt x="10" y="2011"/>
                  <a:pt x="6" y="1999"/>
                  <a:pt x="4" y="1987"/>
                </a:cubicBezTo>
                <a:cubicBezTo>
                  <a:pt x="1" y="1975"/>
                  <a:pt x="0" y="1963"/>
                  <a:pt x="0" y="1951"/>
                </a:cubicBezTo>
                <a:close/>
              </a:path>
            </a:pathLst>
          </a:custGeom>
          <a:solidFill>
            <a:srgbClr val="1E40AF">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42" name="文本框 841"/>
          <p:cNvSpPr txBox="1"/>
          <p:nvPr/>
        </p:nvSpPr>
        <p:spPr>
          <a:xfrm>
            <a:off x="534960" y="252720"/>
            <a:ext cx="330336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应⽤功能演⽰：设备控制</a:t>
            </a:r>
            <a:endParaRPr lang="en-US" sz="2370" b="0" u="none" strike="noStrike">
              <a:solidFill>
                <a:srgbClr val="000000"/>
              </a:solidFill>
              <a:effectLst/>
              <a:uFillTx/>
              <a:latin typeface="Times New Roman"/>
            </a:endParaRPr>
          </a:p>
        </p:txBody>
      </p:sp>
      <p:pic>
        <p:nvPicPr>
          <p:cNvPr id="902" name="图片 901"/>
          <p:cNvPicPr/>
          <p:nvPr/>
        </p:nvPicPr>
        <p:blipFill>
          <a:blip r:embed="rId6"/>
          <a:stretch/>
        </p:blipFill>
        <p:spPr>
          <a:xfrm>
            <a:off x="668520" y="5181120"/>
            <a:ext cx="133200" cy="133200"/>
          </a:xfrm>
          <a:prstGeom prst="rect">
            <a:avLst/>
          </a:prstGeom>
          <a:noFill/>
          <a:ln w="0">
            <a:noFill/>
          </a:ln>
        </p:spPr>
      </p:pic>
      <p:sp>
        <p:nvSpPr>
          <p:cNvPr id="903" name="文本框 902"/>
          <p:cNvSpPr txBox="1"/>
          <p:nvPr/>
        </p:nvSpPr>
        <p:spPr>
          <a:xfrm>
            <a:off x="668520" y="4806000"/>
            <a:ext cx="120780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设备控制核⼼功能</a:t>
            </a:r>
            <a:endParaRPr lang="en-US" sz="1180" b="0" u="none" strike="noStrike">
              <a:solidFill>
                <a:srgbClr val="000000"/>
              </a:solidFill>
              <a:effectLst/>
              <a:uFillTx/>
              <a:latin typeface="Times New Roman"/>
            </a:endParaRPr>
          </a:p>
        </p:txBody>
      </p:sp>
      <p:pic>
        <p:nvPicPr>
          <p:cNvPr id="904" name="图片 903"/>
          <p:cNvPicPr/>
          <p:nvPr/>
        </p:nvPicPr>
        <p:blipFill>
          <a:blip r:embed="rId7"/>
          <a:stretch/>
        </p:blipFill>
        <p:spPr>
          <a:xfrm>
            <a:off x="3835800" y="5181120"/>
            <a:ext cx="133200" cy="133200"/>
          </a:xfrm>
          <a:prstGeom prst="rect">
            <a:avLst/>
          </a:prstGeom>
          <a:noFill/>
          <a:ln w="0">
            <a:noFill/>
          </a:ln>
        </p:spPr>
      </p:pic>
      <p:sp>
        <p:nvSpPr>
          <p:cNvPr id="905" name="文本框 904"/>
          <p:cNvSpPr txBox="1"/>
          <p:nvPr/>
        </p:nvSpPr>
        <p:spPr>
          <a:xfrm>
            <a:off x="869040" y="5137200"/>
            <a:ext cx="15264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⽀持设备⾃动发现与⼿动添加</a:t>
            </a:r>
            <a:endParaRPr lang="en-US" sz="920" b="0" u="none" strike="noStrike">
              <a:solidFill>
                <a:srgbClr val="000000"/>
              </a:solidFill>
              <a:effectLst/>
              <a:uFillTx/>
              <a:latin typeface="Times New Roman"/>
            </a:endParaRPr>
          </a:p>
        </p:txBody>
      </p:sp>
      <p:pic>
        <p:nvPicPr>
          <p:cNvPr id="906" name="图片 905"/>
          <p:cNvPicPr/>
          <p:nvPr/>
        </p:nvPicPr>
        <p:blipFill>
          <a:blip r:embed="rId6"/>
          <a:stretch/>
        </p:blipFill>
        <p:spPr>
          <a:xfrm>
            <a:off x="6994440" y="5181120"/>
            <a:ext cx="133200" cy="133200"/>
          </a:xfrm>
          <a:prstGeom prst="rect">
            <a:avLst/>
          </a:prstGeom>
          <a:noFill/>
          <a:ln w="0">
            <a:noFill/>
          </a:ln>
        </p:spPr>
      </p:pic>
      <p:sp>
        <p:nvSpPr>
          <p:cNvPr id="907" name="文本框 906"/>
          <p:cNvSpPr txBox="1"/>
          <p:nvPr/>
        </p:nvSpPr>
        <p:spPr>
          <a:xfrm>
            <a:off x="4033440" y="5137200"/>
            <a:ext cx="12916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设备状态实时显⽰与控制</a:t>
            </a:r>
            <a:endParaRPr lang="en-US" sz="920" b="0" u="none" strike="noStrike">
              <a:solidFill>
                <a:srgbClr val="000000"/>
              </a:solidFill>
              <a:effectLst/>
              <a:uFillTx/>
              <a:latin typeface="Times New Roman"/>
            </a:endParaRPr>
          </a:p>
        </p:txBody>
      </p:sp>
      <p:sp>
        <p:nvSpPr>
          <p:cNvPr id="908" name="任意多边形: 形状 907"/>
          <p:cNvSpPr/>
          <p:nvPr/>
        </p:nvSpPr>
        <p:spPr>
          <a:xfrm>
            <a:off x="534600" y="1069560"/>
            <a:ext cx="2139840" cy="668880"/>
          </a:xfrm>
          <a:custGeom>
            <a:avLst/>
            <a:gdLst/>
            <a:ahLst/>
            <a:cxnLst/>
            <a:rect l="0" t="0" r="r" b="b"/>
            <a:pathLst>
              <a:path w="5944" h="1858">
                <a:moveTo>
                  <a:pt x="0" y="1671"/>
                </a:moveTo>
                <a:lnTo>
                  <a:pt x="0" y="185"/>
                </a:lnTo>
                <a:cubicBezTo>
                  <a:pt x="0" y="173"/>
                  <a:pt x="1" y="161"/>
                  <a:pt x="4" y="149"/>
                </a:cubicBezTo>
                <a:cubicBezTo>
                  <a:pt x="6" y="137"/>
                  <a:pt x="10" y="126"/>
                  <a:pt x="14" y="114"/>
                </a:cubicBezTo>
                <a:cubicBezTo>
                  <a:pt x="19" y="103"/>
                  <a:pt x="25" y="92"/>
                  <a:pt x="31"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5758" y="0"/>
                </a:lnTo>
                <a:cubicBezTo>
                  <a:pt x="5770" y="0"/>
                  <a:pt x="5782" y="1"/>
                  <a:pt x="5794" y="3"/>
                </a:cubicBezTo>
                <a:cubicBezTo>
                  <a:pt x="5806" y="6"/>
                  <a:pt x="5818" y="9"/>
                  <a:pt x="5829" y="14"/>
                </a:cubicBezTo>
                <a:cubicBezTo>
                  <a:pt x="5840" y="19"/>
                  <a:pt x="5851" y="24"/>
                  <a:pt x="5861" y="31"/>
                </a:cubicBezTo>
                <a:cubicBezTo>
                  <a:pt x="5871" y="38"/>
                  <a:pt x="5881" y="46"/>
                  <a:pt x="5889" y="54"/>
                </a:cubicBezTo>
                <a:cubicBezTo>
                  <a:pt x="5898" y="63"/>
                  <a:pt x="5906" y="72"/>
                  <a:pt x="5912" y="82"/>
                </a:cubicBezTo>
                <a:cubicBezTo>
                  <a:pt x="5919" y="92"/>
                  <a:pt x="5925" y="103"/>
                  <a:pt x="5930" y="114"/>
                </a:cubicBezTo>
                <a:cubicBezTo>
                  <a:pt x="5934" y="126"/>
                  <a:pt x="5938" y="137"/>
                  <a:pt x="5940" y="149"/>
                </a:cubicBezTo>
                <a:cubicBezTo>
                  <a:pt x="5942" y="161"/>
                  <a:pt x="5944" y="173"/>
                  <a:pt x="5944" y="185"/>
                </a:cubicBezTo>
                <a:lnTo>
                  <a:pt x="5944" y="1671"/>
                </a:lnTo>
                <a:cubicBezTo>
                  <a:pt x="5944" y="1684"/>
                  <a:pt x="5942" y="1696"/>
                  <a:pt x="5940" y="1708"/>
                </a:cubicBezTo>
                <a:cubicBezTo>
                  <a:pt x="5938" y="1720"/>
                  <a:pt x="5934" y="1732"/>
                  <a:pt x="5930" y="1743"/>
                </a:cubicBezTo>
                <a:cubicBezTo>
                  <a:pt x="5925" y="1754"/>
                  <a:pt x="5919" y="1765"/>
                  <a:pt x="5912" y="1775"/>
                </a:cubicBezTo>
                <a:cubicBezTo>
                  <a:pt x="5906" y="1785"/>
                  <a:pt x="5898" y="1795"/>
                  <a:pt x="5889" y="1803"/>
                </a:cubicBezTo>
                <a:cubicBezTo>
                  <a:pt x="5881" y="1812"/>
                  <a:pt x="5871" y="1820"/>
                  <a:pt x="5861" y="1827"/>
                </a:cubicBezTo>
                <a:cubicBezTo>
                  <a:pt x="5851" y="1833"/>
                  <a:pt x="5840" y="1839"/>
                  <a:pt x="5829" y="1844"/>
                </a:cubicBezTo>
                <a:cubicBezTo>
                  <a:pt x="5818" y="1848"/>
                  <a:pt x="5806" y="1852"/>
                  <a:pt x="5794" y="1854"/>
                </a:cubicBezTo>
                <a:cubicBezTo>
                  <a:pt x="5782" y="1857"/>
                  <a:pt x="5770" y="1858"/>
                  <a:pt x="5758" y="1858"/>
                </a:cubicBezTo>
                <a:lnTo>
                  <a:pt x="186" y="1858"/>
                </a:lnTo>
                <a:cubicBezTo>
                  <a:pt x="174" y="1858"/>
                  <a:pt x="162" y="1857"/>
                  <a:pt x="150" y="1854"/>
                </a:cubicBezTo>
                <a:cubicBezTo>
                  <a:pt x="138" y="1852"/>
                  <a:pt x="126" y="1848"/>
                  <a:pt x="115" y="1844"/>
                </a:cubicBezTo>
                <a:cubicBezTo>
                  <a:pt x="104" y="1839"/>
                  <a:pt x="93" y="1833"/>
                  <a:pt x="83" y="1827"/>
                </a:cubicBezTo>
                <a:cubicBezTo>
                  <a:pt x="73" y="1820"/>
                  <a:pt x="63" y="1812"/>
                  <a:pt x="55" y="1803"/>
                </a:cubicBezTo>
                <a:cubicBezTo>
                  <a:pt x="46" y="1795"/>
                  <a:pt x="38" y="1785"/>
                  <a:pt x="31" y="1775"/>
                </a:cubicBezTo>
                <a:cubicBezTo>
                  <a:pt x="25" y="1765"/>
                  <a:pt x="19" y="1754"/>
                  <a:pt x="14" y="1743"/>
                </a:cubicBezTo>
                <a:cubicBezTo>
                  <a:pt x="10" y="1732"/>
                  <a:pt x="6" y="1720"/>
                  <a:pt x="4" y="1708"/>
                </a:cubicBezTo>
                <a:cubicBezTo>
                  <a:pt x="1" y="1696"/>
                  <a:pt x="0" y="1684"/>
                  <a:pt x="0" y="1671"/>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09" name="图片 908"/>
          <p:cNvPicPr/>
          <p:nvPr/>
        </p:nvPicPr>
        <p:blipFill>
          <a:blip r:embed="rId8"/>
          <a:stretch/>
        </p:blipFill>
        <p:spPr>
          <a:xfrm>
            <a:off x="1504080" y="1170000"/>
            <a:ext cx="200160" cy="200160"/>
          </a:xfrm>
          <a:prstGeom prst="rect">
            <a:avLst/>
          </a:prstGeom>
          <a:noFill/>
          <a:ln w="0">
            <a:noFill/>
          </a:ln>
        </p:spPr>
      </p:pic>
      <p:sp>
        <p:nvSpPr>
          <p:cNvPr id="910" name="文本框 909"/>
          <p:cNvSpPr txBox="1"/>
          <p:nvPr/>
        </p:nvSpPr>
        <p:spPr>
          <a:xfrm>
            <a:off x="7197840" y="5137200"/>
            <a:ext cx="17611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多类型设备⽀持（空调、灯光等）</a:t>
            </a:r>
            <a:endParaRPr lang="en-US" sz="920" b="0" u="none" strike="noStrike">
              <a:solidFill>
                <a:srgbClr val="000000"/>
              </a:solidFill>
              <a:effectLst/>
              <a:uFillTx/>
              <a:latin typeface="Times New Roman"/>
            </a:endParaRPr>
          </a:p>
        </p:txBody>
      </p:sp>
      <p:sp>
        <p:nvSpPr>
          <p:cNvPr id="911" name="任意多边形: 形状 910"/>
          <p:cNvSpPr/>
          <p:nvPr/>
        </p:nvSpPr>
        <p:spPr>
          <a:xfrm>
            <a:off x="3743640" y="1069560"/>
            <a:ext cx="2139480" cy="668880"/>
          </a:xfrm>
          <a:custGeom>
            <a:avLst/>
            <a:gdLst/>
            <a:ahLst/>
            <a:cxnLst/>
            <a:rect l="0" t="0" r="r" b="b"/>
            <a:pathLst>
              <a:path w="5943" h="1858">
                <a:moveTo>
                  <a:pt x="0" y="1671"/>
                </a:moveTo>
                <a:lnTo>
                  <a:pt x="0" y="185"/>
                </a:lnTo>
                <a:cubicBezTo>
                  <a:pt x="0" y="173"/>
                  <a:pt x="1" y="161"/>
                  <a:pt x="4" y="149"/>
                </a:cubicBezTo>
                <a:cubicBezTo>
                  <a:pt x="6" y="137"/>
                  <a:pt x="9" y="126"/>
                  <a:pt x="14" y="114"/>
                </a:cubicBezTo>
                <a:cubicBezTo>
                  <a:pt x="19" y="103"/>
                  <a:pt x="24" y="92"/>
                  <a:pt x="31" y="82"/>
                </a:cubicBezTo>
                <a:cubicBezTo>
                  <a:pt x="38" y="72"/>
                  <a:pt x="46" y="63"/>
                  <a:pt x="54" y="54"/>
                </a:cubicBezTo>
                <a:cubicBezTo>
                  <a:pt x="63" y="46"/>
                  <a:pt x="72" y="38"/>
                  <a:pt x="82" y="31"/>
                </a:cubicBezTo>
                <a:cubicBezTo>
                  <a:pt x="93" y="24"/>
                  <a:pt x="103" y="19"/>
                  <a:pt x="115" y="14"/>
                </a:cubicBezTo>
                <a:cubicBezTo>
                  <a:pt x="126" y="9"/>
                  <a:pt x="137" y="6"/>
                  <a:pt x="149" y="3"/>
                </a:cubicBezTo>
                <a:cubicBezTo>
                  <a:pt x="161" y="1"/>
                  <a:pt x="173" y="0"/>
                  <a:pt x="186" y="0"/>
                </a:cubicBezTo>
                <a:lnTo>
                  <a:pt x="5758" y="0"/>
                </a:lnTo>
                <a:cubicBezTo>
                  <a:pt x="5770" y="0"/>
                  <a:pt x="5782" y="1"/>
                  <a:pt x="5794" y="3"/>
                </a:cubicBezTo>
                <a:cubicBezTo>
                  <a:pt x="5806" y="6"/>
                  <a:pt x="5818" y="9"/>
                  <a:pt x="5829" y="14"/>
                </a:cubicBezTo>
                <a:cubicBezTo>
                  <a:pt x="5840" y="19"/>
                  <a:pt x="5851" y="24"/>
                  <a:pt x="5861" y="31"/>
                </a:cubicBezTo>
                <a:cubicBezTo>
                  <a:pt x="5871" y="38"/>
                  <a:pt x="5880" y="46"/>
                  <a:pt x="5889" y="54"/>
                </a:cubicBezTo>
                <a:cubicBezTo>
                  <a:pt x="5898" y="63"/>
                  <a:pt x="5905" y="72"/>
                  <a:pt x="5912" y="82"/>
                </a:cubicBezTo>
                <a:cubicBezTo>
                  <a:pt x="5919" y="92"/>
                  <a:pt x="5925" y="103"/>
                  <a:pt x="5929" y="114"/>
                </a:cubicBezTo>
                <a:cubicBezTo>
                  <a:pt x="5934" y="126"/>
                  <a:pt x="5938" y="137"/>
                  <a:pt x="5940" y="149"/>
                </a:cubicBezTo>
                <a:cubicBezTo>
                  <a:pt x="5942" y="161"/>
                  <a:pt x="5943" y="173"/>
                  <a:pt x="5943" y="185"/>
                </a:cubicBezTo>
                <a:lnTo>
                  <a:pt x="5943" y="1671"/>
                </a:lnTo>
                <a:cubicBezTo>
                  <a:pt x="5943" y="1684"/>
                  <a:pt x="5942" y="1696"/>
                  <a:pt x="5940" y="1708"/>
                </a:cubicBezTo>
                <a:cubicBezTo>
                  <a:pt x="5938" y="1720"/>
                  <a:pt x="5934" y="1732"/>
                  <a:pt x="5929" y="1743"/>
                </a:cubicBezTo>
                <a:cubicBezTo>
                  <a:pt x="5925" y="1754"/>
                  <a:pt x="5919" y="1765"/>
                  <a:pt x="5912" y="1775"/>
                </a:cubicBezTo>
                <a:cubicBezTo>
                  <a:pt x="5905" y="1785"/>
                  <a:pt x="5898" y="1795"/>
                  <a:pt x="5889" y="1803"/>
                </a:cubicBezTo>
                <a:cubicBezTo>
                  <a:pt x="5880" y="1812"/>
                  <a:pt x="5871" y="1820"/>
                  <a:pt x="5861" y="1827"/>
                </a:cubicBezTo>
                <a:cubicBezTo>
                  <a:pt x="5851" y="1833"/>
                  <a:pt x="5840" y="1839"/>
                  <a:pt x="5829" y="1844"/>
                </a:cubicBezTo>
                <a:cubicBezTo>
                  <a:pt x="5818" y="1848"/>
                  <a:pt x="5806" y="1852"/>
                  <a:pt x="5794" y="1854"/>
                </a:cubicBezTo>
                <a:cubicBezTo>
                  <a:pt x="5782" y="1857"/>
                  <a:pt x="5770" y="1858"/>
                  <a:pt x="5758" y="1858"/>
                </a:cubicBezTo>
                <a:lnTo>
                  <a:pt x="186" y="1858"/>
                </a:lnTo>
                <a:cubicBezTo>
                  <a:pt x="173" y="1858"/>
                  <a:pt x="161" y="1857"/>
                  <a:pt x="149" y="1854"/>
                </a:cubicBezTo>
                <a:cubicBezTo>
                  <a:pt x="137" y="1852"/>
                  <a:pt x="126" y="1848"/>
                  <a:pt x="115" y="1844"/>
                </a:cubicBezTo>
                <a:cubicBezTo>
                  <a:pt x="103" y="1839"/>
                  <a:pt x="93" y="1833"/>
                  <a:pt x="82" y="1827"/>
                </a:cubicBezTo>
                <a:cubicBezTo>
                  <a:pt x="72" y="1820"/>
                  <a:pt x="63" y="1812"/>
                  <a:pt x="54" y="1803"/>
                </a:cubicBezTo>
                <a:cubicBezTo>
                  <a:pt x="46" y="1795"/>
                  <a:pt x="38" y="1785"/>
                  <a:pt x="31" y="1775"/>
                </a:cubicBezTo>
                <a:cubicBezTo>
                  <a:pt x="24" y="1765"/>
                  <a:pt x="19" y="1754"/>
                  <a:pt x="14" y="1743"/>
                </a:cubicBezTo>
                <a:cubicBezTo>
                  <a:pt x="9" y="1732"/>
                  <a:pt x="6" y="1720"/>
                  <a:pt x="4" y="1708"/>
                </a:cubicBezTo>
                <a:cubicBezTo>
                  <a:pt x="1" y="1696"/>
                  <a:pt x="0" y="1684"/>
                  <a:pt x="0" y="1671"/>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12" name="图片 911"/>
          <p:cNvPicPr/>
          <p:nvPr/>
        </p:nvPicPr>
        <p:blipFill>
          <a:blip r:embed="rId9"/>
          <a:stretch/>
        </p:blipFill>
        <p:spPr>
          <a:xfrm>
            <a:off x="4688280" y="1170000"/>
            <a:ext cx="250200" cy="200160"/>
          </a:xfrm>
          <a:prstGeom prst="rect">
            <a:avLst/>
          </a:prstGeom>
          <a:noFill/>
          <a:ln w="0">
            <a:noFill/>
          </a:ln>
        </p:spPr>
      </p:pic>
      <p:sp>
        <p:nvSpPr>
          <p:cNvPr id="913" name="文本框 912"/>
          <p:cNvSpPr txBox="1"/>
          <p:nvPr/>
        </p:nvSpPr>
        <p:spPr>
          <a:xfrm>
            <a:off x="1337040" y="1424160"/>
            <a:ext cx="537120" cy="194040"/>
          </a:xfrm>
          <a:prstGeom prst="rect">
            <a:avLst/>
          </a:prstGeom>
          <a:noFill/>
          <a:ln w="0">
            <a:noFill/>
          </a:ln>
        </p:spPr>
        <p:txBody>
          <a:bodyPr wrap="none" lIns="0" tIns="0" rIns="0" bIns="0" anchor="t">
            <a:spAutoFit/>
          </a:bodyPr>
          <a:lstStyle/>
          <a:p>
            <a:r>
              <a:rPr lang="zh-CN" sz="1050" b="0" u="none" strike="noStrike">
                <a:solidFill>
                  <a:srgbClr val="FFFFFF"/>
                </a:solidFill>
                <a:effectLst/>
                <a:uFillTx/>
                <a:latin typeface="NotoSansCJKsc"/>
                <a:ea typeface="NotoSansCJKsc"/>
              </a:rPr>
              <a:t>设备发现</a:t>
            </a:r>
            <a:endParaRPr lang="en-US" sz="1050" b="0" u="none" strike="noStrike">
              <a:solidFill>
                <a:srgbClr val="000000"/>
              </a:solidFill>
              <a:effectLst/>
              <a:uFillTx/>
              <a:latin typeface="Times New Roman"/>
            </a:endParaRPr>
          </a:p>
        </p:txBody>
      </p:sp>
      <p:sp>
        <p:nvSpPr>
          <p:cNvPr id="914" name="任意多边形: 形状 913"/>
          <p:cNvSpPr/>
          <p:nvPr/>
        </p:nvSpPr>
        <p:spPr>
          <a:xfrm>
            <a:off x="6952680" y="1069560"/>
            <a:ext cx="2139480" cy="668880"/>
          </a:xfrm>
          <a:custGeom>
            <a:avLst/>
            <a:gdLst/>
            <a:ahLst/>
            <a:cxnLst/>
            <a:rect l="0" t="0" r="r" b="b"/>
            <a:pathLst>
              <a:path w="5943" h="1858">
                <a:moveTo>
                  <a:pt x="0" y="1671"/>
                </a:moveTo>
                <a:lnTo>
                  <a:pt x="0" y="185"/>
                </a:lnTo>
                <a:cubicBezTo>
                  <a:pt x="0" y="173"/>
                  <a:pt x="1" y="161"/>
                  <a:pt x="3" y="149"/>
                </a:cubicBezTo>
                <a:cubicBezTo>
                  <a:pt x="6" y="137"/>
                  <a:pt x="9" y="126"/>
                  <a:pt x="14" y="114"/>
                </a:cubicBezTo>
                <a:cubicBezTo>
                  <a:pt x="19" y="103"/>
                  <a:pt x="24" y="92"/>
                  <a:pt x="31" y="82"/>
                </a:cubicBezTo>
                <a:cubicBezTo>
                  <a:pt x="38" y="72"/>
                  <a:pt x="46" y="63"/>
                  <a:pt x="54" y="54"/>
                </a:cubicBezTo>
                <a:cubicBezTo>
                  <a:pt x="63" y="46"/>
                  <a:pt x="72" y="38"/>
                  <a:pt x="82" y="31"/>
                </a:cubicBezTo>
                <a:cubicBezTo>
                  <a:pt x="92" y="24"/>
                  <a:pt x="103" y="19"/>
                  <a:pt x="114" y="14"/>
                </a:cubicBezTo>
                <a:cubicBezTo>
                  <a:pt x="126" y="9"/>
                  <a:pt x="137" y="6"/>
                  <a:pt x="149" y="3"/>
                </a:cubicBezTo>
                <a:cubicBezTo>
                  <a:pt x="161" y="1"/>
                  <a:pt x="173" y="0"/>
                  <a:pt x="185" y="0"/>
                </a:cubicBezTo>
                <a:lnTo>
                  <a:pt x="5758" y="0"/>
                </a:lnTo>
                <a:cubicBezTo>
                  <a:pt x="5770" y="0"/>
                  <a:pt x="5782" y="1"/>
                  <a:pt x="5794" y="3"/>
                </a:cubicBezTo>
                <a:cubicBezTo>
                  <a:pt x="5806" y="6"/>
                  <a:pt x="5817" y="9"/>
                  <a:pt x="5829" y="14"/>
                </a:cubicBezTo>
                <a:cubicBezTo>
                  <a:pt x="5840" y="19"/>
                  <a:pt x="5851" y="24"/>
                  <a:pt x="5861" y="31"/>
                </a:cubicBezTo>
                <a:cubicBezTo>
                  <a:pt x="5871" y="38"/>
                  <a:pt x="5880" y="46"/>
                  <a:pt x="5889" y="54"/>
                </a:cubicBezTo>
                <a:cubicBezTo>
                  <a:pt x="5898" y="63"/>
                  <a:pt x="5905" y="72"/>
                  <a:pt x="5912" y="82"/>
                </a:cubicBezTo>
                <a:cubicBezTo>
                  <a:pt x="5919" y="92"/>
                  <a:pt x="5924" y="103"/>
                  <a:pt x="5929" y="114"/>
                </a:cubicBezTo>
                <a:cubicBezTo>
                  <a:pt x="5934" y="126"/>
                  <a:pt x="5937" y="137"/>
                  <a:pt x="5940" y="149"/>
                </a:cubicBezTo>
                <a:cubicBezTo>
                  <a:pt x="5942" y="161"/>
                  <a:pt x="5943" y="173"/>
                  <a:pt x="5943" y="185"/>
                </a:cubicBezTo>
                <a:lnTo>
                  <a:pt x="5943" y="1671"/>
                </a:lnTo>
                <a:cubicBezTo>
                  <a:pt x="5943" y="1684"/>
                  <a:pt x="5942" y="1696"/>
                  <a:pt x="5940" y="1708"/>
                </a:cubicBezTo>
                <a:cubicBezTo>
                  <a:pt x="5937" y="1720"/>
                  <a:pt x="5934" y="1732"/>
                  <a:pt x="5929" y="1743"/>
                </a:cubicBezTo>
                <a:cubicBezTo>
                  <a:pt x="5924" y="1754"/>
                  <a:pt x="5919" y="1765"/>
                  <a:pt x="5912" y="1775"/>
                </a:cubicBezTo>
                <a:cubicBezTo>
                  <a:pt x="5905" y="1785"/>
                  <a:pt x="5898" y="1795"/>
                  <a:pt x="5889" y="1803"/>
                </a:cubicBezTo>
                <a:cubicBezTo>
                  <a:pt x="5880" y="1812"/>
                  <a:pt x="5871" y="1820"/>
                  <a:pt x="5861" y="1827"/>
                </a:cubicBezTo>
                <a:cubicBezTo>
                  <a:pt x="5851" y="1833"/>
                  <a:pt x="5840" y="1839"/>
                  <a:pt x="5829" y="1844"/>
                </a:cubicBezTo>
                <a:cubicBezTo>
                  <a:pt x="5817" y="1848"/>
                  <a:pt x="5806" y="1852"/>
                  <a:pt x="5794" y="1854"/>
                </a:cubicBezTo>
                <a:cubicBezTo>
                  <a:pt x="5782" y="1857"/>
                  <a:pt x="5770" y="1858"/>
                  <a:pt x="5758" y="1858"/>
                </a:cubicBezTo>
                <a:lnTo>
                  <a:pt x="185" y="1858"/>
                </a:lnTo>
                <a:cubicBezTo>
                  <a:pt x="173" y="1858"/>
                  <a:pt x="161" y="1857"/>
                  <a:pt x="149" y="1854"/>
                </a:cubicBezTo>
                <a:cubicBezTo>
                  <a:pt x="137" y="1852"/>
                  <a:pt x="126" y="1848"/>
                  <a:pt x="114" y="1844"/>
                </a:cubicBezTo>
                <a:cubicBezTo>
                  <a:pt x="103" y="1839"/>
                  <a:pt x="92" y="1833"/>
                  <a:pt x="82" y="1827"/>
                </a:cubicBezTo>
                <a:cubicBezTo>
                  <a:pt x="72" y="1820"/>
                  <a:pt x="63" y="1812"/>
                  <a:pt x="54" y="1803"/>
                </a:cubicBezTo>
                <a:cubicBezTo>
                  <a:pt x="46" y="1795"/>
                  <a:pt x="38" y="1785"/>
                  <a:pt x="31" y="1775"/>
                </a:cubicBezTo>
                <a:cubicBezTo>
                  <a:pt x="24" y="1765"/>
                  <a:pt x="19" y="1754"/>
                  <a:pt x="14" y="1743"/>
                </a:cubicBezTo>
                <a:cubicBezTo>
                  <a:pt x="9" y="1732"/>
                  <a:pt x="6" y="1720"/>
                  <a:pt x="3" y="1708"/>
                </a:cubicBezTo>
                <a:cubicBezTo>
                  <a:pt x="1" y="1696"/>
                  <a:pt x="0" y="1684"/>
                  <a:pt x="0" y="1671"/>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15" name="图片 914"/>
          <p:cNvPicPr/>
          <p:nvPr/>
        </p:nvPicPr>
        <p:blipFill>
          <a:blip r:embed="rId10"/>
          <a:stretch/>
        </p:blipFill>
        <p:spPr>
          <a:xfrm>
            <a:off x="7922160" y="1170000"/>
            <a:ext cx="200160" cy="200160"/>
          </a:xfrm>
          <a:prstGeom prst="rect">
            <a:avLst/>
          </a:prstGeom>
          <a:noFill/>
          <a:ln w="0">
            <a:noFill/>
          </a:ln>
        </p:spPr>
      </p:pic>
      <p:sp>
        <p:nvSpPr>
          <p:cNvPr id="916" name="文本框 915"/>
          <p:cNvSpPr txBox="1"/>
          <p:nvPr/>
        </p:nvSpPr>
        <p:spPr>
          <a:xfrm>
            <a:off x="4546080" y="1424160"/>
            <a:ext cx="537120" cy="194040"/>
          </a:xfrm>
          <a:prstGeom prst="rect">
            <a:avLst/>
          </a:prstGeom>
          <a:noFill/>
          <a:ln w="0">
            <a:noFill/>
          </a:ln>
        </p:spPr>
        <p:txBody>
          <a:bodyPr wrap="none" lIns="0" tIns="0" rIns="0" bIns="0" anchor="t">
            <a:spAutoFit/>
          </a:bodyPr>
          <a:lstStyle/>
          <a:p>
            <a:r>
              <a:rPr lang="zh-CN" sz="1050" b="0" u="none" strike="noStrike">
                <a:solidFill>
                  <a:srgbClr val="FFFFFF"/>
                </a:solidFill>
                <a:effectLst/>
                <a:uFillTx/>
                <a:latin typeface="NotoSansCJKsc"/>
                <a:ea typeface="NotoSansCJKsc"/>
              </a:rPr>
              <a:t>设备绑定</a:t>
            </a:r>
            <a:endParaRPr lang="en-US" sz="1050" b="0" u="none" strike="noStrike">
              <a:solidFill>
                <a:srgbClr val="000000"/>
              </a:solidFill>
              <a:effectLst/>
              <a:uFillTx/>
              <a:latin typeface="Times New Roman"/>
            </a:endParaRPr>
          </a:p>
        </p:txBody>
      </p:sp>
      <p:sp>
        <p:nvSpPr>
          <p:cNvPr id="917" name="任意多边形: 形状 916"/>
          <p:cNvSpPr/>
          <p:nvPr/>
        </p:nvSpPr>
        <p:spPr>
          <a:xfrm>
            <a:off x="8022240" y="1069560"/>
            <a:ext cx="2139840" cy="668880"/>
          </a:xfrm>
          <a:custGeom>
            <a:avLst/>
            <a:gdLst/>
            <a:ahLst/>
            <a:cxnLst/>
            <a:rect l="0" t="0" r="r" b="b"/>
            <a:pathLst>
              <a:path w="5944" h="1858">
                <a:moveTo>
                  <a:pt x="0" y="1671"/>
                </a:moveTo>
                <a:lnTo>
                  <a:pt x="0" y="185"/>
                </a:lnTo>
                <a:cubicBezTo>
                  <a:pt x="0" y="173"/>
                  <a:pt x="1" y="161"/>
                  <a:pt x="4" y="149"/>
                </a:cubicBezTo>
                <a:cubicBezTo>
                  <a:pt x="6" y="137"/>
                  <a:pt x="9" y="126"/>
                  <a:pt x="14" y="114"/>
                </a:cubicBezTo>
                <a:cubicBezTo>
                  <a:pt x="19" y="103"/>
                  <a:pt x="25" y="92"/>
                  <a:pt x="31" y="82"/>
                </a:cubicBezTo>
                <a:cubicBezTo>
                  <a:pt x="38" y="72"/>
                  <a:pt x="46" y="63"/>
                  <a:pt x="54" y="54"/>
                </a:cubicBezTo>
                <a:cubicBezTo>
                  <a:pt x="63" y="46"/>
                  <a:pt x="72" y="38"/>
                  <a:pt x="83" y="31"/>
                </a:cubicBezTo>
                <a:cubicBezTo>
                  <a:pt x="93" y="24"/>
                  <a:pt x="103" y="19"/>
                  <a:pt x="115" y="14"/>
                </a:cubicBezTo>
                <a:cubicBezTo>
                  <a:pt x="126" y="9"/>
                  <a:pt x="138" y="6"/>
                  <a:pt x="150" y="3"/>
                </a:cubicBezTo>
                <a:cubicBezTo>
                  <a:pt x="161" y="1"/>
                  <a:pt x="174" y="0"/>
                  <a:pt x="186" y="0"/>
                </a:cubicBezTo>
                <a:lnTo>
                  <a:pt x="5758" y="0"/>
                </a:lnTo>
                <a:cubicBezTo>
                  <a:pt x="5770" y="0"/>
                  <a:pt x="5782" y="1"/>
                  <a:pt x="5794" y="3"/>
                </a:cubicBezTo>
                <a:cubicBezTo>
                  <a:pt x="5806" y="6"/>
                  <a:pt x="5818" y="9"/>
                  <a:pt x="5829" y="14"/>
                </a:cubicBezTo>
                <a:cubicBezTo>
                  <a:pt x="5840" y="19"/>
                  <a:pt x="5851" y="24"/>
                  <a:pt x="5861" y="31"/>
                </a:cubicBezTo>
                <a:cubicBezTo>
                  <a:pt x="5871" y="38"/>
                  <a:pt x="5881" y="46"/>
                  <a:pt x="5889" y="54"/>
                </a:cubicBezTo>
                <a:cubicBezTo>
                  <a:pt x="5898" y="63"/>
                  <a:pt x="5905" y="72"/>
                  <a:pt x="5912" y="82"/>
                </a:cubicBezTo>
                <a:cubicBezTo>
                  <a:pt x="5919" y="92"/>
                  <a:pt x="5925" y="103"/>
                  <a:pt x="5929" y="114"/>
                </a:cubicBezTo>
                <a:cubicBezTo>
                  <a:pt x="5934" y="126"/>
                  <a:pt x="5938" y="137"/>
                  <a:pt x="5940" y="149"/>
                </a:cubicBezTo>
                <a:cubicBezTo>
                  <a:pt x="5942" y="161"/>
                  <a:pt x="5944" y="173"/>
                  <a:pt x="5944" y="185"/>
                </a:cubicBezTo>
                <a:lnTo>
                  <a:pt x="5944" y="1671"/>
                </a:lnTo>
                <a:cubicBezTo>
                  <a:pt x="5944" y="1684"/>
                  <a:pt x="5942" y="1696"/>
                  <a:pt x="5940" y="1708"/>
                </a:cubicBezTo>
                <a:cubicBezTo>
                  <a:pt x="5938" y="1720"/>
                  <a:pt x="5934" y="1732"/>
                  <a:pt x="5929" y="1743"/>
                </a:cubicBezTo>
                <a:cubicBezTo>
                  <a:pt x="5925" y="1754"/>
                  <a:pt x="5919" y="1765"/>
                  <a:pt x="5912" y="1775"/>
                </a:cubicBezTo>
                <a:cubicBezTo>
                  <a:pt x="5905" y="1785"/>
                  <a:pt x="5898" y="1795"/>
                  <a:pt x="5889" y="1803"/>
                </a:cubicBezTo>
                <a:cubicBezTo>
                  <a:pt x="5881" y="1812"/>
                  <a:pt x="5871" y="1820"/>
                  <a:pt x="5861" y="1827"/>
                </a:cubicBezTo>
                <a:cubicBezTo>
                  <a:pt x="5851" y="1833"/>
                  <a:pt x="5840" y="1839"/>
                  <a:pt x="5829" y="1844"/>
                </a:cubicBezTo>
                <a:cubicBezTo>
                  <a:pt x="5818" y="1848"/>
                  <a:pt x="5806" y="1852"/>
                  <a:pt x="5794" y="1854"/>
                </a:cubicBezTo>
                <a:cubicBezTo>
                  <a:pt x="5782" y="1857"/>
                  <a:pt x="5770" y="1858"/>
                  <a:pt x="5758" y="1858"/>
                </a:cubicBezTo>
                <a:lnTo>
                  <a:pt x="186" y="1858"/>
                </a:lnTo>
                <a:cubicBezTo>
                  <a:pt x="174" y="1858"/>
                  <a:pt x="161" y="1857"/>
                  <a:pt x="150" y="1854"/>
                </a:cubicBezTo>
                <a:cubicBezTo>
                  <a:pt x="138" y="1852"/>
                  <a:pt x="126" y="1848"/>
                  <a:pt x="115" y="1844"/>
                </a:cubicBezTo>
                <a:cubicBezTo>
                  <a:pt x="103" y="1839"/>
                  <a:pt x="93" y="1833"/>
                  <a:pt x="83" y="1827"/>
                </a:cubicBezTo>
                <a:cubicBezTo>
                  <a:pt x="72" y="1820"/>
                  <a:pt x="63" y="1812"/>
                  <a:pt x="54" y="1803"/>
                </a:cubicBezTo>
                <a:cubicBezTo>
                  <a:pt x="46" y="1795"/>
                  <a:pt x="38" y="1785"/>
                  <a:pt x="31" y="1775"/>
                </a:cubicBezTo>
                <a:cubicBezTo>
                  <a:pt x="25" y="1765"/>
                  <a:pt x="19" y="1754"/>
                  <a:pt x="14" y="1743"/>
                </a:cubicBezTo>
                <a:cubicBezTo>
                  <a:pt x="9" y="1732"/>
                  <a:pt x="6" y="1720"/>
                  <a:pt x="4" y="1708"/>
                </a:cubicBezTo>
                <a:cubicBezTo>
                  <a:pt x="1" y="1696"/>
                  <a:pt x="0" y="1684"/>
                  <a:pt x="0" y="1671"/>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18" name="图片 917"/>
          <p:cNvPicPr/>
          <p:nvPr/>
        </p:nvPicPr>
        <p:blipFill>
          <a:blip r:embed="rId11"/>
          <a:stretch/>
        </p:blipFill>
        <p:spPr>
          <a:xfrm>
            <a:off x="8991720" y="1170000"/>
            <a:ext cx="200160" cy="200160"/>
          </a:xfrm>
          <a:prstGeom prst="rect">
            <a:avLst/>
          </a:prstGeom>
          <a:noFill/>
          <a:ln w="0">
            <a:noFill/>
          </a:ln>
        </p:spPr>
      </p:pic>
      <p:sp>
        <p:nvSpPr>
          <p:cNvPr id="919" name="文本框 918"/>
          <p:cNvSpPr txBox="1"/>
          <p:nvPr/>
        </p:nvSpPr>
        <p:spPr>
          <a:xfrm>
            <a:off x="7755120" y="1424160"/>
            <a:ext cx="537120" cy="194040"/>
          </a:xfrm>
          <a:prstGeom prst="rect">
            <a:avLst/>
          </a:prstGeom>
          <a:noFill/>
          <a:ln w="0">
            <a:noFill/>
          </a:ln>
        </p:spPr>
        <p:txBody>
          <a:bodyPr wrap="none" lIns="0" tIns="0" rIns="0" bIns="0" anchor="t">
            <a:spAutoFit/>
          </a:bodyPr>
          <a:lstStyle/>
          <a:p>
            <a:r>
              <a:rPr lang="zh-CN" sz="1050" b="0" u="none" strike="noStrike">
                <a:solidFill>
                  <a:srgbClr val="FFFFFF"/>
                </a:solidFill>
                <a:effectLst/>
                <a:uFillTx/>
                <a:latin typeface="NotoSansCJKsc"/>
                <a:ea typeface="NotoSansCJKsc"/>
              </a:rPr>
              <a:t>状态控制</a:t>
            </a:r>
            <a:endParaRPr lang="en-US" sz="1050" b="0" u="none" strike="noStrike">
              <a:solidFill>
                <a:srgbClr val="000000"/>
              </a:solidFill>
              <a:effectLst/>
              <a:uFillTx/>
              <a:latin typeface="Times New Roman"/>
            </a:endParaRPr>
          </a:p>
        </p:txBody>
      </p:sp>
      <p:sp>
        <p:nvSpPr>
          <p:cNvPr id="920" name="任意多边形: 形状 919"/>
          <p:cNvSpPr/>
          <p:nvPr/>
        </p:nvSpPr>
        <p:spPr>
          <a:xfrm>
            <a:off x="1069560" y="1403640"/>
            <a:ext cx="1002960" cy="17280"/>
          </a:xfrm>
          <a:custGeom>
            <a:avLst/>
            <a:gdLst/>
            <a:ahLst/>
            <a:cxnLst/>
            <a:rect l="0" t="0" r="r" b="b"/>
            <a:pathLst>
              <a:path w="2786" h="48">
                <a:moveTo>
                  <a:pt x="0" y="0"/>
                </a:moveTo>
                <a:lnTo>
                  <a:pt x="2786" y="0"/>
                </a:lnTo>
                <a:lnTo>
                  <a:pt x="2786" y="48"/>
                </a:lnTo>
                <a:lnTo>
                  <a:pt x="0" y="4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1" name="任意多边形: 形状 920"/>
          <p:cNvSpPr/>
          <p:nvPr/>
        </p:nvSpPr>
        <p:spPr>
          <a:xfrm>
            <a:off x="2005560" y="1370160"/>
            <a:ext cx="66960" cy="84240"/>
          </a:xfrm>
          <a:custGeom>
            <a:avLst/>
            <a:gdLst/>
            <a:ahLst/>
            <a:cxnLst/>
            <a:rect l="0" t="0" r="r" b="b"/>
            <a:pathLst>
              <a:path w="186" h="234">
                <a:moveTo>
                  <a:pt x="0" y="0"/>
                </a:moveTo>
                <a:lnTo>
                  <a:pt x="0" y="234"/>
                </a:lnTo>
                <a:lnTo>
                  <a:pt x="186" y="11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2" name="任意多边形: 形状 921"/>
          <p:cNvSpPr/>
          <p:nvPr/>
        </p:nvSpPr>
        <p:spPr>
          <a:xfrm>
            <a:off x="4094640" y="1403640"/>
            <a:ext cx="1002960" cy="17280"/>
          </a:xfrm>
          <a:custGeom>
            <a:avLst/>
            <a:gdLst/>
            <a:ahLst/>
            <a:cxnLst/>
            <a:rect l="0" t="0" r="r" b="b"/>
            <a:pathLst>
              <a:path w="2786" h="48">
                <a:moveTo>
                  <a:pt x="0" y="0"/>
                </a:moveTo>
                <a:lnTo>
                  <a:pt x="2786" y="0"/>
                </a:lnTo>
                <a:lnTo>
                  <a:pt x="2786" y="48"/>
                </a:lnTo>
                <a:lnTo>
                  <a:pt x="0" y="4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3" name="任意多边形: 形状 922"/>
          <p:cNvSpPr/>
          <p:nvPr/>
        </p:nvSpPr>
        <p:spPr>
          <a:xfrm>
            <a:off x="5030640" y="1370160"/>
            <a:ext cx="66960" cy="84240"/>
          </a:xfrm>
          <a:custGeom>
            <a:avLst/>
            <a:gdLst/>
            <a:ahLst/>
            <a:cxnLst/>
            <a:rect l="0" t="0" r="r" b="b"/>
            <a:pathLst>
              <a:path w="186" h="234">
                <a:moveTo>
                  <a:pt x="0" y="0"/>
                </a:moveTo>
                <a:lnTo>
                  <a:pt x="0" y="234"/>
                </a:lnTo>
                <a:lnTo>
                  <a:pt x="186" y="11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4" name="任意多边形: 形状 923"/>
          <p:cNvSpPr/>
          <p:nvPr/>
        </p:nvSpPr>
        <p:spPr>
          <a:xfrm>
            <a:off x="7119720" y="1403640"/>
            <a:ext cx="1003320" cy="17280"/>
          </a:xfrm>
          <a:custGeom>
            <a:avLst/>
            <a:gdLst/>
            <a:ahLst/>
            <a:cxnLst/>
            <a:rect l="0" t="0" r="r" b="b"/>
            <a:pathLst>
              <a:path w="2787" h="48">
                <a:moveTo>
                  <a:pt x="0" y="0"/>
                </a:moveTo>
                <a:lnTo>
                  <a:pt x="2787" y="0"/>
                </a:lnTo>
                <a:lnTo>
                  <a:pt x="2787" y="48"/>
                </a:lnTo>
                <a:lnTo>
                  <a:pt x="0" y="4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5" name="任意多边形: 形状 924"/>
          <p:cNvSpPr/>
          <p:nvPr/>
        </p:nvSpPr>
        <p:spPr>
          <a:xfrm>
            <a:off x="8055720" y="1370160"/>
            <a:ext cx="67320" cy="84240"/>
          </a:xfrm>
          <a:custGeom>
            <a:avLst/>
            <a:gdLst/>
            <a:ahLst/>
            <a:cxnLst/>
            <a:rect l="0" t="0" r="r" b="b"/>
            <a:pathLst>
              <a:path w="187" h="234">
                <a:moveTo>
                  <a:pt x="0" y="0"/>
                </a:moveTo>
                <a:lnTo>
                  <a:pt x="0" y="234"/>
                </a:lnTo>
                <a:lnTo>
                  <a:pt x="187" y="11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6" name="文本框 925"/>
          <p:cNvSpPr txBox="1"/>
          <p:nvPr/>
        </p:nvSpPr>
        <p:spPr>
          <a:xfrm>
            <a:off x="8824680" y="1424160"/>
            <a:ext cx="537120" cy="194040"/>
          </a:xfrm>
          <a:prstGeom prst="rect">
            <a:avLst/>
          </a:prstGeom>
          <a:noFill/>
          <a:ln w="0">
            <a:noFill/>
          </a:ln>
        </p:spPr>
        <p:txBody>
          <a:bodyPr wrap="none" lIns="0" tIns="0" rIns="0" bIns="0" anchor="t">
            <a:spAutoFit/>
          </a:bodyPr>
          <a:lstStyle/>
          <a:p>
            <a:r>
              <a:rPr lang="zh-CN" sz="1050" b="0" u="none" strike="noStrike">
                <a:solidFill>
                  <a:srgbClr val="FFFFFF"/>
                </a:solidFill>
                <a:effectLst/>
                <a:uFillTx/>
                <a:latin typeface="NotoSansCJKsc"/>
                <a:ea typeface="NotoSansCJKsc"/>
              </a:rPr>
              <a:t>状态更新</a:t>
            </a:r>
            <a:endParaRPr lang="en-US" sz="1050" b="0" u="none" strike="noStrike">
              <a:solidFill>
                <a:srgbClr val="000000"/>
              </a:solidFill>
              <a:effectLst/>
              <a:uFillTx/>
              <a:latin typeface="Times New Roman"/>
            </a:endParaRPr>
          </a:p>
        </p:txBody>
      </p:sp>
      <p:sp>
        <p:nvSpPr>
          <p:cNvPr id="927" name="文本框 926"/>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928" name="文本框 927"/>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13</a:t>
            </a:r>
            <a:endParaRPr lang="en-US" sz="920" b="0" u="none" strike="noStrike">
              <a:solidFill>
                <a:srgbClr val="000000"/>
              </a:solidFill>
              <a:effectLst/>
              <a:uFillTx/>
              <a:latin typeface="Times New Roman"/>
            </a:endParaRPr>
          </a:p>
        </p:txBody>
      </p:sp>
      <p:sp>
        <p:nvSpPr>
          <p:cNvPr id="929" name="文本框 928"/>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930" name="文本框 929"/>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931" name="文本框 930"/>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932" name="文本框 931"/>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933" name="文本框 932"/>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pic>
        <p:nvPicPr>
          <p:cNvPr id="3" name="图片 2">
            <a:extLst>
              <a:ext uri="{FF2B5EF4-FFF2-40B4-BE49-F238E27FC236}">
                <a16:creationId xmlns:a16="http://schemas.microsoft.com/office/drawing/2014/main" id="{6BB79FA6-3108-5AC7-FE53-ED0E585A6984}"/>
              </a:ext>
            </a:extLst>
          </p:cNvPr>
          <p:cNvPicPr>
            <a:picLocks noChangeAspect="1"/>
          </p:cNvPicPr>
          <p:nvPr/>
        </p:nvPicPr>
        <p:blipFill>
          <a:blip r:embed="rId12"/>
          <a:stretch>
            <a:fillRect/>
          </a:stretch>
        </p:blipFill>
        <p:spPr>
          <a:xfrm>
            <a:off x="814130" y="1883436"/>
            <a:ext cx="1780219" cy="2709029"/>
          </a:xfrm>
          <a:prstGeom prst="rect">
            <a:avLst/>
          </a:prstGeom>
        </p:spPr>
      </p:pic>
      <p:pic>
        <p:nvPicPr>
          <p:cNvPr id="5" name="图片 4">
            <a:extLst>
              <a:ext uri="{FF2B5EF4-FFF2-40B4-BE49-F238E27FC236}">
                <a16:creationId xmlns:a16="http://schemas.microsoft.com/office/drawing/2014/main" id="{6471E007-B7A4-1A48-8948-C5BF4206D054}"/>
              </a:ext>
            </a:extLst>
          </p:cNvPr>
          <p:cNvPicPr>
            <a:picLocks noChangeAspect="1"/>
          </p:cNvPicPr>
          <p:nvPr/>
        </p:nvPicPr>
        <p:blipFill>
          <a:blip r:embed="rId13"/>
          <a:stretch>
            <a:fillRect/>
          </a:stretch>
        </p:blipFill>
        <p:spPr>
          <a:xfrm>
            <a:off x="3969000" y="1825615"/>
            <a:ext cx="1780219" cy="2709028"/>
          </a:xfrm>
          <a:prstGeom prst="rect">
            <a:avLst/>
          </a:prstGeom>
        </p:spPr>
      </p:pic>
      <p:pic>
        <p:nvPicPr>
          <p:cNvPr id="6" name="演示视频">
            <a:hlinkClick r:id="" action="ppaction://media"/>
            <a:extLst>
              <a:ext uri="{FF2B5EF4-FFF2-40B4-BE49-F238E27FC236}">
                <a16:creationId xmlns:a16="http://schemas.microsoft.com/office/drawing/2014/main" id="{B9318EA9-4C91-8A58-7D61-D338BD699646}"/>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7677992" y="1790932"/>
            <a:ext cx="1804768" cy="2743711"/>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4" name="图片 933"/>
          <p:cNvPicPr/>
          <p:nvPr/>
        </p:nvPicPr>
        <p:blipFill>
          <a:blip r:embed="rId2"/>
          <a:stretch/>
        </p:blipFill>
        <p:spPr>
          <a:xfrm>
            <a:off x="0" y="0"/>
            <a:ext cx="10696320" cy="6016320"/>
          </a:xfrm>
          <a:prstGeom prst="rect">
            <a:avLst/>
          </a:prstGeom>
          <a:noFill/>
          <a:ln w="0">
            <a:noFill/>
          </a:ln>
        </p:spPr>
      </p:pic>
      <p:pic>
        <p:nvPicPr>
          <p:cNvPr id="935" name="图片 934"/>
          <p:cNvPicPr/>
          <p:nvPr/>
        </p:nvPicPr>
        <p:blipFill>
          <a:blip r:embed="rId3"/>
          <a:stretch/>
        </p:blipFill>
        <p:spPr>
          <a:xfrm>
            <a:off x="0" y="0"/>
            <a:ext cx="10696320" cy="6016320"/>
          </a:xfrm>
          <a:prstGeom prst="rect">
            <a:avLst/>
          </a:prstGeom>
          <a:noFill/>
          <a:ln w="0">
            <a:noFill/>
          </a:ln>
        </p:spPr>
      </p:pic>
      <p:sp>
        <p:nvSpPr>
          <p:cNvPr id="936" name="任意多边形: 形状 935"/>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37" name="文本框 936"/>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应⽤功能演⽰：</a:t>
            </a:r>
            <a:endParaRPr lang="en-US" sz="2370" b="0" u="none" strike="noStrike">
              <a:solidFill>
                <a:srgbClr val="000000"/>
              </a:solidFill>
              <a:effectLst/>
              <a:uFillTx/>
              <a:latin typeface="Times New Roman"/>
            </a:endParaRPr>
          </a:p>
        </p:txBody>
      </p:sp>
      <p:sp>
        <p:nvSpPr>
          <p:cNvPr id="938" name="文本框 937"/>
          <p:cNvSpPr txBox="1"/>
          <p:nvPr/>
        </p:nvSpPr>
        <p:spPr>
          <a:xfrm>
            <a:off x="2640600" y="322560"/>
            <a:ext cx="344880" cy="349560"/>
          </a:xfrm>
          <a:prstGeom prst="rect">
            <a:avLst/>
          </a:prstGeom>
          <a:noFill/>
          <a:ln w="0">
            <a:noFill/>
          </a:ln>
        </p:spPr>
        <p:txBody>
          <a:bodyPr wrap="none" lIns="0" tIns="0" rIns="0" bIns="0" anchor="t">
            <a:spAutoFit/>
          </a:bodyPr>
          <a:lstStyle/>
          <a:p>
            <a:r>
              <a:rPr lang="en-US" sz="2370" b="1" u="none" strike="noStrike">
                <a:solidFill>
                  <a:srgbClr val="FFFFFF"/>
                </a:solidFill>
                <a:effectLst/>
                <a:uFillTx/>
                <a:latin typeface="DejaVuSans"/>
                <a:ea typeface="DejaVuSans"/>
              </a:rPr>
              <a:t>AI</a:t>
            </a:r>
            <a:endParaRPr lang="en-US" sz="2370" b="0" u="none" strike="noStrike">
              <a:solidFill>
                <a:srgbClr val="000000"/>
              </a:solidFill>
              <a:effectLst/>
              <a:uFillTx/>
              <a:latin typeface="Times New Roman"/>
            </a:endParaRPr>
          </a:p>
        </p:txBody>
      </p:sp>
      <p:sp>
        <p:nvSpPr>
          <p:cNvPr id="939" name="任意多边形: 形状 938"/>
          <p:cNvSpPr/>
          <p:nvPr/>
        </p:nvSpPr>
        <p:spPr>
          <a:xfrm>
            <a:off x="1027800" y="1069560"/>
            <a:ext cx="668880" cy="668880"/>
          </a:xfrm>
          <a:custGeom>
            <a:avLst/>
            <a:gdLst/>
            <a:ahLst/>
            <a:cxnLst/>
            <a:rect l="0" t="0" r="r" b="b"/>
            <a:pathLst>
              <a:path w="1858" h="1858">
                <a:moveTo>
                  <a:pt x="1858" y="928"/>
                </a:moveTo>
                <a:cubicBezTo>
                  <a:pt x="1858" y="959"/>
                  <a:pt x="1856" y="989"/>
                  <a:pt x="1853" y="1019"/>
                </a:cubicBezTo>
                <a:cubicBezTo>
                  <a:pt x="1850" y="1050"/>
                  <a:pt x="1846" y="1080"/>
                  <a:pt x="1840" y="1109"/>
                </a:cubicBezTo>
                <a:cubicBezTo>
                  <a:pt x="1834" y="1139"/>
                  <a:pt x="1827" y="1169"/>
                  <a:pt x="1818" y="1198"/>
                </a:cubicBezTo>
                <a:cubicBezTo>
                  <a:pt x="1809" y="1227"/>
                  <a:pt x="1799" y="1256"/>
                  <a:pt x="1786" y="1284"/>
                </a:cubicBezTo>
                <a:cubicBezTo>
                  <a:pt x="1774" y="1312"/>
                  <a:pt x="1761" y="1339"/>
                  <a:pt x="1747" y="1366"/>
                </a:cubicBezTo>
                <a:cubicBezTo>
                  <a:pt x="1733" y="1393"/>
                  <a:pt x="1717" y="1419"/>
                  <a:pt x="1700" y="1444"/>
                </a:cubicBezTo>
                <a:cubicBezTo>
                  <a:pt x="1683" y="1469"/>
                  <a:pt x="1665" y="1494"/>
                  <a:pt x="1646" y="1517"/>
                </a:cubicBezTo>
                <a:cubicBezTo>
                  <a:pt x="1627" y="1541"/>
                  <a:pt x="1606" y="1563"/>
                  <a:pt x="1585" y="1585"/>
                </a:cubicBezTo>
                <a:cubicBezTo>
                  <a:pt x="1563" y="1606"/>
                  <a:pt x="1541" y="1627"/>
                  <a:pt x="1517" y="1646"/>
                </a:cubicBezTo>
                <a:cubicBezTo>
                  <a:pt x="1494" y="1665"/>
                  <a:pt x="1469" y="1684"/>
                  <a:pt x="1444" y="1701"/>
                </a:cubicBezTo>
                <a:cubicBezTo>
                  <a:pt x="1419" y="1718"/>
                  <a:pt x="1393" y="1734"/>
                  <a:pt x="1366" y="1748"/>
                </a:cubicBezTo>
                <a:cubicBezTo>
                  <a:pt x="1339" y="1763"/>
                  <a:pt x="1312" y="1775"/>
                  <a:pt x="1284" y="1787"/>
                </a:cubicBezTo>
                <a:cubicBezTo>
                  <a:pt x="1255" y="1799"/>
                  <a:pt x="1227" y="1809"/>
                  <a:pt x="1198" y="1818"/>
                </a:cubicBezTo>
                <a:cubicBezTo>
                  <a:pt x="1169" y="1827"/>
                  <a:pt x="1139" y="1834"/>
                  <a:pt x="1109" y="1840"/>
                </a:cubicBezTo>
                <a:cubicBezTo>
                  <a:pt x="1080" y="1846"/>
                  <a:pt x="1050" y="1850"/>
                  <a:pt x="1019" y="1853"/>
                </a:cubicBezTo>
                <a:cubicBezTo>
                  <a:pt x="989" y="1856"/>
                  <a:pt x="959" y="1858"/>
                  <a:pt x="928" y="1858"/>
                </a:cubicBezTo>
                <a:cubicBezTo>
                  <a:pt x="898" y="1858"/>
                  <a:pt x="867" y="1856"/>
                  <a:pt x="837" y="1853"/>
                </a:cubicBezTo>
                <a:cubicBezTo>
                  <a:pt x="807" y="1850"/>
                  <a:pt x="777" y="1846"/>
                  <a:pt x="747" y="1840"/>
                </a:cubicBezTo>
                <a:cubicBezTo>
                  <a:pt x="717" y="1834"/>
                  <a:pt x="688" y="1827"/>
                  <a:pt x="659" y="1818"/>
                </a:cubicBezTo>
                <a:cubicBezTo>
                  <a:pt x="630" y="1809"/>
                  <a:pt x="601" y="1799"/>
                  <a:pt x="573" y="1787"/>
                </a:cubicBezTo>
                <a:cubicBezTo>
                  <a:pt x="545" y="1775"/>
                  <a:pt x="517" y="1763"/>
                  <a:pt x="491" y="1748"/>
                </a:cubicBezTo>
                <a:cubicBezTo>
                  <a:pt x="464" y="1734"/>
                  <a:pt x="438" y="1718"/>
                  <a:pt x="412" y="1701"/>
                </a:cubicBezTo>
                <a:cubicBezTo>
                  <a:pt x="387" y="1684"/>
                  <a:pt x="363" y="1665"/>
                  <a:pt x="339" y="1646"/>
                </a:cubicBezTo>
                <a:cubicBezTo>
                  <a:pt x="316" y="1627"/>
                  <a:pt x="293" y="1606"/>
                  <a:pt x="272" y="1585"/>
                </a:cubicBezTo>
                <a:cubicBezTo>
                  <a:pt x="250" y="1563"/>
                  <a:pt x="230" y="1541"/>
                  <a:pt x="210" y="1517"/>
                </a:cubicBezTo>
                <a:cubicBezTo>
                  <a:pt x="191" y="1494"/>
                  <a:pt x="173" y="1469"/>
                  <a:pt x="156" y="1444"/>
                </a:cubicBezTo>
                <a:cubicBezTo>
                  <a:pt x="139" y="1419"/>
                  <a:pt x="124" y="1393"/>
                  <a:pt x="109" y="1366"/>
                </a:cubicBezTo>
                <a:cubicBezTo>
                  <a:pt x="95" y="1339"/>
                  <a:pt x="82" y="1312"/>
                  <a:pt x="70" y="1284"/>
                </a:cubicBezTo>
                <a:cubicBezTo>
                  <a:pt x="59" y="1256"/>
                  <a:pt x="49" y="1227"/>
                  <a:pt x="40" y="1198"/>
                </a:cubicBezTo>
                <a:cubicBezTo>
                  <a:pt x="31" y="1169"/>
                  <a:pt x="23" y="1139"/>
                  <a:pt x="18" y="1109"/>
                </a:cubicBezTo>
                <a:cubicBezTo>
                  <a:pt x="12" y="1080"/>
                  <a:pt x="7" y="1050"/>
                  <a:pt x="4" y="1019"/>
                </a:cubicBezTo>
                <a:cubicBezTo>
                  <a:pt x="1" y="989"/>
                  <a:pt x="0" y="959"/>
                  <a:pt x="0" y="928"/>
                </a:cubicBezTo>
                <a:cubicBezTo>
                  <a:pt x="0" y="898"/>
                  <a:pt x="1" y="868"/>
                  <a:pt x="4" y="837"/>
                </a:cubicBezTo>
                <a:cubicBezTo>
                  <a:pt x="7" y="807"/>
                  <a:pt x="12" y="777"/>
                  <a:pt x="18" y="747"/>
                </a:cubicBezTo>
                <a:cubicBezTo>
                  <a:pt x="23" y="717"/>
                  <a:pt x="31" y="688"/>
                  <a:pt x="40" y="659"/>
                </a:cubicBezTo>
                <a:cubicBezTo>
                  <a:pt x="49" y="630"/>
                  <a:pt x="59" y="601"/>
                  <a:pt x="70" y="573"/>
                </a:cubicBezTo>
                <a:cubicBezTo>
                  <a:pt x="82" y="545"/>
                  <a:pt x="95" y="517"/>
                  <a:pt x="109" y="491"/>
                </a:cubicBezTo>
                <a:cubicBezTo>
                  <a:pt x="124" y="464"/>
                  <a:pt x="139" y="438"/>
                  <a:pt x="156" y="412"/>
                </a:cubicBezTo>
                <a:cubicBezTo>
                  <a:pt x="173" y="387"/>
                  <a:pt x="191" y="363"/>
                  <a:pt x="210" y="339"/>
                </a:cubicBezTo>
                <a:cubicBezTo>
                  <a:pt x="230" y="316"/>
                  <a:pt x="250" y="293"/>
                  <a:pt x="272" y="272"/>
                </a:cubicBezTo>
                <a:cubicBezTo>
                  <a:pt x="293" y="250"/>
                  <a:pt x="316" y="230"/>
                  <a:pt x="339" y="211"/>
                </a:cubicBezTo>
                <a:cubicBezTo>
                  <a:pt x="363" y="191"/>
                  <a:pt x="387" y="173"/>
                  <a:pt x="412" y="156"/>
                </a:cubicBezTo>
                <a:cubicBezTo>
                  <a:pt x="438" y="139"/>
                  <a:pt x="464" y="124"/>
                  <a:pt x="491" y="109"/>
                </a:cubicBezTo>
                <a:cubicBezTo>
                  <a:pt x="517" y="95"/>
                  <a:pt x="545" y="82"/>
                  <a:pt x="573" y="70"/>
                </a:cubicBezTo>
                <a:cubicBezTo>
                  <a:pt x="601" y="59"/>
                  <a:pt x="630" y="49"/>
                  <a:pt x="659" y="40"/>
                </a:cubicBezTo>
                <a:cubicBezTo>
                  <a:pt x="688" y="31"/>
                  <a:pt x="717" y="24"/>
                  <a:pt x="747" y="18"/>
                </a:cubicBezTo>
                <a:cubicBezTo>
                  <a:pt x="777" y="12"/>
                  <a:pt x="807" y="7"/>
                  <a:pt x="837" y="4"/>
                </a:cubicBezTo>
                <a:cubicBezTo>
                  <a:pt x="867" y="1"/>
                  <a:pt x="898" y="0"/>
                  <a:pt x="928" y="0"/>
                </a:cubicBezTo>
                <a:cubicBezTo>
                  <a:pt x="959" y="0"/>
                  <a:pt x="989" y="1"/>
                  <a:pt x="1019" y="4"/>
                </a:cubicBezTo>
                <a:cubicBezTo>
                  <a:pt x="1050" y="7"/>
                  <a:pt x="1080" y="12"/>
                  <a:pt x="1109" y="18"/>
                </a:cubicBezTo>
                <a:cubicBezTo>
                  <a:pt x="1139" y="24"/>
                  <a:pt x="1169" y="31"/>
                  <a:pt x="1198" y="40"/>
                </a:cubicBezTo>
                <a:cubicBezTo>
                  <a:pt x="1227" y="49"/>
                  <a:pt x="1255" y="59"/>
                  <a:pt x="1284" y="70"/>
                </a:cubicBezTo>
                <a:cubicBezTo>
                  <a:pt x="1312" y="82"/>
                  <a:pt x="1339" y="95"/>
                  <a:pt x="1366" y="109"/>
                </a:cubicBezTo>
                <a:cubicBezTo>
                  <a:pt x="1393" y="124"/>
                  <a:pt x="1419" y="139"/>
                  <a:pt x="1444" y="156"/>
                </a:cubicBezTo>
                <a:cubicBezTo>
                  <a:pt x="1469" y="173"/>
                  <a:pt x="1494" y="191"/>
                  <a:pt x="1517" y="211"/>
                </a:cubicBezTo>
                <a:cubicBezTo>
                  <a:pt x="1541" y="230"/>
                  <a:pt x="1563" y="250"/>
                  <a:pt x="1585" y="272"/>
                </a:cubicBezTo>
                <a:cubicBezTo>
                  <a:pt x="1606" y="293"/>
                  <a:pt x="1627" y="316"/>
                  <a:pt x="1646" y="339"/>
                </a:cubicBezTo>
                <a:cubicBezTo>
                  <a:pt x="1665" y="363"/>
                  <a:pt x="1683" y="387"/>
                  <a:pt x="1700" y="412"/>
                </a:cubicBezTo>
                <a:cubicBezTo>
                  <a:pt x="1717" y="438"/>
                  <a:pt x="1733" y="464"/>
                  <a:pt x="1747" y="491"/>
                </a:cubicBezTo>
                <a:cubicBezTo>
                  <a:pt x="1761" y="517"/>
                  <a:pt x="1774" y="545"/>
                  <a:pt x="1786" y="573"/>
                </a:cubicBezTo>
                <a:cubicBezTo>
                  <a:pt x="1799" y="601"/>
                  <a:pt x="1809" y="630"/>
                  <a:pt x="1818" y="659"/>
                </a:cubicBezTo>
                <a:cubicBezTo>
                  <a:pt x="1827" y="688"/>
                  <a:pt x="1834" y="717"/>
                  <a:pt x="1840" y="747"/>
                </a:cubicBezTo>
                <a:cubicBezTo>
                  <a:pt x="1846" y="777"/>
                  <a:pt x="1850" y="807"/>
                  <a:pt x="1853" y="837"/>
                </a:cubicBezTo>
                <a:cubicBezTo>
                  <a:pt x="1856" y="868"/>
                  <a:pt x="1858" y="898"/>
                  <a:pt x="1858" y="92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40" name="图片 939"/>
          <p:cNvPicPr/>
          <p:nvPr/>
        </p:nvPicPr>
        <p:blipFill>
          <a:blip r:embed="rId4"/>
          <a:stretch/>
        </p:blipFill>
        <p:spPr>
          <a:xfrm>
            <a:off x="1253520" y="1278720"/>
            <a:ext cx="217080" cy="250200"/>
          </a:xfrm>
          <a:prstGeom prst="rect">
            <a:avLst/>
          </a:prstGeom>
          <a:noFill/>
          <a:ln w="0">
            <a:noFill/>
          </a:ln>
        </p:spPr>
      </p:pic>
      <p:sp>
        <p:nvSpPr>
          <p:cNvPr id="941" name="文本框 940"/>
          <p:cNvSpPr txBox="1"/>
          <p:nvPr/>
        </p:nvSpPr>
        <p:spPr>
          <a:xfrm>
            <a:off x="2985480" y="252720"/>
            <a:ext cx="12016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智能交互</a:t>
            </a:r>
            <a:endParaRPr lang="en-US" sz="2370" b="0" u="none" strike="noStrike">
              <a:solidFill>
                <a:srgbClr val="000000"/>
              </a:solidFill>
              <a:effectLst/>
              <a:uFillTx/>
              <a:latin typeface="Times New Roman"/>
            </a:endParaRPr>
          </a:p>
        </p:txBody>
      </p:sp>
      <p:sp>
        <p:nvSpPr>
          <p:cNvPr id="942" name="文本框 941"/>
          <p:cNvSpPr txBox="1"/>
          <p:nvPr/>
        </p:nvSpPr>
        <p:spPr>
          <a:xfrm>
            <a:off x="1194840" y="1853640"/>
            <a:ext cx="33588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a:t>
            </a:r>
            <a:endParaRPr lang="en-US" sz="1320" b="0" u="none" strike="noStrike">
              <a:solidFill>
                <a:srgbClr val="000000"/>
              </a:solidFill>
              <a:effectLst/>
              <a:uFillTx/>
              <a:latin typeface="Times New Roman"/>
            </a:endParaRPr>
          </a:p>
        </p:txBody>
      </p:sp>
      <p:sp>
        <p:nvSpPr>
          <p:cNvPr id="943" name="任意多边形: 形状 942"/>
          <p:cNvSpPr/>
          <p:nvPr/>
        </p:nvSpPr>
        <p:spPr>
          <a:xfrm>
            <a:off x="3684960" y="1069560"/>
            <a:ext cx="669240" cy="668880"/>
          </a:xfrm>
          <a:custGeom>
            <a:avLst/>
            <a:gdLst/>
            <a:ahLst/>
            <a:cxnLst/>
            <a:rect l="0" t="0" r="r" b="b"/>
            <a:pathLst>
              <a:path w="1859" h="1858">
                <a:moveTo>
                  <a:pt x="1859" y="928"/>
                </a:moveTo>
                <a:cubicBezTo>
                  <a:pt x="1859" y="959"/>
                  <a:pt x="1857" y="989"/>
                  <a:pt x="1854" y="1019"/>
                </a:cubicBezTo>
                <a:cubicBezTo>
                  <a:pt x="1851" y="1050"/>
                  <a:pt x="1847" y="1080"/>
                  <a:pt x="1841" y="1109"/>
                </a:cubicBezTo>
                <a:cubicBezTo>
                  <a:pt x="1834" y="1139"/>
                  <a:pt x="1826" y="1169"/>
                  <a:pt x="1818" y="1198"/>
                </a:cubicBezTo>
                <a:cubicBezTo>
                  <a:pt x="1809" y="1227"/>
                  <a:pt x="1798" y="1256"/>
                  <a:pt x="1787" y="1284"/>
                </a:cubicBezTo>
                <a:cubicBezTo>
                  <a:pt x="1775" y="1312"/>
                  <a:pt x="1762" y="1339"/>
                  <a:pt x="1748" y="1366"/>
                </a:cubicBezTo>
                <a:cubicBezTo>
                  <a:pt x="1734" y="1393"/>
                  <a:pt x="1718" y="1419"/>
                  <a:pt x="1701" y="1444"/>
                </a:cubicBezTo>
                <a:cubicBezTo>
                  <a:pt x="1684" y="1469"/>
                  <a:pt x="1666" y="1494"/>
                  <a:pt x="1647" y="1517"/>
                </a:cubicBezTo>
                <a:cubicBezTo>
                  <a:pt x="1627" y="1541"/>
                  <a:pt x="1607" y="1563"/>
                  <a:pt x="1586" y="1585"/>
                </a:cubicBezTo>
                <a:cubicBezTo>
                  <a:pt x="1564" y="1606"/>
                  <a:pt x="1542" y="1627"/>
                  <a:pt x="1518" y="1646"/>
                </a:cubicBezTo>
                <a:cubicBezTo>
                  <a:pt x="1495" y="1665"/>
                  <a:pt x="1470" y="1684"/>
                  <a:pt x="1445" y="1701"/>
                </a:cubicBezTo>
                <a:cubicBezTo>
                  <a:pt x="1420" y="1718"/>
                  <a:pt x="1393" y="1734"/>
                  <a:pt x="1367" y="1748"/>
                </a:cubicBezTo>
                <a:cubicBezTo>
                  <a:pt x="1340" y="1763"/>
                  <a:pt x="1312" y="1775"/>
                  <a:pt x="1284" y="1787"/>
                </a:cubicBezTo>
                <a:cubicBezTo>
                  <a:pt x="1256" y="1799"/>
                  <a:pt x="1228" y="1809"/>
                  <a:pt x="1199" y="1818"/>
                </a:cubicBezTo>
                <a:cubicBezTo>
                  <a:pt x="1169" y="1827"/>
                  <a:pt x="1140" y="1834"/>
                  <a:pt x="1110" y="1840"/>
                </a:cubicBezTo>
                <a:cubicBezTo>
                  <a:pt x="1080" y="1846"/>
                  <a:pt x="1050" y="1850"/>
                  <a:pt x="1020" y="1853"/>
                </a:cubicBezTo>
                <a:cubicBezTo>
                  <a:pt x="990" y="1856"/>
                  <a:pt x="959" y="1858"/>
                  <a:pt x="929" y="1858"/>
                </a:cubicBezTo>
                <a:cubicBezTo>
                  <a:pt x="899" y="1858"/>
                  <a:pt x="868" y="1856"/>
                  <a:pt x="838" y="1853"/>
                </a:cubicBezTo>
                <a:cubicBezTo>
                  <a:pt x="808" y="1850"/>
                  <a:pt x="778" y="1846"/>
                  <a:pt x="748" y="1840"/>
                </a:cubicBezTo>
                <a:cubicBezTo>
                  <a:pt x="718" y="1834"/>
                  <a:pt x="689" y="1827"/>
                  <a:pt x="659" y="1818"/>
                </a:cubicBezTo>
                <a:cubicBezTo>
                  <a:pt x="630" y="1809"/>
                  <a:pt x="602" y="1799"/>
                  <a:pt x="574" y="1787"/>
                </a:cubicBezTo>
                <a:cubicBezTo>
                  <a:pt x="546" y="1775"/>
                  <a:pt x="518" y="1763"/>
                  <a:pt x="491" y="1748"/>
                </a:cubicBezTo>
                <a:cubicBezTo>
                  <a:pt x="464" y="1734"/>
                  <a:pt x="438" y="1718"/>
                  <a:pt x="413" y="1701"/>
                </a:cubicBezTo>
                <a:cubicBezTo>
                  <a:pt x="388" y="1684"/>
                  <a:pt x="363" y="1665"/>
                  <a:pt x="340" y="1646"/>
                </a:cubicBezTo>
                <a:cubicBezTo>
                  <a:pt x="316" y="1627"/>
                  <a:pt x="294" y="1606"/>
                  <a:pt x="272" y="1585"/>
                </a:cubicBezTo>
                <a:cubicBezTo>
                  <a:pt x="251" y="1563"/>
                  <a:pt x="231" y="1541"/>
                  <a:pt x="211" y="1517"/>
                </a:cubicBezTo>
                <a:cubicBezTo>
                  <a:pt x="192" y="1494"/>
                  <a:pt x="174" y="1469"/>
                  <a:pt x="157" y="1444"/>
                </a:cubicBezTo>
                <a:cubicBezTo>
                  <a:pt x="140" y="1419"/>
                  <a:pt x="124" y="1393"/>
                  <a:pt x="110" y="1366"/>
                </a:cubicBezTo>
                <a:cubicBezTo>
                  <a:pt x="96" y="1339"/>
                  <a:pt x="83" y="1312"/>
                  <a:pt x="71" y="1284"/>
                </a:cubicBezTo>
                <a:cubicBezTo>
                  <a:pt x="59" y="1256"/>
                  <a:pt x="49" y="1227"/>
                  <a:pt x="40" y="1198"/>
                </a:cubicBezTo>
                <a:cubicBezTo>
                  <a:pt x="32" y="1169"/>
                  <a:pt x="24" y="1139"/>
                  <a:pt x="18" y="1109"/>
                </a:cubicBezTo>
                <a:cubicBezTo>
                  <a:pt x="12" y="1080"/>
                  <a:pt x="8" y="1050"/>
                  <a:pt x="5" y="1019"/>
                </a:cubicBezTo>
                <a:cubicBezTo>
                  <a:pt x="2" y="989"/>
                  <a:pt x="0" y="959"/>
                  <a:pt x="0" y="928"/>
                </a:cubicBezTo>
                <a:cubicBezTo>
                  <a:pt x="0" y="898"/>
                  <a:pt x="2" y="868"/>
                  <a:pt x="5" y="837"/>
                </a:cubicBezTo>
                <a:cubicBezTo>
                  <a:pt x="8" y="807"/>
                  <a:pt x="12" y="777"/>
                  <a:pt x="18" y="747"/>
                </a:cubicBezTo>
                <a:cubicBezTo>
                  <a:pt x="24" y="717"/>
                  <a:pt x="32" y="688"/>
                  <a:pt x="40" y="659"/>
                </a:cubicBezTo>
                <a:cubicBezTo>
                  <a:pt x="49" y="630"/>
                  <a:pt x="59" y="601"/>
                  <a:pt x="71" y="573"/>
                </a:cubicBezTo>
                <a:cubicBezTo>
                  <a:pt x="83" y="545"/>
                  <a:pt x="96" y="517"/>
                  <a:pt x="110" y="491"/>
                </a:cubicBezTo>
                <a:cubicBezTo>
                  <a:pt x="124" y="464"/>
                  <a:pt x="140" y="438"/>
                  <a:pt x="157" y="412"/>
                </a:cubicBezTo>
                <a:cubicBezTo>
                  <a:pt x="174" y="387"/>
                  <a:pt x="192" y="363"/>
                  <a:pt x="211" y="339"/>
                </a:cubicBezTo>
                <a:cubicBezTo>
                  <a:pt x="231" y="316"/>
                  <a:pt x="251" y="293"/>
                  <a:pt x="272" y="272"/>
                </a:cubicBezTo>
                <a:cubicBezTo>
                  <a:pt x="294" y="250"/>
                  <a:pt x="316" y="230"/>
                  <a:pt x="340" y="211"/>
                </a:cubicBezTo>
                <a:cubicBezTo>
                  <a:pt x="363" y="191"/>
                  <a:pt x="388" y="173"/>
                  <a:pt x="413" y="156"/>
                </a:cubicBezTo>
                <a:cubicBezTo>
                  <a:pt x="438" y="139"/>
                  <a:pt x="464" y="124"/>
                  <a:pt x="491" y="109"/>
                </a:cubicBezTo>
                <a:cubicBezTo>
                  <a:pt x="518" y="95"/>
                  <a:pt x="546" y="82"/>
                  <a:pt x="574" y="70"/>
                </a:cubicBezTo>
                <a:cubicBezTo>
                  <a:pt x="602" y="59"/>
                  <a:pt x="630" y="49"/>
                  <a:pt x="659" y="40"/>
                </a:cubicBezTo>
                <a:cubicBezTo>
                  <a:pt x="689" y="31"/>
                  <a:pt x="718" y="24"/>
                  <a:pt x="748" y="18"/>
                </a:cubicBezTo>
                <a:cubicBezTo>
                  <a:pt x="778" y="12"/>
                  <a:pt x="808" y="7"/>
                  <a:pt x="838" y="4"/>
                </a:cubicBezTo>
                <a:cubicBezTo>
                  <a:pt x="868" y="1"/>
                  <a:pt x="899" y="0"/>
                  <a:pt x="929" y="0"/>
                </a:cubicBezTo>
                <a:cubicBezTo>
                  <a:pt x="959" y="0"/>
                  <a:pt x="990" y="1"/>
                  <a:pt x="1020" y="4"/>
                </a:cubicBezTo>
                <a:cubicBezTo>
                  <a:pt x="1050" y="7"/>
                  <a:pt x="1080" y="12"/>
                  <a:pt x="1110" y="18"/>
                </a:cubicBezTo>
                <a:cubicBezTo>
                  <a:pt x="1140" y="24"/>
                  <a:pt x="1169" y="31"/>
                  <a:pt x="1199" y="40"/>
                </a:cubicBezTo>
                <a:cubicBezTo>
                  <a:pt x="1228" y="49"/>
                  <a:pt x="1256" y="59"/>
                  <a:pt x="1284" y="70"/>
                </a:cubicBezTo>
                <a:cubicBezTo>
                  <a:pt x="1312" y="82"/>
                  <a:pt x="1340" y="95"/>
                  <a:pt x="1367" y="109"/>
                </a:cubicBezTo>
                <a:cubicBezTo>
                  <a:pt x="1393" y="124"/>
                  <a:pt x="1420" y="139"/>
                  <a:pt x="1445" y="156"/>
                </a:cubicBezTo>
                <a:cubicBezTo>
                  <a:pt x="1470" y="173"/>
                  <a:pt x="1495" y="191"/>
                  <a:pt x="1518" y="211"/>
                </a:cubicBezTo>
                <a:cubicBezTo>
                  <a:pt x="1542" y="230"/>
                  <a:pt x="1564" y="250"/>
                  <a:pt x="1586" y="272"/>
                </a:cubicBezTo>
                <a:cubicBezTo>
                  <a:pt x="1607" y="293"/>
                  <a:pt x="1627" y="316"/>
                  <a:pt x="1647" y="339"/>
                </a:cubicBezTo>
                <a:cubicBezTo>
                  <a:pt x="1666" y="363"/>
                  <a:pt x="1684" y="387"/>
                  <a:pt x="1701" y="412"/>
                </a:cubicBezTo>
                <a:cubicBezTo>
                  <a:pt x="1718" y="438"/>
                  <a:pt x="1734" y="464"/>
                  <a:pt x="1748" y="491"/>
                </a:cubicBezTo>
                <a:cubicBezTo>
                  <a:pt x="1762" y="517"/>
                  <a:pt x="1775" y="545"/>
                  <a:pt x="1787" y="573"/>
                </a:cubicBezTo>
                <a:cubicBezTo>
                  <a:pt x="1798" y="601"/>
                  <a:pt x="1809" y="630"/>
                  <a:pt x="1818" y="659"/>
                </a:cubicBezTo>
                <a:cubicBezTo>
                  <a:pt x="1826" y="688"/>
                  <a:pt x="1834" y="717"/>
                  <a:pt x="1841" y="747"/>
                </a:cubicBezTo>
                <a:cubicBezTo>
                  <a:pt x="1847" y="777"/>
                  <a:pt x="1851" y="807"/>
                  <a:pt x="1854" y="837"/>
                </a:cubicBezTo>
                <a:cubicBezTo>
                  <a:pt x="1857" y="868"/>
                  <a:pt x="1859" y="898"/>
                  <a:pt x="1859" y="92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44" name="图片 943"/>
          <p:cNvPicPr/>
          <p:nvPr/>
        </p:nvPicPr>
        <p:blipFill>
          <a:blip r:embed="rId5"/>
          <a:stretch/>
        </p:blipFill>
        <p:spPr>
          <a:xfrm>
            <a:off x="3894120" y="1278720"/>
            <a:ext cx="250200" cy="250200"/>
          </a:xfrm>
          <a:prstGeom prst="rect">
            <a:avLst/>
          </a:prstGeom>
          <a:noFill/>
          <a:ln w="0">
            <a:noFill/>
          </a:ln>
        </p:spPr>
      </p:pic>
      <p:sp>
        <p:nvSpPr>
          <p:cNvPr id="945" name="文本框 944"/>
          <p:cNvSpPr txBox="1"/>
          <p:nvPr/>
        </p:nvSpPr>
        <p:spPr>
          <a:xfrm>
            <a:off x="952560" y="2095560"/>
            <a:ext cx="82224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语⾳或⽂本输⼊</a:t>
            </a:r>
            <a:endParaRPr lang="en-US" sz="920" b="0" u="none" strike="noStrike">
              <a:solidFill>
                <a:srgbClr val="000000"/>
              </a:solidFill>
              <a:effectLst/>
              <a:uFillTx/>
              <a:latin typeface="Times New Roman"/>
            </a:endParaRPr>
          </a:p>
        </p:txBody>
      </p:sp>
      <p:sp>
        <p:nvSpPr>
          <p:cNvPr id="946" name="文本框 945"/>
          <p:cNvSpPr txBox="1"/>
          <p:nvPr/>
        </p:nvSpPr>
        <p:spPr>
          <a:xfrm>
            <a:off x="3603600" y="1853640"/>
            <a:ext cx="33588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鸿蒙</a:t>
            </a:r>
            <a:endParaRPr lang="en-US" sz="1320" b="0" u="none" strike="noStrike">
              <a:solidFill>
                <a:srgbClr val="000000"/>
              </a:solidFill>
              <a:effectLst/>
              <a:uFillTx/>
              <a:latin typeface="Times New Roman"/>
            </a:endParaRPr>
          </a:p>
        </p:txBody>
      </p:sp>
      <p:sp>
        <p:nvSpPr>
          <p:cNvPr id="947" name="文本框 946"/>
          <p:cNvSpPr txBox="1"/>
          <p:nvPr/>
        </p:nvSpPr>
        <p:spPr>
          <a:xfrm>
            <a:off x="3937680" y="1892160"/>
            <a:ext cx="166680" cy="195480"/>
          </a:xfrm>
          <a:prstGeom prst="rect">
            <a:avLst/>
          </a:prstGeom>
          <a:noFill/>
          <a:ln w="0">
            <a:noFill/>
          </a:ln>
        </p:spPr>
        <p:txBody>
          <a:bodyPr wrap="none" lIns="0" tIns="0" rIns="0" bIns="0" anchor="t">
            <a:spAutoFit/>
          </a:bodyPr>
          <a:lstStyle/>
          <a:p>
            <a:r>
              <a:rPr lang="en-US" sz="1320" b="0" u="none" strike="noStrike">
                <a:solidFill>
                  <a:srgbClr val="FFFFFF"/>
                </a:solidFill>
                <a:effectLst/>
                <a:uFillTx/>
                <a:latin typeface="DejaVuSans"/>
                <a:ea typeface="DejaVuSans"/>
              </a:rPr>
              <a:t>AI</a:t>
            </a:r>
            <a:endParaRPr lang="en-US" sz="1320" b="0" u="none" strike="noStrike">
              <a:solidFill>
                <a:srgbClr val="000000"/>
              </a:solidFill>
              <a:effectLst/>
              <a:uFillTx/>
              <a:latin typeface="Times New Roman"/>
            </a:endParaRPr>
          </a:p>
        </p:txBody>
      </p:sp>
      <p:sp>
        <p:nvSpPr>
          <p:cNvPr id="948" name="文本框 947"/>
          <p:cNvSpPr txBox="1"/>
          <p:nvPr/>
        </p:nvSpPr>
        <p:spPr>
          <a:xfrm>
            <a:off x="4101480" y="1853640"/>
            <a:ext cx="33588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引擎</a:t>
            </a:r>
            <a:endParaRPr lang="en-US" sz="1320" b="0" u="none" strike="noStrike">
              <a:solidFill>
                <a:srgbClr val="000000"/>
              </a:solidFill>
              <a:effectLst/>
              <a:uFillTx/>
              <a:latin typeface="Times New Roman"/>
            </a:endParaRPr>
          </a:p>
        </p:txBody>
      </p:sp>
      <p:sp>
        <p:nvSpPr>
          <p:cNvPr id="949" name="任意多边形: 形状 948"/>
          <p:cNvSpPr/>
          <p:nvPr/>
        </p:nvSpPr>
        <p:spPr>
          <a:xfrm>
            <a:off x="6342480" y="1069560"/>
            <a:ext cx="668880" cy="668880"/>
          </a:xfrm>
          <a:custGeom>
            <a:avLst/>
            <a:gdLst/>
            <a:ahLst/>
            <a:cxnLst/>
            <a:rect l="0" t="0" r="r" b="b"/>
            <a:pathLst>
              <a:path w="1858" h="1858">
                <a:moveTo>
                  <a:pt x="1858" y="928"/>
                </a:moveTo>
                <a:cubicBezTo>
                  <a:pt x="1858" y="959"/>
                  <a:pt x="1857" y="989"/>
                  <a:pt x="1854" y="1019"/>
                </a:cubicBezTo>
                <a:cubicBezTo>
                  <a:pt x="1851" y="1050"/>
                  <a:pt x="1846" y="1080"/>
                  <a:pt x="1840" y="1109"/>
                </a:cubicBezTo>
                <a:cubicBezTo>
                  <a:pt x="1834" y="1139"/>
                  <a:pt x="1827" y="1169"/>
                  <a:pt x="1818" y="1198"/>
                </a:cubicBezTo>
                <a:cubicBezTo>
                  <a:pt x="1809" y="1227"/>
                  <a:pt x="1799" y="1256"/>
                  <a:pt x="1788" y="1284"/>
                </a:cubicBezTo>
                <a:cubicBezTo>
                  <a:pt x="1776" y="1312"/>
                  <a:pt x="1763" y="1339"/>
                  <a:pt x="1749" y="1366"/>
                </a:cubicBezTo>
                <a:cubicBezTo>
                  <a:pt x="1734" y="1393"/>
                  <a:pt x="1719" y="1419"/>
                  <a:pt x="1702" y="1444"/>
                </a:cubicBezTo>
                <a:cubicBezTo>
                  <a:pt x="1685" y="1469"/>
                  <a:pt x="1667" y="1494"/>
                  <a:pt x="1647" y="1517"/>
                </a:cubicBezTo>
                <a:cubicBezTo>
                  <a:pt x="1628" y="1541"/>
                  <a:pt x="1608" y="1563"/>
                  <a:pt x="1586" y="1585"/>
                </a:cubicBezTo>
                <a:cubicBezTo>
                  <a:pt x="1565" y="1606"/>
                  <a:pt x="1542" y="1627"/>
                  <a:pt x="1519" y="1646"/>
                </a:cubicBezTo>
                <a:cubicBezTo>
                  <a:pt x="1495" y="1665"/>
                  <a:pt x="1471" y="1684"/>
                  <a:pt x="1446" y="1701"/>
                </a:cubicBezTo>
                <a:cubicBezTo>
                  <a:pt x="1420" y="1718"/>
                  <a:pt x="1394" y="1734"/>
                  <a:pt x="1367" y="1748"/>
                </a:cubicBezTo>
                <a:cubicBezTo>
                  <a:pt x="1341" y="1763"/>
                  <a:pt x="1313" y="1775"/>
                  <a:pt x="1285" y="1787"/>
                </a:cubicBezTo>
                <a:cubicBezTo>
                  <a:pt x="1257" y="1799"/>
                  <a:pt x="1228" y="1809"/>
                  <a:pt x="1199" y="1818"/>
                </a:cubicBezTo>
                <a:cubicBezTo>
                  <a:pt x="1170" y="1827"/>
                  <a:pt x="1141" y="1834"/>
                  <a:pt x="1111" y="1840"/>
                </a:cubicBezTo>
                <a:cubicBezTo>
                  <a:pt x="1081" y="1846"/>
                  <a:pt x="1051" y="1850"/>
                  <a:pt x="1021" y="1853"/>
                </a:cubicBezTo>
                <a:cubicBezTo>
                  <a:pt x="990" y="1856"/>
                  <a:pt x="960" y="1858"/>
                  <a:pt x="930" y="1858"/>
                </a:cubicBezTo>
                <a:cubicBezTo>
                  <a:pt x="899" y="1858"/>
                  <a:pt x="869" y="1856"/>
                  <a:pt x="839" y="1853"/>
                </a:cubicBezTo>
                <a:cubicBezTo>
                  <a:pt x="808" y="1850"/>
                  <a:pt x="778" y="1846"/>
                  <a:pt x="749" y="1840"/>
                </a:cubicBezTo>
                <a:cubicBezTo>
                  <a:pt x="719" y="1834"/>
                  <a:pt x="689" y="1827"/>
                  <a:pt x="660" y="1818"/>
                </a:cubicBezTo>
                <a:cubicBezTo>
                  <a:pt x="631" y="1809"/>
                  <a:pt x="602" y="1799"/>
                  <a:pt x="574" y="1787"/>
                </a:cubicBezTo>
                <a:cubicBezTo>
                  <a:pt x="546" y="1775"/>
                  <a:pt x="519" y="1763"/>
                  <a:pt x="492" y="1748"/>
                </a:cubicBezTo>
                <a:cubicBezTo>
                  <a:pt x="465" y="1734"/>
                  <a:pt x="439" y="1718"/>
                  <a:pt x="414" y="1701"/>
                </a:cubicBezTo>
                <a:cubicBezTo>
                  <a:pt x="389" y="1684"/>
                  <a:pt x="364" y="1665"/>
                  <a:pt x="341" y="1646"/>
                </a:cubicBezTo>
                <a:cubicBezTo>
                  <a:pt x="317" y="1627"/>
                  <a:pt x="295" y="1606"/>
                  <a:pt x="273" y="1585"/>
                </a:cubicBezTo>
                <a:cubicBezTo>
                  <a:pt x="252" y="1563"/>
                  <a:pt x="231" y="1541"/>
                  <a:pt x="212" y="1517"/>
                </a:cubicBezTo>
                <a:cubicBezTo>
                  <a:pt x="193" y="1494"/>
                  <a:pt x="175" y="1469"/>
                  <a:pt x="158" y="1444"/>
                </a:cubicBezTo>
                <a:cubicBezTo>
                  <a:pt x="141" y="1419"/>
                  <a:pt x="125" y="1393"/>
                  <a:pt x="111" y="1366"/>
                </a:cubicBezTo>
                <a:cubicBezTo>
                  <a:pt x="97" y="1339"/>
                  <a:pt x="84" y="1312"/>
                  <a:pt x="72" y="1284"/>
                </a:cubicBezTo>
                <a:cubicBezTo>
                  <a:pt x="60" y="1256"/>
                  <a:pt x="50" y="1227"/>
                  <a:pt x="41" y="1198"/>
                </a:cubicBezTo>
                <a:cubicBezTo>
                  <a:pt x="32" y="1169"/>
                  <a:pt x="25" y="1139"/>
                  <a:pt x="18" y="1109"/>
                </a:cubicBezTo>
                <a:cubicBezTo>
                  <a:pt x="12" y="1080"/>
                  <a:pt x="8" y="1050"/>
                  <a:pt x="5" y="1019"/>
                </a:cubicBezTo>
                <a:cubicBezTo>
                  <a:pt x="2" y="989"/>
                  <a:pt x="0" y="959"/>
                  <a:pt x="0" y="928"/>
                </a:cubicBezTo>
                <a:cubicBezTo>
                  <a:pt x="0" y="898"/>
                  <a:pt x="2" y="868"/>
                  <a:pt x="5" y="837"/>
                </a:cubicBezTo>
                <a:cubicBezTo>
                  <a:pt x="8" y="807"/>
                  <a:pt x="12" y="777"/>
                  <a:pt x="18" y="747"/>
                </a:cubicBezTo>
                <a:cubicBezTo>
                  <a:pt x="25" y="717"/>
                  <a:pt x="32" y="688"/>
                  <a:pt x="41" y="659"/>
                </a:cubicBezTo>
                <a:cubicBezTo>
                  <a:pt x="50" y="630"/>
                  <a:pt x="60" y="601"/>
                  <a:pt x="72" y="573"/>
                </a:cubicBezTo>
                <a:cubicBezTo>
                  <a:pt x="84" y="545"/>
                  <a:pt x="97" y="517"/>
                  <a:pt x="111" y="491"/>
                </a:cubicBezTo>
                <a:cubicBezTo>
                  <a:pt x="125" y="464"/>
                  <a:pt x="141" y="438"/>
                  <a:pt x="158" y="412"/>
                </a:cubicBezTo>
                <a:cubicBezTo>
                  <a:pt x="175" y="387"/>
                  <a:pt x="193" y="363"/>
                  <a:pt x="212" y="339"/>
                </a:cubicBezTo>
                <a:cubicBezTo>
                  <a:pt x="231" y="316"/>
                  <a:pt x="252" y="293"/>
                  <a:pt x="273" y="272"/>
                </a:cubicBezTo>
                <a:cubicBezTo>
                  <a:pt x="295" y="250"/>
                  <a:pt x="317" y="230"/>
                  <a:pt x="341" y="211"/>
                </a:cubicBezTo>
                <a:cubicBezTo>
                  <a:pt x="364" y="191"/>
                  <a:pt x="389" y="173"/>
                  <a:pt x="414" y="156"/>
                </a:cubicBezTo>
                <a:cubicBezTo>
                  <a:pt x="439" y="139"/>
                  <a:pt x="465" y="124"/>
                  <a:pt x="492" y="109"/>
                </a:cubicBezTo>
                <a:cubicBezTo>
                  <a:pt x="519" y="95"/>
                  <a:pt x="546" y="82"/>
                  <a:pt x="574" y="70"/>
                </a:cubicBezTo>
                <a:cubicBezTo>
                  <a:pt x="602" y="59"/>
                  <a:pt x="631" y="49"/>
                  <a:pt x="660" y="40"/>
                </a:cubicBezTo>
                <a:cubicBezTo>
                  <a:pt x="689" y="31"/>
                  <a:pt x="719" y="24"/>
                  <a:pt x="749" y="18"/>
                </a:cubicBezTo>
                <a:cubicBezTo>
                  <a:pt x="778" y="12"/>
                  <a:pt x="808" y="7"/>
                  <a:pt x="839" y="4"/>
                </a:cubicBezTo>
                <a:cubicBezTo>
                  <a:pt x="869" y="1"/>
                  <a:pt x="899" y="0"/>
                  <a:pt x="930" y="0"/>
                </a:cubicBezTo>
                <a:cubicBezTo>
                  <a:pt x="960" y="0"/>
                  <a:pt x="990" y="1"/>
                  <a:pt x="1021" y="4"/>
                </a:cubicBezTo>
                <a:cubicBezTo>
                  <a:pt x="1051" y="7"/>
                  <a:pt x="1081" y="12"/>
                  <a:pt x="1111" y="18"/>
                </a:cubicBezTo>
                <a:cubicBezTo>
                  <a:pt x="1141" y="24"/>
                  <a:pt x="1170" y="31"/>
                  <a:pt x="1199" y="40"/>
                </a:cubicBezTo>
                <a:cubicBezTo>
                  <a:pt x="1228" y="49"/>
                  <a:pt x="1257" y="59"/>
                  <a:pt x="1285" y="70"/>
                </a:cubicBezTo>
                <a:cubicBezTo>
                  <a:pt x="1313" y="82"/>
                  <a:pt x="1341" y="95"/>
                  <a:pt x="1367" y="109"/>
                </a:cubicBezTo>
                <a:cubicBezTo>
                  <a:pt x="1394" y="124"/>
                  <a:pt x="1420" y="139"/>
                  <a:pt x="1446" y="156"/>
                </a:cubicBezTo>
                <a:cubicBezTo>
                  <a:pt x="1471" y="173"/>
                  <a:pt x="1495" y="191"/>
                  <a:pt x="1519" y="211"/>
                </a:cubicBezTo>
                <a:cubicBezTo>
                  <a:pt x="1542" y="230"/>
                  <a:pt x="1565" y="250"/>
                  <a:pt x="1586" y="272"/>
                </a:cubicBezTo>
                <a:cubicBezTo>
                  <a:pt x="1608" y="293"/>
                  <a:pt x="1628" y="316"/>
                  <a:pt x="1647" y="339"/>
                </a:cubicBezTo>
                <a:cubicBezTo>
                  <a:pt x="1667" y="363"/>
                  <a:pt x="1685" y="387"/>
                  <a:pt x="1702" y="412"/>
                </a:cubicBezTo>
                <a:cubicBezTo>
                  <a:pt x="1719" y="438"/>
                  <a:pt x="1734" y="464"/>
                  <a:pt x="1749" y="491"/>
                </a:cubicBezTo>
                <a:cubicBezTo>
                  <a:pt x="1763" y="517"/>
                  <a:pt x="1776" y="545"/>
                  <a:pt x="1788" y="573"/>
                </a:cubicBezTo>
                <a:cubicBezTo>
                  <a:pt x="1799" y="601"/>
                  <a:pt x="1809" y="630"/>
                  <a:pt x="1818" y="659"/>
                </a:cubicBezTo>
                <a:cubicBezTo>
                  <a:pt x="1827" y="688"/>
                  <a:pt x="1834" y="717"/>
                  <a:pt x="1840" y="747"/>
                </a:cubicBezTo>
                <a:cubicBezTo>
                  <a:pt x="1846" y="777"/>
                  <a:pt x="1851" y="807"/>
                  <a:pt x="1854" y="837"/>
                </a:cubicBezTo>
                <a:cubicBezTo>
                  <a:pt x="1857" y="868"/>
                  <a:pt x="1858" y="898"/>
                  <a:pt x="1858" y="92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50" name="图片 949"/>
          <p:cNvPicPr/>
          <p:nvPr/>
        </p:nvPicPr>
        <p:blipFill>
          <a:blip r:embed="rId6"/>
          <a:stretch/>
        </p:blipFill>
        <p:spPr>
          <a:xfrm>
            <a:off x="6585120" y="1278720"/>
            <a:ext cx="191880" cy="250200"/>
          </a:xfrm>
          <a:prstGeom prst="rect">
            <a:avLst/>
          </a:prstGeom>
          <a:noFill/>
          <a:ln w="0">
            <a:noFill/>
          </a:ln>
        </p:spPr>
      </p:pic>
      <p:sp>
        <p:nvSpPr>
          <p:cNvPr id="951" name="文本框 950"/>
          <p:cNvSpPr txBox="1"/>
          <p:nvPr/>
        </p:nvSpPr>
        <p:spPr>
          <a:xfrm>
            <a:off x="3610080" y="2095560"/>
            <a:ext cx="82224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⾃然语⾔处理库</a:t>
            </a:r>
            <a:endParaRPr lang="en-US" sz="920" b="0" u="none" strike="noStrike">
              <a:solidFill>
                <a:srgbClr val="000000"/>
              </a:solidFill>
              <a:effectLst/>
              <a:uFillTx/>
              <a:latin typeface="Times New Roman"/>
            </a:endParaRPr>
          </a:p>
        </p:txBody>
      </p:sp>
      <p:sp>
        <p:nvSpPr>
          <p:cNvPr id="952" name="文本框 951"/>
          <p:cNvSpPr txBox="1"/>
          <p:nvPr/>
        </p:nvSpPr>
        <p:spPr>
          <a:xfrm>
            <a:off x="6342840" y="1853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系统理解</a:t>
            </a:r>
            <a:endParaRPr lang="en-US" sz="1320" b="0" u="none" strike="noStrike">
              <a:solidFill>
                <a:srgbClr val="000000"/>
              </a:solidFill>
              <a:effectLst/>
              <a:uFillTx/>
              <a:latin typeface="Times New Roman"/>
            </a:endParaRPr>
          </a:p>
        </p:txBody>
      </p:sp>
      <p:sp>
        <p:nvSpPr>
          <p:cNvPr id="953" name="任意多边形: 形状 952"/>
          <p:cNvSpPr/>
          <p:nvPr/>
        </p:nvSpPr>
        <p:spPr>
          <a:xfrm>
            <a:off x="9000000" y="1069560"/>
            <a:ext cx="668880" cy="668880"/>
          </a:xfrm>
          <a:custGeom>
            <a:avLst/>
            <a:gdLst/>
            <a:ahLst/>
            <a:cxnLst/>
            <a:rect l="0" t="0" r="r" b="b"/>
            <a:pathLst>
              <a:path w="1858" h="1858">
                <a:moveTo>
                  <a:pt x="1858" y="928"/>
                </a:moveTo>
                <a:cubicBezTo>
                  <a:pt x="1858" y="959"/>
                  <a:pt x="1857" y="989"/>
                  <a:pt x="1854" y="1019"/>
                </a:cubicBezTo>
                <a:cubicBezTo>
                  <a:pt x="1851" y="1050"/>
                  <a:pt x="1846" y="1080"/>
                  <a:pt x="1840" y="1109"/>
                </a:cubicBezTo>
                <a:cubicBezTo>
                  <a:pt x="1834" y="1139"/>
                  <a:pt x="1827" y="1169"/>
                  <a:pt x="1818" y="1198"/>
                </a:cubicBezTo>
                <a:cubicBezTo>
                  <a:pt x="1809" y="1227"/>
                  <a:pt x="1799" y="1256"/>
                  <a:pt x="1787" y="1284"/>
                </a:cubicBezTo>
                <a:cubicBezTo>
                  <a:pt x="1776" y="1312"/>
                  <a:pt x="1763" y="1339"/>
                  <a:pt x="1748" y="1366"/>
                </a:cubicBezTo>
                <a:cubicBezTo>
                  <a:pt x="1734" y="1393"/>
                  <a:pt x="1718" y="1419"/>
                  <a:pt x="1702" y="1444"/>
                </a:cubicBezTo>
                <a:cubicBezTo>
                  <a:pt x="1685" y="1469"/>
                  <a:pt x="1667" y="1494"/>
                  <a:pt x="1647" y="1517"/>
                </a:cubicBezTo>
                <a:cubicBezTo>
                  <a:pt x="1628" y="1541"/>
                  <a:pt x="1608" y="1563"/>
                  <a:pt x="1586" y="1585"/>
                </a:cubicBezTo>
                <a:cubicBezTo>
                  <a:pt x="1565" y="1606"/>
                  <a:pt x="1542" y="1627"/>
                  <a:pt x="1519" y="1646"/>
                </a:cubicBezTo>
                <a:cubicBezTo>
                  <a:pt x="1495" y="1665"/>
                  <a:pt x="1471" y="1684"/>
                  <a:pt x="1445" y="1701"/>
                </a:cubicBezTo>
                <a:cubicBezTo>
                  <a:pt x="1420" y="1718"/>
                  <a:pt x="1394" y="1734"/>
                  <a:pt x="1367" y="1748"/>
                </a:cubicBezTo>
                <a:cubicBezTo>
                  <a:pt x="1340" y="1763"/>
                  <a:pt x="1313" y="1775"/>
                  <a:pt x="1285" y="1787"/>
                </a:cubicBezTo>
                <a:cubicBezTo>
                  <a:pt x="1257" y="1799"/>
                  <a:pt x="1228" y="1809"/>
                  <a:pt x="1199" y="1818"/>
                </a:cubicBezTo>
                <a:cubicBezTo>
                  <a:pt x="1170" y="1827"/>
                  <a:pt x="1140" y="1834"/>
                  <a:pt x="1111" y="1840"/>
                </a:cubicBezTo>
                <a:cubicBezTo>
                  <a:pt x="1081" y="1846"/>
                  <a:pt x="1051" y="1850"/>
                  <a:pt x="1020" y="1853"/>
                </a:cubicBezTo>
                <a:cubicBezTo>
                  <a:pt x="990" y="1856"/>
                  <a:pt x="960" y="1858"/>
                  <a:pt x="929" y="1858"/>
                </a:cubicBezTo>
                <a:cubicBezTo>
                  <a:pt x="899" y="1858"/>
                  <a:pt x="869" y="1856"/>
                  <a:pt x="838" y="1853"/>
                </a:cubicBezTo>
                <a:cubicBezTo>
                  <a:pt x="808" y="1850"/>
                  <a:pt x="778" y="1846"/>
                  <a:pt x="748" y="1840"/>
                </a:cubicBezTo>
                <a:cubicBezTo>
                  <a:pt x="719" y="1834"/>
                  <a:pt x="689" y="1827"/>
                  <a:pt x="660" y="1818"/>
                </a:cubicBezTo>
                <a:cubicBezTo>
                  <a:pt x="631" y="1809"/>
                  <a:pt x="602" y="1799"/>
                  <a:pt x="574" y="1787"/>
                </a:cubicBezTo>
                <a:cubicBezTo>
                  <a:pt x="546" y="1775"/>
                  <a:pt x="519" y="1763"/>
                  <a:pt x="492" y="1748"/>
                </a:cubicBezTo>
                <a:cubicBezTo>
                  <a:pt x="465" y="1734"/>
                  <a:pt x="439" y="1718"/>
                  <a:pt x="414" y="1701"/>
                </a:cubicBezTo>
                <a:cubicBezTo>
                  <a:pt x="388" y="1684"/>
                  <a:pt x="364" y="1665"/>
                  <a:pt x="340" y="1646"/>
                </a:cubicBezTo>
                <a:cubicBezTo>
                  <a:pt x="317" y="1627"/>
                  <a:pt x="294" y="1606"/>
                  <a:pt x="273" y="1585"/>
                </a:cubicBezTo>
                <a:cubicBezTo>
                  <a:pt x="251" y="1563"/>
                  <a:pt x="231" y="1541"/>
                  <a:pt x="212" y="1517"/>
                </a:cubicBezTo>
                <a:cubicBezTo>
                  <a:pt x="192" y="1494"/>
                  <a:pt x="174" y="1469"/>
                  <a:pt x="157" y="1444"/>
                </a:cubicBezTo>
                <a:cubicBezTo>
                  <a:pt x="141" y="1419"/>
                  <a:pt x="125" y="1393"/>
                  <a:pt x="111" y="1366"/>
                </a:cubicBezTo>
                <a:cubicBezTo>
                  <a:pt x="96" y="1339"/>
                  <a:pt x="83" y="1312"/>
                  <a:pt x="72" y="1284"/>
                </a:cubicBezTo>
                <a:cubicBezTo>
                  <a:pt x="59" y="1256"/>
                  <a:pt x="49" y="1227"/>
                  <a:pt x="40" y="1198"/>
                </a:cubicBezTo>
                <a:cubicBezTo>
                  <a:pt x="31" y="1169"/>
                  <a:pt x="24" y="1139"/>
                  <a:pt x="18" y="1109"/>
                </a:cubicBezTo>
                <a:cubicBezTo>
                  <a:pt x="12" y="1080"/>
                  <a:pt x="7" y="1050"/>
                  <a:pt x="4" y="1019"/>
                </a:cubicBezTo>
                <a:cubicBezTo>
                  <a:pt x="1" y="989"/>
                  <a:pt x="0" y="959"/>
                  <a:pt x="0" y="928"/>
                </a:cubicBezTo>
                <a:cubicBezTo>
                  <a:pt x="0" y="898"/>
                  <a:pt x="1" y="868"/>
                  <a:pt x="4" y="837"/>
                </a:cubicBezTo>
                <a:cubicBezTo>
                  <a:pt x="7" y="807"/>
                  <a:pt x="12" y="777"/>
                  <a:pt x="18" y="747"/>
                </a:cubicBezTo>
                <a:cubicBezTo>
                  <a:pt x="24" y="717"/>
                  <a:pt x="31" y="688"/>
                  <a:pt x="40" y="659"/>
                </a:cubicBezTo>
                <a:cubicBezTo>
                  <a:pt x="49" y="630"/>
                  <a:pt x="59" y="601"/>
                  <a:pt x="72" y="573"/>
                </a:cubicBezTo>
                <a:cubicBezTo>
                  <a:pt x="83" y="545"/>
                  <a:pt x="96" y="517"/>
                  <a:pt x="111" y="491"/>
                </a:cubicBezTo>
                <a:cubicBezTo>
                  <a:pt x="125" y="464"/>
                  <a:pt x="141" y="438"/>
                  <a:pt x="157" y="412"/>
                </a:cubicBezTo>
                <a:cubicBezTo>
                  <a:pt x="174" y="387"/>
                  <a:pt x="192" y="363"/>
                  <a:pt x="212" y="339"/>
                </a:cubicBezTo>
                <a:cubicBezTo>
                  <a:pt x="231" y="316"/>
                  <a:pt x="251" y="293"/>
                  <a:pt x="273" y="272"/>
                </a:cubicBezTo>
                <a:cubicBezTo>
                  <a:pt x="294" y="250"/>
                  <a:pt x="317" y="230"/>
                  <a:pt x="340" y="211"/>
                </a:cubicBezTo>
                <a:cubicBezTo>
                  <a:pt x="364" y="191"/>
                  <a:pt x="388" y="173"/>
                  <a:pt x="414" y="156"/>
                </a:cubicBezTo>
                <a:cubicBezTo>
                  <a:pt x="439" y="139"/>
                  <a:pt x="465" y="124"/>
                  <a:pt x="492" y="109"/>
                </a:cubicBezTo>
                <a:cubicBezTo>
                  <a:pt x="519" y="95"/>
                  <a:pt x="546" y="82"/>
                  <a:pt x="574" y="70"/>
                </a:cubicBezTo>
                <a:cubicBezTo>
                  <a:pt x="602" y="59"/>
                  <a:pt x="631" y="49"/>
                  <a:pt x="660" y="40"/>
                </a:cubicBezTo>
                <a:cubicBezTo>
                  <a:pt x="689" y="31"/>
                  <a:pt x="719" y="24"/>
                  <a:pt x="748" y="18"/>
                </a:cubicBezTo>
                <a:cubicBezTo>
                  <a:pt x="778" y="12"/>
                  <a:pt x="808" y="7"/>
                  <a:pt x="838" y="4"/>
                </a:cubicBezTo>
                <a:cubicBezTo>
                  <a:pt x="869" y="1"/>
                  <a:pt x="899" y="0"/>
                  <a:pt x="929" y="0"/>
                </a:cubicBezTo>
                <a:cubicBezTo>
                  <a:pt x="960" y="0"/>
                  <a:pt x="990" y="1"/>
                  <a:pt x="1020" y="4"/>
                </a:cubicBezTo>
                <a:cubicBezTo>
                  <a:pt x="1051" y="7"/>
                  <a:pt x="1081" y="12"/>
                  <a:pt x="1111" y="18"/>
                </a:cubicBezTo>
                <a:cubicBezTo>
                  <a:pt x="1140" y="24"/>
                  <a:pt x="1170" y="31"/>
                  <a:pt x="1199" y="40"/>
                </a:cubicBezTo>
                <a:cubicBezTo>
                  <a:pt x="1228" y="49"/>
                  <a:pt x="1257" y="59"/>
                  <a:pt x="1285" y="70"/>
                </a:cubicBezTo>
                <a:cubicBezTo>
                  <a:pt x="1313" y="82"/>
                  <a:pt x="1340" y="95"/>
                  <a:pt x="1367" y="109"/>
                </a:cubicBezTo>
                <a:cubicBezTo>
                  <a:pt x="1394" y="124"/>
                  <a:pt x="1420" y="139"/>
                  <a:pt x="1445" y="156"/>
                </a:cubicBezTo>
                <a:cubicBezTo>
                  <a:pt x="1471" y="173"/>
                  <a:pt x="1495" y="191"/>
                  <a:pt x="1519" y="211"/>
                </a:cubicBezTo>
                <a:cubicBezTo>
                  <a:pt x="1542" y="230"/>
                  <a:pt x="1565" y="250"/>
                  <a:pt x="1586" y="272"/>
                </a:cubicBezTo>
                <a:cubicBezTo>
                  <a:pt x="1608" y="293"/>
                  <a:pt x="1628" y="316"/>
                  <a:pt x="1647" y="339"/>
                </a:cubicBezTo>
                <a:cubicBezTo>
                  <a:pt x="1667" y="363"/>
                  <a:pt x="1685" y="387"/>
                  <a:pt x="1702" y="412"/>
                </a:cubicBezTo>
                <a:cubicBezTo>
                  <a:pt x="1718" y="438"/>
                  <a:pt x="1734" y="464"/>
                  <a:pt x="1748" y="491"/>
                </a:cubicBezTo>
                <a:cubicBezTo>
                  <a:pt x="1763" y="517"/>
                  <a:pt x="1776" y="545"/>
                  <a:pt x="1787" y="573"/>
                </a:cubicBezTo>
                <a:cubicBezTo>
                  <a:pt x="1799" y="601"/>
                  <a:pt x="1809" y="630"/>
                  <a:pt x="1818" y="659"/>
                </a:cubicBezTo>
                <a:cubicBezTo>
                  <a:pt x="1827" y="688"/>
                  <a:pt x="1834" y="717"/>
                  <a:pt x="1840" y="747"/>
                </a:cubicBezTo>
                <a:cubicBezTo>
                  <a:pt x="1846" y="777"/>
                  <a:pt x="1851" y="807"/>
                  <a:pt x="1854" y="837"/>
                </a:cubicBezTo>
                <a:cubicBezTo>
                  <a:pt x="1857" y="868"/>
                  <a:pt x="1858" y="898"/>
                  <a:pt x="1858" y="92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54" name="图片 953"/>
          <p:cNvPicPr/>
          <p:nvPr/>
        </p:nvPicPr>
        <p:blipFill>
          <a:blip r:embed="rId7"/>
          <a:stretch/>
        </p:blipFill>
        <p:spPr>
          <a:xfrm>
            <a:off x="9175680" y="1278720"/>
            <a:ext cx="317160" cy="250200"/>
          </a:xfrm>
          <a:prstGeom prst="rect">
            <a:avLst/>
          </a:prstGeom>
          <a:noFill/>
          <a:ln w="0">
            <a:noFill/>
          </a:ln>
        </p:spPr>
      </p:pic>
      <p:sp>
        <p:nvSpPr>
          <p:cNvPr id="955" name="文本框 954"/>
          <p:cNvSpPr txBox="1"/>
          <p:nvPr/>
        </p:nvSpPr>
        <p:spPr>
          <a:xfrm>
            <a:off x="6267600" y="2095560"/>
            <a:ext cx="82224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语义分析与识别</a:t>
            </a:r>
            <a:endParaRPr lang="en-US" sz="920" b="0" u="none" strike="noStrike">
              <a:solidFill>
                <a:srgbClr val="000000"/>
              </a:solidFill>
              <a:effectLst/>
              <a:uFillTx/>
              <a:latin typeface="Times New Roman"/>
            </a:endParaRPr>
          </a:p>
        </p:txBody>
      </p:sp>
      <p:sp>
        <p:nvSpPr>
          <p:cNvPr id="956" name="文本框 955"/>
          <p:cNvSpPr txBox="1"/>
          <p:nvPr/>
        </p:nvSpPr>
        <p:spPr>
          <a:xfrm>
            <a:off x="9000000" y="1853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设备执⾏</a:t>
            </a:r>
            <a:endParaRPr lang="en-US" sz="1320" b="0" u="none" strike="noStrike">
              <a:solidFill>
                <a:srgbClr val="000000"/>
              </a:solidFill>
              <a:effectLst/>
              <a:uFillTx/>
              <a:latin typeface="Times New Roman"/>
            </a:endParaRPr>
          </a:p>
        </p:txBody>
      </p:sp>
      <p:sp>
        <p:nvSpPr>
          <p:cNvPr id="957" name="任意多边形: 形状 956"/>
          <p:cNvSpPr/>
          <p:nvPr/>
        </p:nvSpPr>
        <p:spPr>
          <a:xfrm>
            <a:off x="534600" y="3075120"/>
            <a:ext cx="4613400" cy="685440"/>
          </a:xfrm>
          <a:custGeom>
            <a:avLst/>
            <a:gdLst/>
            <a:ahLst/>
            <a:cxnLst/>
            <a:rect l="0" t="0" r="r" b="b"/>
            <a:pathLst>
              <a:path w="12815" h="1904">
                <a:moveTo>
                  <a:pt x="0" y="1719"/>
                </a:moveTo>
                <a:lnTo>
                  <a:pt x="0" y="187"/>
                </a:lnTo>
                <a:cubicBezTo>
                  <a:pt x="0" y="162"/>
                  <a:pt x="5" y="138"/>
                  <a:pt x="14" y="116"/>
                </a:cubicBezTo>
                <a:cubicBezTo>
                  <a:pt x="24" y="93"/>
                  <a:pt x="37" y="73"/>
                  <a:pt x="55" y="55"/>
                </a:cubicBezTo>
                <a:cubicBezTo>
                  <a:pt x="72" y="38"/>
                  <a:pt x="92" y="24"/>
                  <a:pt x="115" y="14"/>
                </a:cubicBezTo>
                <a:cubicBezTo>
                  <a:pt x="137" y="5"/>
                  <a:pt x="161" y="0"/>
                  <a:pt x="186" y="0"/>
                </a:cubicBezTo>
                <a:lnTo>
                  <a:pt x="12629" y="0"/>
                </a:lnTo>
                <a:cubicBezTo>
                  <a:pt x="12654" y="0"/>
                  <a:pt x="12677" y="5"/>
                  <a:pt x="12700" y="14"/>
                </a:cubicBezTo>
                <a:cubicBezTo>
                  <a:pt x="12723" y="24"/>
                  <a:pt x="12743" y="38"/>
                  <a:pt x="12760" y="55"/>
                </a:cubicBezTo>
                <a:cubicBezTo>
                  <a:pt x="12778" y="73"/>
                  <a:pt x="12791" y="93"/>
                  <a:pt x="12801" y="116"/>
                </a:cubicBezTo>
                <a:cubicBezTo>
                  <a:pt x="12810" y="138"/>
                  <a:pt x="12815" y="162"/>
                  <a:pt x="12815" y="187"/>
                </a:cubicBezTo>
                <a:lnTo>
                  <a:pt x="12815" y="1719"/>
                </a:lnTo>
                <a:cubicBezTo>
                  <a:pt x="12815" y="1743"/>
                  <a:pt x="12810" y="1767"/>
                  <a:pt x="12801" y="1790"/>
                </a:cubicBezTo>
                <a:cubicBezTo>
                  <a:pt x="12791" y="1812"/>
                  <a:pt x="12778" y="1833"/>
                  <a:pt x="12760" y="1850"/>
                </a:cubicBezTo>
                <a:cubicBezTo>
                  <a:pt x="12743" y="1867"/>
                  <a:pt x="12723" y="1881"/>
                  <a:pt x="12700" y="1890"/>
                </a:cubicBezTo>
                <a:cubicBezTo>
                  <a:pt x="12677" y="1900"/>
                  <a:pt x="12654" y="1904"/>
                  <a:pt x="12629" y="1904"/>
                </a:cubicBezTo>
                <a:lnTo>
                  <a:pt x="186" y="1904"/>
                </a:lnTo>
                <a:cubicBezTo>
                  <a:pt x="161" y="1904"/>
                  <a:pt x="138" y="1900"/>
                  <a:pt x="115" y="1890"/>
                </a:cubicBezTo>
                <a:cubicBezTo>
                  <a:pt x="92" y="1881"/>
                  <a:pt x="72" y="1867"/>
                  <a:pt x="55" y="1850"/>
                </a:cubicBezTo>
                <a:cubicBezTo>
                  <a:pt x="37" y="1833"/>
                  <a:pt x="24" y="1812"/>
                  <a:pt x="14" y="1790"/>
                </a:cubicBezTo>
                <a:cubicBezTo>
                  <a:pt x="5" y="1767"/>
                  <a:pt x="0" y="1743"/>
                  <a:pt x="0" y="1719"/>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58" name="任意多边形: 形状 957"/>
          <p:cNvSpPr/>
          <p:nvPr/>
        </p:nvSpPr>
        <p:spPr>
          <a:xfrm>
            <a:off x="534600" y="3075120"/>
            <a:ext cx="4613400" cy="685440"/>
          </a:xfrm>
          <a:custGeom>
            <a:avLst/>
            <a:gdLst/>
            <a:ahLst/>
            <a:cxnLst/>
            <a:rect l="0" t="0" r="r" b="b"/>
            <a:pathLst>
              <a:path w="12815" h="1904">
                <a:moveTo>
                  <a:pt x="0" y="1719"/>
                </a:moveTo>
                <a:lnTo>
                  <a:pt x="0" y="187"/>
                </a:lnTo>
                <a:cubicBezTo>
                  <a:pt x="0" y="162"/>
                  <a:pt x="5" y="138"/>
                  <a:pt x="14" y="116"/>
                </a:cubicBezTo>
                <a:cubicBezTo>
                  <a:pt x="24" y="93"/>
                  <a:pt x="37" y="73"/>
                  <a:pt x="55" y="55"/>
                </a:cubicBezTo>
                <a:cubicBezTo>
                  <a:pt x="72" y="38"/>
                  <a:pt x="92" y="24"/>
                  <a:pt x="115" y="14"/>
                </a:cubicBezTo>
                <a:cubicBezTo>
                  <a:pt x="138" y="5"/>
                  <a:pt x="161" y="0"/>
                  <a:pt x="186" y="0"/>
                </a:cubicBezTo>
                <a:lnTo>
                  <a:pt x="12629" y="0"/>
                </a:lnTo>
                <a:cubicBezTo>
                  <a:pt x="12654" y="0"/>
                  <a:pt x="12677" y="5"/>
                  <a:pt x="12700" y="14"/>
                </a:cubicBezTo>
                <a:cubicBezTo>
                  <a:pt x="12723" y="24"/>
                  <a:pt x="12743" y="38"/>
                  <a:pt x="12760" y="55"/>
                </a:cubicBezTo>
                <a:cubicBezTo>
                  <a:pt x="12778" y="73"/>
                  <a:pt x="12791" y="93"/>
                  <a:pt x="12801" y="116"/>
                </a:cubicBezTo>
                <a:cubicBezTo>
                  <a:pt x="12810" y="138"/>
                  <a:pt x="12815" y="162"/>
                  <a:pt x="12815" y="187"/>
                </a:cubicBezTo>
                <a:lnTo>
                  <a:pt x="12815" y="1719"/>
                </a:lnTo>
                <a:cubicBezTo>
                  <a:pt x="12815" y="1743"/>
                  <a:pt x="12810" y="1767"/>
                  <a:pt x="12801" y="1790"/>
                </a:cubicBezTo>
                <a:cubicBezTo>
                  <a:pt x="12791" y="1812"/>
                  <a:pt x="12778" y="1833"/>
                  <a:pt x="12760" y="1850"/>
                </a:cubicBezTo>
                <a:cubicBezTo>
                  <a:pt x="12743" y="1867"/>
                  <a:pt x="12723" y="1881"/>
                  <a:pt x="12700" y="1890"/>
                </a:cubicBezTo>
                <a:cubicBezTo>
                  <a:pt x="12677" y="1900"/>
                  <a:pt x="12654" y="1904"/>
                  <a:pt x="12629" y="1904"/>
                </a:cubicBezTo>
                <a:lnTo>
                  <a:pt x="186" y="1904"/>
                </a:lnTo>
                <a:cubicBezTo>
                  <a:pt x="161" y="1904"/>
                  <a:pt x="138" y="1900"/>
                  <a:pt x="115" y="1890"/>
                </a:cubicBezTo>
                <a:cubicBezTo>
                  <a:pt x="92" y="1881"/>
                  <a:pt x="72" y="1867"/>
                  <a:pt x="55" y="1850"/>
                </a:cubicBezTo>
                <a:cubicBezTo>
                  <a:pt x="37" y="1833"/>
                  <a:pt x="24" y="1812"/>
                  <a:pt x="14" y="1790"/>
                </a:cubicBezTo>
                <a:cubicBezTo>
                  <a:pt x="5" y="1767"/>
                  <a:pt x="0" y="1743"/>
                  <a:pt x="0" y="1719"/>
                </a:cubicBezTo>
                <a:moveTo>
                  <a:pt x="23" y="187"/>
                </a:moveTo>
                <a:lnTo>
                  <a:pt x="23" y="1719"/>
                </a:lnTo>
                <a:cubicBezTo>
                  <a:pt x="23" y="1729"/>
                  <a:pt x="24" y="1740"/>
                  <a:pt x="26" y="1750"/>
                </a:cubicBezTo>
                <a:cubicBezTo>
                  <a:pt x="29" y="1761"/>
                  <a:pt x="32" y="1771"/>
                  <a:pt x="36" y="1781"/>
                </a:cubicBezTo>
                <a:cubicBezTo>
                  <a:pt x="40" y="1791"/>
                  <a:pt x="45" y="1800"/>
                  <a:pt x="51" y="1809"/>
                </a:cubicBezTo>
                <a:cubicBezTo>
                  <a:pt x="57" y="1818"/>
                  <a:pt x="63" y="1826"/>
                  <a:pt x="71" y="1834"/>
                </a:cubicBezTo>
                <a:cubicBezTo>
                  <a:pt x="78" y="1841"/>
                  <a:pt x="87" y="1848"/>
                  <a:pt x="96" y="1854"/>
                </a:cubicBezTo>
                <a:cubicBezTo>
                  <a:pt x="104" y="1860"/>
                  <a:pt x="114" y="1865"/>
                  <a:pt x="124" y="1869"/>
                </a:cubicBezTo>
                <a:cubicBezTo>
                  <a:pt x="134" y="1873"/>
                  <a:pt x="144" y="1876"/>
                  <a:pt x="154" y="1878"/>
                </a:cubicBezTo>
                <a:cubicBezTo>
                  <a:pt x="165" y="1880"/>
                  <a:pt x="175" y="1881"/>
                  <a:pt x="186" y="1881"/>
                </a:cubicBezTo>
                <a:lnTo>
                  <a:pt x="12629" y="1881"/>
                </a:lnTo>
                <a:cubicBezTo>
                  <a:pt x="12640" y="1881"/>
                  <a:pt x="12650" y="1880"/>
                  <a:pt x="12661" y="1878"/>
                </a:cubicBezTo>
                <a:cubicBezTo>
                  <a:pt x="12671" y="1876"/>
                  <a:pt x="12681" y="1873"/>
                  <a:pt x="12691" y="1869"/>
                </a:cubicBezTo>
                <a:cubicBezTo>
                  <a:pt x="12701" y="1865"/>
                  <a:pt x="12710" y="1860"/>
                  <a:pt x="12719" y="1854"/>
                </a:cubicBezTo>
                <a:cubicBezTo>
                  <a:pt x="12728" y="1848"/>
                  <a:pt x="12736" y="1841"/>
                  <a:pt x="12744" y="1834"/>
                </a:cubicBezTo>
                <a:cubicBezTo>
                  <a:pt x="12751" y="1826"/>
                  <a:pt x="12758" y="1818"/>
                  <a:pt x="12764" y="1809"/>
                </a:cubicBezTo>
                <a:cubicBezTo>
                  <a:pt x="12770" y="1800"/>
                  <a:pt x="12775" y="1791"/>
                  <a:pt x="12779" y="1781"/>
                </a:cubicBezTo>
                <a:cubicBezTo>
                  <a:pt x="12783" y="1771"/>
                  <a:pt x="12786" y="1761"/>
                  <a:pt x="12788" y="1750"/>
                </a:cubicBezTo>
                <a:cubicBezTo>
                  <a:pt x="12790" y="1740"/>
                  <a:pt x="12792" y="1729"/>
                  <a:pt x="12792" y="1719"/>
                </a:cubicBezTo>
                <a:lnTo>
                  <a:pt x="12792" y="187"/>
                </a:lnTo>
                <a:cubicBezTo>
                  <a:pt x="12792" y="176"/>
                  <a:pt x="12790" y="165"/>
                  <a:pt x="12788" y="155"/>
                </a:cubicBezTo>
                <a:cubicBezTo>
                  <a:pt x="12786" y="144"/>
                  <a:pt x="12783" y="134"/>
                  <a:pt x="12779" y="124"/>
                </a:cubicBezTo>
                <a:cubicBezTo>
                  <a:pt x="12775" y="115"/>
                  <a:pt x="12770" y="105"/>
                  <a:pt x="12764" y="96"/>
                </a:cubicBezTo>
                <a:cubicBezTo>
                  <a:pt x="12758" y="87"/>
                  <a:pt x="12751" y="79"/>
                  <a:pt x="12744" y="72"/>
                </a:cubicBezTo>
                <a:cubicBezTo>
                  <a:pt x="12736" y="64"/>
                  <a:pt x="12728" y="57"/>
                  <a:pt x="12719" y="52"/>
                </a:cubicBezTo>
                <a:cubicBezTo>
                  <a:pt x="12710" y="46"/>
                  <a:pt x="12701" y="41"/>
                  <a:pt x="12691" y="36"/>
                </a:cubicBezTo>
                <a:cubicBezTo>
                  <a:pt x="12681" y="32"/>
                  <a:pt x="12671" y="29"/>
                  <a:pt x="12661" y="27"/>
                </a:cubicBezTo>
                <a:cubicBezTo>
                  <a:pt x="12650" y="25"/>
                  <a:pt x="12640" y="24"/>
                  <a:pt x="12629" y="24"/>
                </a:cubicBezTo>
                <a:lnTo>
                  <a:pt x="186" y="24"/>
                </a:lnTo>
                <a:cubicBezTo>
                  <a:pt x="175" y="24"/>
                  <a:pt x="165" y="25"/>
                  <a:pt x="154" y="27"/>
                </a:cubicBezTo>
                <a:cubicBezTo>
                  <a:pt x="144" y="29"/>
                  <a:pt x="134" y="32"/>
                  <a:pt x="124" y="36"/>
                </a:cubicBezTo>
                <a:cubicBezTo>
                  <a:pt x="114" y="41"/>
                  <a:pt x="104" y="46"/>
                  <a:pt x="96" y="52"/>
                </a:cubicBezTo>
                <a:cubicBezTo>
                  <a:pt x="87" y="57"/>
                  <a:pt x="78" y="64"/>
                  <a:pt x="71" y="72"/>
                </a:cubicBezTo>
                <a:cubicBezTo>
                  <a:pt x="63" y="79"/>
                  <a:pt x="57" y="87"/>
                  <a:pt x="51" y="96"/>
                </a:cubicBezTo>
                <a:cubicBezTo>
                  <a:pt x="45" y="105"/>
                  <a:pt x="40" y="115"/>
                  <a:pt x="36" y="124"/>
                </a:cubicBezTo>
                <a:cubicBezTo>
                  <a:pt x="32" y="134"/>
                  <a:pt x="29" y="144"/>
                  <a:pt x="26" y="155"/>
                </a:cubicBezTo>
                <a:cubicBezTo>
                  <a:pt x="24" y="165"/>
                  <a:pt x="23" y="176"/>
                  <a:pt x="23" y="187"/>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59" name="任意多边形: 形状 958"/>
          <p:cNvSpPr/>
          <p:nvPr/>
        </p:nvSpPr>
        <p:spPr>
          <a:xfrm>
            <a:off x="534600" y="3894120"/>
            <a:ext cx="4613400" cy="685440"/>
          </a:xfrm>
          <a:custGeom>
            <a:avLst/>
            <a:gdLst/>
            <a:ahLst/>
            <a:cxnLst/>
            <a:rect l="0" t="0" r="r" b="b"/>
            <a:pathLst>
              <a:path w="12815" h="1904">
                <a:moveTo>
                  <a:pt x="0" y="1719"/>
                </a:moveTo>
                <a:lnTo>
                  <a:pt x="0" y="185"/>
                </a:lnTo>
                <a:cubicBezTo>
                  <a:pt x="0" y="161"/>
                  <a:pt x="5" y="137"/>
                  <a:pt x="14" y="114"/>
                </a:cubicBezTo>
                <a:cubicBezTo>
                  <a:pt x="24" y="92"/>
                  <a:pt x="37" y="72"/>
                  <a:pt x="55" y="54"/>
                </a:cubicBezTo>
                <a:cubicBezTo>
                  <a:pt x="72" y="37"/>
                  <a:pt x="92" y="23"/>
                  <a:pt x="115" y="14"/>
                </a:cubicBezTo>
                <a:cubicBezTo>
                  <a:pt x="138" y="4"/>
                  <a:pt x="161" y="0"/>
                  <a:pt x="186" y="0"/>
                </a:cubicBezTo>
                <a:lnTo>
                  <a:pt x="12629" y="0"/>
                </a:lnTo>
                <a:cubicBezTo>
                  <a:pt x="12654" y="0"/>
                  <a:pt x="12677" y="4"/>
                  <a:pt x="12700" y="14"/>
                </a:cubicBezTo>
                <a:cubicBezTo>
                  <a:pt x="12723" y="23"/>
                  <a:pt x="12743" y="37"/>
                  <a:pt x="12760" y="54"/>
                </a:cubicBezTo>
                <a:cubicBezTo>
                  <a:pt x="12778" y="72"/>
                  <a:pt x="12791" y="92"/>
                  <a:pt x="12801" y="114"/>
                </a:cubicBezTo>
                <a:cubicBezTo>
                  <a:pt x="12810" y="137"/>
                  <a:pt x="12815" y="161"/>
                  <a:pt x="12815" y="185"/>
                </a:cubicBezTo>
                <a:lnTo>
                  <a:pt x="12815" y="1719"/>
                </a:lnTo>
                <a:cubicBezTo>
                  <a:pt x="12815" y="1743"/>
                  <a:pt x="12810" y="1767"/>
                  <a:pt x="12801" y="1790"/>
                </a:cubicBezTo>
                <a:cubicBezTo>
                  <a:pt x="12791" y="1812"/>
                  <a:pt x="12778" y="1832"/>
                  <a:pt x="12760" y="1850"/>
                </a:cubicBezTo>
                <a:cubicBezTo>
                  <a:pt x="12743" y="1867"/>
                  <a:pt x="12723" y="1881"/>
                  <a:pt x="12700" y="1890"/>
                </a:cubicBezTo>
                <a:cubicBezTo>
                  <a:pt x="12677" y="1900"/>
                  <a:pt x="12654" y="1904"/>
                  <a:pt x="12629" y="1904"/>
                </a:cubicBezTo>
                <a:lnTo>
                  <a:pt x="186" y="1904"/>
                </a:lnTo>
                <a:cubicBezTo>
                  <a:pt x="161" y="1904"/>
                  <a:pt x="138" y="1900"/>
                  <a:pt x="115" y="1890"/>
                </a:cubicBezTo>
                <a:cubicBezTo>
                  <a:pt x="92" y="1881"/>
                  <a:pt x="72" y="1867"/>
                  <a:pt x="55" y="1850"/>
                </a:cubicBezTo>
                <a:cubicBezTo>
                  <a:pt x="37" y="1832"/>
                  <a:pt x="24" y="1812"/>
                  <a:pt x="14" y="1790"/>
                </a:cubicBezTo>
                <a:cubicBezTo>
                  <a:pt x="5" y="1767"/>
                  <a:pt x="0" y="1743"/>
                  <a:pt x="0" y="1719"/>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60" name="任意多边形: 形状 959"/>
          <p:cNvSpPr/>
          <p:nvPr/>
        </p:nvSpPr>
        <p:spPr>
          <a:xfrm>
            <a:off x="534600" y="3894120"/>
            <a:ext cx="4613400" cy="685440"/>
          </a:xfrm>
          <a:custGeom>
            <a:avLst/>
            <a:gdLst/>
            <a:ahLst/>
            <a:cxnLst/>
            <a:rect l="0" t="0" r="r" b="b"/>
            <a:pathLst>
              <a:path w="12815" h="1904">
                <a:moveTo>
                  <a:pt x="0" y="1719"/>
                </a:moveTo>
                <a:lnTo>
                  <a:pt x="0" y="185"/>
                </a:lnTo>
                <a:cubicBezTo>
                  <a:pt x="0" y="161"/>
                  <a:pt x="5" y="137"/>
                  <a:pt x="14" y="114"/>
                </a:cubicBezTo>
                <a:cubicBezTo>
                  <a:pt x="24" y="92"/>
                  <a:pt x="37" y="72"/>
                  <a:pt x="55" y="54"/>
                </a:cubicBezTo>
                <a:cubicBezTo>
                  <a:pt x="72" y="37"/>
                  <a:pt x="92" y="23"/>
                  <a:pt x="115" y="14"/>
                </a:cubicBezTo>
                <a:cubicBezTo>
                  <a:pt x="138" y="4"/>
                  <a:pt x="161" y="0"/>
                  <a:pt x="186" y="0"/>
                </a:cubicBezTo>
                <a:lnTo>
                  <a:pt x="12629" y="0"/>
                </a:lnTo>
                <a:cubicBezTo>
                  <a:pt x="12654" y="0"/>
                  <a:pt x="12677" y="4"/>
                  <a:pt x="12700" y="14"/>
                </a:cubicBezTo>
                <a:cubicBezTo>
                  <a:pt x="12723" y="23"/>
                  <a:pt x="12743" y="37"/>
                  <a:pt x="12760" y="54"/>
                </a:cubicBezTo>
                <a:cubicBezTo>
                  <a:pt x="12778" y="72"/>
                  <a:pt x="12791" y="92"/>
                  <a:pt x="12801" y="114"/>
                </a:cubicBezTo>
                <a:cubicBezTo>
                  <a:pt x="12810" y="137"/>
                  <a:pt x="12815" y="161"/>
                  <a:pt x="12815" y="185"/>
                </a:cubicBezTo>
                <a:lnTo>
                  <a:pt x="12815" y="1719"/>
                </a:lnTo>
                <a:cubicBezTo>
                  <a:pt x="12815" y="1743"/>
                  <a:pt x="12810" y="1767"/>
                  <a:pt x="12801" y="1790"/>
                </a:cubicBezTo>
                <a:cubicBezTo>
                  <a:pt x="12791" y="1812"/>
                  <a:pt x="12778" y="1832"/>
                  <a:pt x="12760" y="1850"/>
                </a:cubicBezTo>
                <a:cubicBezTo>
                  <a:pt x="12743" y="1867"/>
                  <a:pt x="12723" y="1881"/>
                  <a:pt x="12700" y="1890"/>
                </a:cubicBezTo>
                <a:cubicBezTo>
                  <a:pt x="12677" y="1900"/>
                  <a:pt x="12654" y="1904"/>
                  <a:pt x="12629" y="1904"/>
                </a:cubicBezTo>
                <a:lnTo>
                  <a:pt x="186" y="1904"/>
                </a:lnTo>
                <a:cubicBezTo>
                  <a:pt x="161" y="1904"/>
                  <a:pt x="138" y="1900"/>
                  <a:pt x="115" y="1890"/>
                </a:cubicBezTo>
                <a:cubicBezTo>
                  <a:pt x="92" y="1881"/>
                  <a:pt x="72" y="1867"/>
                  <a:pt x="55" y="1850"/>
                </a:cubicBezTo>
                <a:cubicBezTo>
                  <a:pt x="37" y="1832"/>
                  <a:pt x="24" y="1812"/>
                  <a:pt x="14" y="1790"/>
                </a:cubicBezTo>
                <a:cubicBezTo>
                  <a:pt x="5" y="1767"/>
                  <a:pt x="0" y="1743"/>
                  <a:pt x="0" y="1719"/>
                </a:cubicBezTo>
                <a:moveTo>
                  <a:pt x="23" y="185"/>
                </a:moveTo>
                <a:lnTo>
                  <a:pt x="23" y="1719"/>
                </a:lnTo>
                <a:cubicBezTo>
                  <a:pt x="23" y="1729"/>
                  <a:pt x="24" y="1740"/>
                  <a:pt x="26" y="1750"/>
                </a:cubicBezTo>
                <a:cubicBezTo>
                  <a:pt x="29" y="1761"/>
                  <a:pt x="32" y="1771"/>
                  <a:pt x="36" y="1781"/>
                </a:cubicBezTo>
                <a:cubicBezTo>
                  <a:pt x="40" y="1791"/>
                  <a:pt x="45" y="1800"/>
                  <a:pt x="51" y="1809"/>
                </a:cubicBezTo>
                <a:cubicBezTo>
                  <a:pt x="57" y="1818"/>
                  <a:pt x="63" y="1826"/>
                  <a:pt x="71" y="1833"/>
                </a:cubicBezTo>
                <a:cubicBezTo>
                  <a:pt x="78" y="1841"/>
                  <a:pt x="87" y="1848"/>
                  <a:pt x="96" y="1854"/>
                </a:cubicBezTo>
                <a:cubicBezTo>
                  <a:pt x="104" y="1860"/>
                  <a:pt x="114" y="1865"/>
                  <a:pt x="124" y="1869"/>
                </a:cubicBezTo>
                <a:cubicBezTo>
                  <a:pt x="134" y="1873"/>
                  <a:pt x="144" y="1876"/>
                  <a:pt x="154" y="1878"/>
                </a:cubicBezTo>
                <a:cubicBezTo>
                  <a:pt x="165" y="1880"/>
                  <a:pt x="175" y="1881"/>
                  <a:pt x="186" y="1881"/>
                </a:cubicBezTo>
                <a:lnTo>
                  <a:pt x="12629" y="1881"/>
                </a:lnTo>
                <a:cubicBezTo>
                  <a:pt x="12640" y="1881"/>
                  <a:pt x="12650" y="1880"/>
                  <a:pt x="12661" y="1878"/>
                </a:cubicBezTo>
                <a:cubicBezTo>
                  <a:pt x="12671" y="1876"/>
                  <a:pt x="12681" y="1873"/>
                  <a:pt x="12691" y="1869"/>
                </a:cubicBezTo>
                <a:cubicBezTo>
                  <a:pt x="12701" y="1865"/>
                  <a:pt x="12710" y="1860"/>
                  <a:pt x="12719" y="1854"/>
                </a:cubicBezTo>
                <a:cubicBezTo>
                  <a:pt x="12728" y="1848"/>
                  <a:pt x="12736" y="1841"/>
                  <a:pt x="12744" y="1833"/>
                </a:cubicBezTo>
                <a:cubicBezTo>
                  <a:pt x="12751" y="1826"/>
                  <a:pt x="12758" y="1818"/>
                  <a:pt x="12764" y="1809"/>
                </a:cubicBezTo>
                <a:cubicBezTo>
                  <a:pt x="12770" y="1800"/>
                  <a:pt x="12775" y="1791"/>
                  <a:pt x="12779" y="1781"/>
                </a:cubicBezTo>
                <a:cubicBezTo>
                  <a:pt x="12783" y="1771"/>
                  <a:pt x="12786" y="1761"/>
                  <a:pt x="12788" y="1750"/>
                </a:cubicBezTo>
                <a:cubicBezTo>
                  <a:pt x="12790" y="1740"/>
                  <a:pt x="12792" y="1729"/>
                  <a:pt x="12792" y="1719"/>
                </a:cubicBezTo>
                <a:lnTo>
                  <a:pt x="12792" y="185"/>
                </a:lnTo>
                <a:cubicBezTo>
                  <a:pt x="12792" y="175"/>
                  <a:pt x="12790" y="164"/>
                  <a:pt x="12788" y="154"/>
                </a:cubicBezTo>
                <a:cubicBezTo>
                  <a:pt x="12786" y="143"/>
                  <a:pt x="12783" y="133"/>
                  <a:pt x="12779" y="123"/>
                </a:cubicBezTo>
                <a:cubicBezTo>
                  <a:pt x="12775" y="113"/>
                  <a:pt x="12770" y="104"/>
                  <a:pt x="12764" y="95"/>
                </a:cubicBezTo>
                <a:cubicBezTo>
                  <a:pt x="12758" y="86"/>
                  <a:pt x="12751" y="78"/>
                  <a:pt x="12744" y="71"/>
                </a:cubicBezTo>
                <a:cubicBezTo>
                  <a:pt x="12736" y="63"/>
                  <a:pt x="12728" y="56"/>
                  <a:pt x="12719" y="50"/>
                </a:cubicBezTo>
                <a:cubicBezTo>
                  <a:pt x="12710" y="44"/>
                  <a:pt x="12701" y="39"/>
                  <a:pt x="12691" y="35"/>
                </a:cubicBezTo>
                <a:cubicBezTo>
                  <a:pt x="12681" y="31"/>
                  <a:pt x="12671" y="28"/>
                  <a:pt x="12661" y="26"/>
                </a:cubicBezTo>
                <a:cubicBezTo>
                  <a:pt x="12650" y="24"/>
                  <a:pt x="12640" y="23"/>
                  <a:pt x="12629" y="23"/>
                </a:cubicBezTo>
                <a:lnTo>
                  <a:pt x="186" y="23"/>
                </a:lnTo>
                <a:cubicBezTo>
                  <a:pt x="175" y="23"/>
                  <a:pt x="165" y="24"/>
                  <a:pt x="154" y="26"/>
                </a:cubicBezTo>
                <a:cubicBezTo>
                  <a:pt x="144" y="28"/>
                  <a:pt x="134" y="31"/>
                  <a:pt x="124" y="35"/>
                </a:cubicBezTo>
                <a:cubicBezTo>
                  <a:pt x="114" y="39"/>
                  <a:pt x="104" y="44"/>
                  <a:pt x="96" y="50"/>
                </a:cubicBezTo>
                <a:cubicBezTo>
                  <a:pt x="87" y="56"/>
                  <a:pt x="78" y="63"/>
                  <a:pt x="71" y="71"/>
                </a:cubicBezTo>
                <a:cubicBezTo>
                  <a:pt x="63" y="78"/>
                  <a:pt x="57" y="86"/>
                  <a:pt x="51" y="95"/>
                </a:cubicBezTo>
                <a:cubicBezTo>
                  <a:pt x="45" y="104"/>
                  <a:pt x="40" y="113"/>
                  <a:pt x="36" y="123"/>
                </a:cubicBezTo>
                <a:cubicBezTo>
                  <a:pt x="32" y="133"/>
                  <a:pt x="29" y="143"/>
                  <a:pt x="26" y="154"/>
                </a:cubicBezTo>
                <a:cubicBezTo>
                  <a:pt x="24" y="164"/>
                  <a:pt x="23" y="175"/>
                  <a:pt x="23" y="18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61" name="任意多边形: 形状 960"/>
          <p:cNvSpPr/>
          <p:nvPr/>
        </p:nvSpPr>
        <p:spPr>
          <a:xfrm>
            <a:off x="534600" y="4713120"/>
            <a:ext cx="4613400" cy="685440"/>
          </a:xfrm>
          <a:custGeom>
            <a:avLst/>
            <a:gdLst/>
            <a:ahLst/>
            <a:cxnLst/>
            <a:rect l="0" t="0" r="r" b="b"/>
            <a:pathLst>
              <a:path w="12815" h="1904">
                <a:moveTo>
                  <a:pt x="0" y="1718"/>
                </a:moveTo>
                <a:lnTo>
                  <a:pt x="0" y="185"/>
                </a:lnTo>
                <a:cubicBezTo>
                  <a:pt x="0" y="161"/>
                  <a:pt x="5" y="137"/>
                  <a:pt x="14" y="114"/>
                </a:cubicBezTo>
                <a:cubicBezTo>
                  <a:pt x="24" y="92"/>
                  <a:pt x="37" y="71"/>
                  <a:pt x="55" y="54"/>
                </a:cubicBezTo>
                <a:cubicBezTo>
                  <a:pt x="72" y="37"/>
                  <a:pt x="92" y="23"/>
                  <a:pt x="115" y="14"/>
                </a:cubicBezTo>
                <a:cubicBezTo>
                  <a:pt x="138" y="4"/>
                  <a:pt x="161" y="0"/>
                  <a:pt x="186" y="0"/>
                </a:cubicBezTo>
                <a:lnTo>
                  <a:pt x="12629" y="0"/>
                </a:lnTo>
                <a:cubicBezTo>
                  <a:pt x="12654" y="0"/>
                  <a:pt x="12677" y="4"/>
                  <a:pt x="12700" y="14"/>
                </a:cubicBezTo>
                <a:cubicBezTo>
                  <a:pt x="12723" y="23"/>
                  <a:pt x="12743" y="37"/>
                  <a:pt x="12760" y="54"/>
                </a:cubicBezTo>
                <a:cubicBezTo>
                  <a:pt x="12778" y="71"/>
                  <a:pt x="12791" y="92"/>
                  <a:pt x="12801" y="114"/>
                </a:cubicBezTo>
                <a:cubicBezTo>
                  <a:pt x="12810" y="137"/>
                  <a:pt x="12815" y="161"/>
                  <a:pt x="12815" y="185"/>
                </a:cubicBezTo>
                <a:lnTo>
                  <a:pt x="12815" y="1718"/>
                </a:lnTo>
                <a:cubicBezTo>
                  <a:pt x="12815" y="1743"/>
                  <a:pt x="12810" y="1767"/>
                  <a:pt x="12801" y="1789"/>
                </a:cubicBezTo>
                <a:cubicBezTo>
                  <a:pt x="12791" y="1812"/>
                  <a:pt x="12778" y="1832"/>
                  <a:pt x="12760" y="1850"/>
                </a:cubicBezTo>
                <a:cubicBezTo>
                  <a:pt x="12743" y="1867"/>
                  <a:pt x="12723" y="1881"/>
                  <a:pt x="12700" y="1890"/>
                </a:cubicBezTo>
                <a:cubicBezTo>
                  <a:pt x="12677" y="1899"/>
                  <a:pt x="12654" y="1904"/>
                  <a:pt x="12629" y="1904"/>
                </a:cubicBezTo>
                <a:lnTo>
                  <a:pt x="186" y="1904"/>
                </a:lnTo>
                <a:cubicBezTo>
                  <a:pt x="161" y="1904"/>
                  <a:pt x="138" y="1899"/>
                  <a:pt x="115" y="1890"/>
                </a:cubicBezTo>
                <a:cubicBezTo>
                  <a:pt x="92" y="1881"/>
                  <a:pt x="72" y="1867"/>
                  <a:pt x="55" y="1850"/>
                </a:cubicBezTo>
                <a:cubicBezTo>
                  <a:pt x="37" y="1832"/>
                  <a:pt x="24" y="1812"/>
                  <a:pt x="14" y="1789"/>
                </a:cubicBezTo>
                <a:cubicBezTo>
                  <a:pt x="5" y="1767"/>
                  <a:pt x="0" y="1743"/>
                  <a:pt x="0" y="1718"/>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62" name="任意多边形: 形状 961"/>
          <p:cNvSpPr/>
          <p:nvPr/>
        </p:nvSpPr>
        <p:spPr>
          <a:xfrm>
            <a:off x="534600" y="4713120"/>
            <a:ext cx="4613400" cy="685440"/>
          </a:xfrm>
          <a:custGeom>
            <a:avLst/>
            <a:gdLst/>
            <a:ahLst/>
            <a:cxnLst/>
            <a:rect l="0" t="0" r="r" b="b"/>
            <a:pathLst>
              <a:path w="12815" h="1904">
                <a:moveTo>
                  <a:pt x="0" y="1718"/>
                </a:moveTo>
                <a:lnTo>
                  <a:pt x="0" y="185"/>
                </a:lnTo>
                <a:cubicBezTo>
                  <a:pt x="0" y="161"/>
                  <a:pt x="5" y="137"/>
                  <a:pt x="14" y="114"/>
                </a:cubicBezTo>
                <a:cubicBezTo>
                  <a:pt x="24" y="92"/>
                  <a:pt x="37" y="71"/>
                  <a:pt x="55" y="54"/>
                </a:cubicBezTo>
                <a:cubicBezTo>
                  <a:pt x="72" y="37"/>
                  <a:pt x="92" y="23"/>
                  <a:pt x="115" y="14"/>
                </a:cubicBezTo>
                <a:cubicBezTo>
                  <a:pt x="138" y="4"/>
                  <a:pt x="161" y="0"/>
                  <a:pt x="186" y="0"/>
                </a:cubicBezTo>
                <a:lnTo>
                  <a:pt x="12629" y="0"/>
                </a:lnTo>
                <a:cubicBezTo>
                  <a:pt x="12654" y="0"/>
                  <a:pt x="12677" y="4"/>
                  <a:pt x="12700" y="14"/>
                </a:cubicBezTo>
                <a:cubicBezTo>
                  <a:pt x="12723" y="23"/>
                  <a:pt x="12743" y="37"/>
                  <a:pt x="12760" y="54"/>
                </a:cubicBezTo>
                <a:cubicBezTo>
                  <a:pt x="12778" y="71"/>
                  <a:pt x="12791" y="92"/>
                  <a:pt x="12801" y="114"/>
                </a:cubicBezTo>
                <a:cubicBezTo>
                  <a:pt x="12810" y="137"/>
                  <a:pt x="12815" y="161"/>
                  <a:pt x="12815" y="185"/>
                </a:cubicBezTo>
                <a:lnTo>
                  <a:pt x="12815" y="1718"/>
                </a:lnTo>
                <a:cubicBezTo>
                  <a:pt x="12815" y="1743"/>
                  <a:pt x="12810" y="1767"/>
                  <a:pt x="12801" y="1789"/>
                </a:cubicBezTo>
                <a:cubicBezTo>
                  <a:pt x="12791" y="1812"/>
                  <a:pt x="12778" y="1832"/>
                  <a:pt x="12760" y="1850"/>
                </a:cubicBezTo>
                <a:cubicBezTo>
                  <a:pt x="12743" y="1867"/>
                  <a:pt x="12723" y="1881"/>
                  <a:pt x="12700" y="1890"/>
                </a:cubicBezTo>
                <a:cubicBezTo>
                  <a:pt x="12677" y="1899"/>
                  <a:pt x="12654" y="1904"/>
                  <a:pt x="12629" y="1904"/>
                </a:cubicBezTo>
                <a:lnTo>
                  <a:pt x="186" y="1904"/>
                </a:lnTo>
                <a:cubicBezTo>
                  <a:pt x="161" y="1904"/>
                  <a:pt x="138" y="1899"/>
                  <a:pt x="115" y="1890"/>
                </a:cubicBezTo>
                <a:cubicBezTo>
                  <a:pt x="92" y="1881"/>
                  <a:pt x="72" y="1867"/>
                  <a:pt x="55" y="1850"/>
                </a:cubicBezTo>
                <a:cubicBezTo>
                  <a:pt x="37" y="1832"/>
                  <a:pt x="24" y="1812"/>
                  <a:pt x="14" y="1789"/>
                </a:cubicBezTo>
                <a:cubicBezTo>
                  <a:pt x="5" y="1767"/>
                  <a:pt x="0" y="1743"/>
                  <a:pt x="0" y="1718"/>
                </a:cubicBezTo>
                <a:moveTo>
                  <a:pt x="23" y="185"/>
                </a:moveTo>
                <a:lnTo>
                  <a:pt x="23" y="1718"/>
                </a:lnTo>
                <a:cubicBezTo>
                  <a:pt x="23" y="1729"/>
                  <a:pt x="24" y="1740"/>
                  <a:pt x="26" y="1750"/>
                </a:cubicBezTo>
                <a:cubicBezTo>
                  <a:pt x="29" y="1761"/>
                  <a:pt x="32" y="1771"/>
                  <a:pt x="36" y="1781"/>
                </a:cubicBezTo>
                <a:cubicBezTo>
                  <a:pt x="40" y="1790"/>
                  <a:pt x="45" y="1800"/>
                  <a:pt x="51" y="1809"/>
                </a:cubicBezTo>
                <a:cubicBezTo>
                  <a:pt x="57" y="1818"/>
                  <a:pt x="63" y="1826"/>
                  <a:pt x="71" y="1833"/>
                </a:cubicBezTo>
                <a:cubicBezTo>
                  <a:pt x="78" y="1841"/>
                  <a:pt x="87" y="1848"/>
                  <a:pt x="96" y="1854"/>
                </a:cubicBezTo>
                <a:cubicBezTo>
                  <a:pt x="104" y="1859"/>
                  <a:pt x="114" y="1864"/>
                  <a:pt x="124" y="1869"/>
                </a:cubicBezTo>
                <a:cubicBezTo>
                  <a:pt x="134" y="1873"/>
                  <a:pt x="144" y="1876"/>
                  <a:pt x="154" y="1878"/>
                </a:cubicBezTo>
                <a:cubicBezTo>
                  <a:pt x="165" y="1880"/>
                  <a:pt x="175" y="1881"/>
                  <a:pt x="186" y="1881"/>
                </a:cubicBezTo>
                <a:lnTo>
                  <a:pt x="12629" y="1881"/>
                </a:lnTo>
                <a:cubicBezTo>
                  <a:pt x="12640" y="1881"/>
                  <a:pt x="12650" y="1880"/>
                  <a:pt x="12661" y="1878"/>
                </a:cubicBezTo>
                <a:cubicBezTo>
                  <a:pt x="12671" y="1876"/>
                  <a:pt x="12681" y="1873"/>
                  <a:pt x="12691" y="1869"/>
                </a:cubicBezTo>
                <a:cubicBezTo>
                  <a:pt x="12701" y="1864"/>
                  <a:pt x="12710" y="1859"/>
                  <a:pt x="12719" y="1854"/>
                </a:cubicBezTo>
                <a:cubicBezTo>
                  <a:pt x="12728" y="1848"/>
                  <a:pt x="12736" y="1841"/>
                  <a:pt x="12744" y="1833"/>
                </a:cubicBezTo>
                <a:cubicBezTo>
                  <a:pt x="12751" y="1826"/>
                  <a:pt x="12758" y="1818"/>
                  <a:pt x="12764" y="1809"/>
                </a:cubicBezTo>
                <a:cubicBezTo>
                  <a:pt x="12770" y="1800"/>
                  <a:pt x="12775" y="1790"/>
                  <a:pt x="12779" y="1781"/>
                </a:cubicBezTo>
                <a:cubicBezTo>
                  <a:pt x="12783" y="1771"/>
                  <a:pt x="12786" y="1761"/>
                  <a:pt x="12788" y="1750"/>
                </a:cubicBezTo>
                <a:cubicBezTo>
                  <a:pt x="12790" y="1740"/>
                  <a:pt x="12792" y="1729"/>
                  <a:pt x="12792" y="1718"/>
                </a:cubicBezTo>
                <a:lnTo>
                  <a:pt x="12792" y="185"/>
                </a:lnTo>
                <a:cubicBezTo>
                  <a:pt x="12792" y="175"/>
                  <a:pt x="12790" y="164"/>
                  <a:pt x="12788" y="154"/>
                </a:cubicBezTo>
                <a:cubicBezTo>
                  <a:pt x="12786" y="143"/>
                  <a:pt x="12783" y="133"/>
                  <a:pt x="12779" y="123"/>
                </a:cubicBezTo>
                <a:cubicBezTo>
                  <a:pt x="12775" y="113"/>
                  <a:pt x="12770" y="104"/>
                  <a:pt x="12764" y="95"/>
                </a:cubicBezTo>
                <a:cubicBezTo>
                  <a:pt x="12758" y="86"/>
                  <a:pt x="12751" y="78"/>
                  <a:pt x="12744" y="70"/>
                </a:cubicBezTo>
                <a:cubicBezTo>
                  <a:pt x="12736" y="63"/>
                  <a:pt x="12728" y="56"/>
                  <a:pt x="12719" y="50"/>
                </a:cubicBezTo>
                <a:cubicBezTo>
                  <a:pt x="12710" y="44"/>
                  <a:pt x="12701" y="39"/>
                  <a:pt x="12691" y="35"/>
                </a:cubicBezTo>
                <a:cubicBezTo>
                  <a:pt x="12681" y="31"/>
                  <a:pt x="12671" y="28"/>
                  <a:pt x="12661" y="26"/>
                </a:cubicBezTo>
                <a:cubicBezTo>
                  <a:pt x="12650" y="24"/>
                  <a:pt x="12640" y="23"/>
                  <a:pt x="12629" y="23"/>
                </a:cubicBezTo>
                <a:lnTo>
                  <a:pt x="186" y="23"/>
                </a:lnTo>
                <a:cubicBezTo>
                  <a:pt x="175" y="23"/>
                  <a:pt x="165" y="24"/>
                  <a:pt x="154" y="26"/>
                </a:cubicBezTo>
                <a:cubicBezTo>
                  <a:pt x="144" y="28"/>
                  <a:pt x="134" y="31"/>
                  <a:pt x="124" y="35"/>
                </a:cubicBezTo>
                <a:cubicBezTo>
                  <a:pt x="114" y="39"/>
                  <a:pt x="104" y="44"/>
                  <a:pt x="96" y="50"/>
                </a:cubicBezTo>
                <a:cubicBezTo>
                  <a:pt x="87" y="56"/>
                  <a:pt x="78" y="63"/>
                  <a:pt x="71" y="70"/>
                </a:cubicBezTo>
                <a:cubicBezTo>
                  <a:pt x="63" y="78"/>
                  <a:pt x="57" y="86"/>
                  <a:pt x="51" y="95"/>
                </a:cubicBezTo>
                <a:cubicBezTo>
                  <a:pt x="45" y="104"/>
                  <a:pt x="40" y="113"/>
                  <a:pt x="36" y="123"/>
                </a:cubicBezTo>
                <a:cubicBezTo>
                  <a:pt x="32" y="133"/>
                  <a:pt x="29" y="143"/>
                  <a:pt x="26" y="154"/>
                </a:cubicBezTo>
                <a:cubicBezTo>
                  <a:pt x="24" y="164"/>
                  <a:pt x="23" y="175"/>
                  <a:pt x="23" y="18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963" name="图片 962"/>
          <p:cNvPicPr/>
          <p:nvPr/>
        </p:nvPicPr>
        <p:blipFill>
          <a:blip r:embed="rId8"/>
          <a:stretch/>
        </p:blipFill>
        <p:spPr>
          <a:xfrm>
            <a:off x="534960" y="2699280"/>
            <a:ext cx="200160" cy="200160"/>
          </a:xfrm>
          <a:prstGeom prst="rect">
            <a:avLst/>
          </a:prstGeom>
          <a:noFill/>
          <a:ln w="0">
            <a:noFill/>
          </a:ln>
        </p:spPr>
      </p:pic>
      <p:sp>
        <p:nvSpPr>
          <p:cNvPr id="964" name="文本框 963"/>
          <p:cNvSpPr txBox="1"/>
          <p:nvPr/>
        </p:nvSpPr>
        <p:spPr>
          <a:xfrm>
            <a:off x="8983440" y="2095560"/>
            <a:ext cx="7048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控制指令下发</a:t>
            </a:r>
            <a:endParaRPr lang="en-US" sz="920" b="0" u="none" strike="noStrike">
              <a:solidFill>
                <a:srgbClr val="000000"/>
              </a:solidFill>
              <a:effectLst/>
              <a:uFillTx/>
              <a:latin typeface="Times New Roman"/>
            </a:endParaRPr>
          </a:p>
        </p:txBody>
      </p:sp>
      <p:sp>
        <p:nvSpPr>
          <p:cNvPr id="965" name="文本框 964"/>
          <p:cNvSpPr txBox="1"/>
          <p:nvPr/>
        </p:nvSpPr>
        <p:spPr>
          <a:xfrm>
            <a:off x="802080" y="2688480"/>
            <a:ext cx="200160" cy="235080"/>
          </a:xfrm>
          <a:prstGeom prst="rect">
            <a:avLst/>
          </a:prstGeom>
          <a:noFill/>
          <a:ln w="0">
            <a:noFill/>
          </a:ln>
        </p:spPr>
        <p:txBody>
          <a:bodyPr wrap="none" lIns="0" tIns="0" rIns="0" bIns="0" anchor="t">
            <a:spAutoFit/>
          </a:bodyPr>
          <a:lstStyle/>
          <a:p>
            <a:r>
              <a:rPr lang="en-US" sz="1580" b="1" u="none" strike="noStrike">
                <a:solidFill>
                  <a:srgbClr val="FFFFFF"/>
                </a:solidFill>
                <a:effectLst/>
                <a:uFillTx/>
                <a:latin typeface="DejaVuSans"/>
                <a:ea typeface="DejaVuSans"/>
              </a:rPr>
              <a:t> </a:t>
            </a:r>
            <a:endParaRPr lang="en-US" sz="1580" b="0" u="none" strike="noStrike">
              <a:solidFill>
                <a:srgbClr val="000000"/>
              </a:solidFill>
              <a:effectLst/>
              <a:uFillTx/>
              <a:latin typeface="Times New Roman"/>
            </a:endParaRPr>
          </a:p>
        </p:txBody>
      </p:sp>
      <p:pic>
        <p:nvPicPr>
          <p:cNvPr id="966" name="图片 965"/>
          <p:cNvPicPr/>
          <p:nvPr/>
        </p:nvPicPr>
        <p:blipFill>
          <a:blip r:embed="rId9"/>
          <a:stretch/>
        </p:blipFill>
        <p:spPr>
          <a:xfrm>
            <a:off x="676800" y="3242520"/>
            <a:ext cx="100080" cy="133200"/>
          </a:xfrm>
          <a:prstGeom prst="rect">
            <a:avLst/>
          </a:prstGeom>
          <a:noFill/>
          <a:ln w="0">
            <a:noFill/>
          </a:ln>
        </p:spPr>
      </p:pic>
      <p:sp>
        <p:nvSpPr>
          <p:cNvPr id="967" name="文本框 966"/>
          <p:cNvSpPr txBox="1"/>
          <p:nvPr/>
        </p:nvSpPr>
        <p:spPr>
          <a:xfrm>
            <a:off x="871920" y="264204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指令⽰例</a:t>
            </a:r>
            <a:endParaRPr lang="en-US" sz="1580" b="0" u="none" strike="noStrike">
              <a:solidFill>
                <a:srgbClr val="000000"/>
              </a:solidFill>
              <a:effectLst/>
              <a:uFillTx/>
              <a:latin typeface="Times New Roman"/>
            </a:endParaRPr>
          </a:p>
        </p:txBody>
      </p:sp>
      <p:sp>
        <p:nvSpPr>
          <p:cNvPr id="968" name="文本框 967"/>
          <p:cNvSpPr txBox="1"/>
          <p:nvPr/>
        </p:nvSpPr>
        <p:spPr>
          <a:xfrm>
            <a:off x="844200" y="3235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969" name="文本框 968"/>
          <p:cNvSpPr txBox="1"/>
          <p:nvPr/>
        </p:nvSpPr>
        <p:spPr>
          <a:xfrm>
            <a:off x="947880" y="32043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查询当前室内温度</a:t>
            </a:r>
            <a:endParaRPr lang="en-US" sz="1050" b="0" u="none" strike="noStrike">
              <a:solidFill>
                <a:srgbClr val="000000"/>
              </a:solidFill>
              <a:effectLst/>
              <a:uFillTx/>
              <a:latin typeface="Times New Roman"/>
            </a:endParaRPr>
          </a:p>
        </p:txBody>
      </p:sp>
      <p:pic>
        <p:nvPicPr>
          <p:cNvPr id="970" name="图片 969"/>
          <p:cNvPicPr/>
          <p:nvPr/>
        </p:nvPicPr>
        <p:blipFill>
          <a:blip r:embed="rId10"/>
          <a:stretch/>
        </p:blipFill>
        <p:spPr>
          <a:xfrm>
            <a:off x="676800" y="3476520"/>
            <a:ext cx="100080" cy="116640"/>
          </a:xfrm>
          <a:prstGeom prst="rect">
            <a:avLst/>
          </a:prstGeom>
          <a:noFill/>
          <a:ln w="0">
            <a:noFill/>
          </a:ln>
        </p:spPr>
      </p:pic>
      <p:sp>
        <p:nvSpPr>
          <p:cNvPr id="971" name="文本框 970"/>
          <p:cNvSpPr txBox="1"/>
          <p:nvPr/>
        </p:nvSpPr>
        <p:spPr>
          <a:xfrm>
            <a:off x="2017800" y="3235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t>
            </a:r>
            <a:endParaRPr lang="en-US" sz="1050" b="0" u="none" strike="noStrike">
              <a:solidFill>
                <a:srgbClr val="000000"/>
              </a:solidFill>
              <a:effectLst/>
              <a:uFillTx/>
              <a:latin typeface="Times New Roman"/>
            </a:endParaRPr>
          </a:p>
        </p:txBody>
      </p:sp>
      <p:sp>
        <p:nvSpPr>
          <p:cNvPr id="972" name="文本框 971"/>
          <p:cNvSpPr txBox="1"/>
          <p:nvPr/>
        </p:nvSpPr>
        <p:spPr>
          <a:xfrm>
            <a:off x="810720" y="34682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a:t>
            </a:r>
            <a:endParaRPr lang="en-US" sz="920" b="0" u="none" strike="noStrike">
              <a:solidFill>
                <a:srgbClr val="000000"/>
              </a:solidFill>
              <a:effectLst/>
              <a:uFillTx/>
              <a:latin typeface="Times New Roman"/>
            </a:endParaRPr>
          </a:p>
        </p:txBody>
      </p:sp>
      <p:pic>
        <p:nvPicPr>
          <p:cNvPr id="973" name="图片 972"/>
          <p:cNvPicPr/>
          <p:nvPr/>
        </p:nvPicPr>
        <p:blipFill>
          <a:blip r:embed="rId9"/>
          <a:stretch/>
        </p:blipFill>
        <p:spPr>
          <a:xfrm>
            <a:off x="676800" y="4061520"/>
            <a:ext cx="100080" cy="133200"/>
          </a:xfrm>
          <a:prstGeom prst="rect">
            <a:avLst/>
          </a:prstGeom>
          <a:noFill/>
          <a:ln w="0">
            <a:noFill/>
          </a:ln>
        </p:spPr>
      </p:pic>
      <p:sp>
        <p:nvSpPr>
          <p:cNvPr id="974" name="文本框 973"/>
          <p:cNvSpPr txBox="1"/>
          <p:nvPr/>
        </p:nvSpPr>
        <p:spPr>
          <a:xfrm>
            <a:off x="847800" y="3440880"/>
            <a:ext cx="234756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系统识别⽤⼾意图，查询并返回当前温度数据</a:t>
            </a:r>
            <a:endParaRPr lang="en-US" sz="920" b="0" u="none" strike="noStrike">
              <a:solidFill>
                <a:srgbClr val="000000"/>
              </a:solidFill>
              <a:effectLst/>
              <a:uFillTx/>
              <a:latin typeface="Times New Roman"/>
            </a:endParaRPr>
          </a:p>
        </p:txBody>
      </p:sp>
      <p:sp>
        <p:nvSpPr>
          <p:cNvPr id="975" name="文本框 974"/>
          <p:cNvSpPr txBox="1"/>
          <p:nvPr/>
        </p:nvSpPr>
        <p:spPr>
          <a:xfrm>
            <a:off x="844200" y="4054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976" name="文本框 975"/>
          <p:cNvSpPr txBox="1"/>
          <p:nvPr/>
        </p:nvSpPr>
        <p:spPr>
          <a:xfrm>
            <a:off x="947880" y="40233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将空调温度设置为</a:t>
            </a:r>
            <a:endParaRPr lang="en-US" sz="1050" b="0" u="none" strike="noStrike">
              <a:solidFill>
                <a:srgbClr val="000000"/>
              </a:solidFill>
              <a:effectLst/>
              <a:uFillTx/>
              <a:latin typeface="Times New Roman"/>
            </a:endParaRPr>
          </a:p>
        </p:txBody>
      </p:sp>
      <p:sp>
        <p:nvSpPr>
          <p:cNvPr id="977" name="文本框 976"/>
          <p:cNvSpPr txBox="1"/>
          <p:nvPr/>
        </p:nvSpPr>
        <p:spPr>
          <a:xfrm>
            <a:off x="2017800" y="4054320"/>
            <a:ext cx="17136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26</a:t>
            </a:r>
            <a:endParaRPr lang="en-US" sz="1050" b="0" u="none" strike="noStrike">
              <a:solidFill>
                <a:srgbClr val="000000"/>
              </a:solidFill>
              <a:effectLst/>
              <a:uFillTx/>
              <a:latin typeface="Times New Roman"/>
            </a:endParaRPr>
          </a:p>
        </p:txBody>
      </p:sp>
      <p:sp>
        <p:nvSpPr>
          <p:cNvPr id="978" name="文本框 977"/>
          <p:cNvSpPr txBox="1"/>
          <p:nvPr/>
        </p:nvSpPr>
        <p:spPr>
          <a:xfrm>
            <a:off x="2187720" y="4023360"/>
            <a:ext cx="135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度</a:t>
            </a:r>
            <a:endParaRPr lang="en-US" sz="1050" b="0" u="none" strike="noStrike">
              <a:solidFill>
                <a:srgbClr val="000000"/>
              </a:solidFill>
              <a:effectLst/>
              <a:uFillTx/>
              <a:latin typeface="Times New Roman"/>
            </a:endParaRPr>
          </a:p>
        </p:txBody>
      </p:sp>
      <p:pic>
        <p:nvPicPr>
          <p:cNvPr id="979" name="图片 978"/>
          <p:cNvPicPr/>
          <p:nvPr/>
        </p:nvPicPr>
        <p:blipFill>
          <a:blip r:embed="rId10"/>
          <a:stretch/>
        </p:blipFill>
        <p:spPr>
          <a:xfrm>
            <a:off x="676800" y="4295520"/>
            <a:ext cx="100080" cy="116640"/>
          </a:xfrm>
          <a:prstGeom prst="rect">
            <a:avLst/>
          </a:prstGeom>
          <a:noFill/>
          <a:ln w="0">
            <a:noFill/>
          </a:ln>
        </p:spPr>
      </p:pic>
      <p:sp>
        <p:nvSpPr>
          <p:cNvPr id="980" name="文本框 979"/>
          <p:cNvSpPr txBox="1"/>
          <p:nvPr/>
        </p:nvSpPr>
        <p:spPr>
          <a:xfrm>
            <a:off x="2321640" y="4054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t>
            </a:r>
            <a:endParaRPr lang="en-US" sz="1050" b="0" u="none" strike="noStrike">
              <a:solidFill>
                <a:srgbClr val="000000"/>
              </a:solidFill>
              <a:effectLst/>
              <a:uFillTx/>
              <a:latin typeface="Times New Roman"/>
            </a:endParaRPr>
          </a:p>
        </p:txBody>
      </p:sp>
      <p:sp>
        <p:nvSpPr>
          <p:cNvPr id="981" name="文本框 980"/>
          <p:cNvSpPr txBox="1"/>
          <p:nvPr/>
        </p:nvSpPr>
        <p:spPr>
          <a:xfrm>
            <a:off x="810720" y="428688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a:t>
            </a:r>
            <a:endParaRPr lang="en-US" sz="920" b="0" u="none" strike="noStrike">
              <a:solidFill>
                <a:srgbClr val="000000"/>
              </a:solidFill>
              <a:effectLst/>
              <a:uFillTx/>
              <a:latin typeface="Times New Roman"/>
            </a:endParaRPr>
          </a:p>
        </p:txBody>
      </p:sp>
      <p:sp>
        <p:nvSpPr>
          <p:cNvPr id="982" name="文本框 981"/>
          <p:cNvSpPr txBox="1"/>
          <p:nvPr/>
        </p:nvSpPr>
        <p:spPr>
          <a:xfrm>
            <a:off x="847800" y="4259880"/>
            <a:ext cx="223020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系统识别控制指令，将空调设备温度调整⾄</a:t>
            </a:r>
            <a:endParaRPr lang="en-US" sz="920" b="0" u="none" strike="noStrike">
              <a:solidFill>
                <a:srgbClr val="000000"/>
              </a:solidFill>
              <a:effectLst/>
              <a:uFillTx/>
              <a:latin typeface="Times New Roman"/>
            </a:endParaRPr>
          </a:p>
        </p:txBody>
      </p:sp>
      <p:sp>
        <p:nvSpPr>
          <p:cNvPr id="983" name="文本框 982"/>
          <p:cNvSpPr txBox="1"/>
          <p:nvPr/>
        </p:nvSpPr>
        <p:spPr>
          <a:xfrm>
            <a:off x="3070800" y="428688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26</a:t>
            </a:r>
            <a:endParaRPr lang="en-US" sz="920" b="0" u="none" strike="noStrike">
              <a:solidFill>
                <a:srgbClr val="000000"/>
              </a:solidFill>
              <a:effectLst/>
              <a:uFillTx/>
              <a:latin typeface="Times New Roman"/>
            </a:endParaRPr>
          </a:p>
        </p:txBody>
      </p:sp>
      <p:pic>
        <p:nvPicPr>
          <p:cNvPr id="984" name="图片 983"/>
          <p:cNvPicPr/>
          <p:nvPr/>
        </p:nvPicPr>
        <p:blipFill>
          <a:blip r:embed="rId9"/>
          <a:stretch/>
        </p:blipFill>
        <p:spPr>
          <a:xfrm>
            <a:off x="676800" y="4880160"/>
            <a:ext cx="100080" cy="133200"/>
          </a:xfrm>
          <a:prstGeom prst="rect">
            <a:avLst/>
          </a:prstGeom>
          <a:noFill/>
          <a:ln w="0">
            <a:noFill/>
          </a:ln>
        </p:spPr>
      </p:pic>
      <p:sp>
        <p:nvSpPr>
          <p:cNvPr id="985" name="文本框 984"/>
          <p:cNvSpPr txBox="1"/>
          <p:nvPr/>
        </p:nvSpPr>
        <p:spPr>
          <a:xfrm>
            <a:off x="3219480" y="42598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度</a:t>
            </a:r>
            <a:endParaRPr lang="en-US" sz="920" b="0" u="none" strike="noStrike">
              <a:solidFill>
                <a:srgbClr val="000000"/>
              </a:solidFill>
              <a:effectLst/>
              <a:uFillTx/>
              <a:latin typeface="Times New Roman"/>
            </a:endParaRPr>
          </a:p>
        </p:txBody>
      </p:sp>
      <p:sp>
        <p:nvSpPr>
          <p:cNvPr id="986" name="文本框 985"/>
          <p:cNvSpPr txBox="1"/>
          <p:nvPr/>
        </p:nvSpPr>
        <p:spPr>
          <a:xfrm>
            <a:off x="844200" y="4873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987" name="文本框 986"/>
          <p:cNvSpPr txBox="1"/>
          <p:nvPr/>
        </p:nvSpPr>
        <p:spPr>
          <a:xfrm>
            <a:off x="947880" y="484236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开启所有灯光</a:t>
            </a:r>
            <a:endParaRPr lang="en-US" sz="1050" b="0" u="none" strike="noStrike">
              <a:solidFill>
                <a:srgbClr val="000000"/>
              </a:solidFill>
              <a:effectLst/>
              <a:uFillTx/>
              <a:latin typeface="Times New Roman"/>
            </a:endParaRPr>
          </a:p>
        </p:txBody>
      </p:sp>
      <p:pic>
        <p:nvPicPr>
          <p:cNvPr id="988" name="图片 987"/>
          <p:cNvPicPr/>
          <p:nvPr/>
        </p:nvPicPr>
        <p:blipFill>
          <a:blip r:embed="rId10"/>
          <a:stretch/>
        </p:blipFill>
        <p:spPr>
          <a:xfrm>
            <a:off x="676800" y="5114160"/>
            <a:ext cx="100080" cy="116640"/>
          </a:xfrm>
          <a:prstGeom prst="rect">
            <a:avLst/>
          </a:prstGeom>
          <a:noFill/>
          <a:ln w="0">
            <a:noFill/>
          </a:ln>
        </p:spPr>
      </p:pic>
      <p:sp>
        <p:nvSpPr>
          <p:cNvPr id="989" name="文本框 988"/>
          <p:cNvSpPr txBox="1"/>
          <p:nvPr/>
        </p:nvSpPr>
        <p:spPr>
          <a:xfrm>
            <a:off x="1750320" y="4873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t>
            </a:r>
            <a:endParaRPr lang="en-US" sz="1050" b="0" u="none" strike="noStrike">
              <a:solidFill>
                <a:srgbClr val="000000"/>
              </a:solidFill>
              <a:effectLst/>
              <a:uFillTx/>
              <a:latin typeface="Times New Roman"/>
            </a:endParaRPr>
          </a:p>
        </p:txBody>
      </p:sp>
      <p:sp>
        <p:nvSpPr>
          <p:cNvPr id="990" name="文本框 989"/>
          <p:cNvSpPr txBox="1"/>
          <p:nvPr/>
        </p:nvSpPr>
        <p:spPr>
          <a:xfrm>
            <a:off x="810720" y="510588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a:t>
            </a:r>
            <a:endParaRPr lang="en-US" sz="920" b="0" u="none" strike="noStrike">
              <a:solidFill>
                <a:srgbClr val="000000"/>
              </a:solidFill>
              <a:effectLst/>
              <a:uFillTx/>
              <a:latin typeface="Times New Roman"/>
            </a:endParaRPr>
          </a:p>
        </p:txBody>
      </p:sp>
      <p:sp>
        <p:nvSpPr>
          <p:cNvPr id="991" name="任意多边形: 形状 990"/>
          <p:cNvSpPr/>
          <p:nvPr/>
        </p:nvSpPr>
        <p:spPr>
          <a:xfrm>
            <a:off x="5548680" y="3075120"/>
            <a:ext cx="4613400" cy="769320"/>
          </a:xfrm>
          <a:custGeom>
            <a:avLst/>
            <a:gdLst/>
            <a:ahLst/>
            <a:cxnLst/>
            <a:rect l="0" t="0" r="r" b="b"/>
            <a:pathLst>
              <a:path w="12815" h="2137">
                <a:moveTo>
                  <a:pt x="0" y="0"/>
                </a:moveTo>
                <a:lnTo>
                  <a:pt x="12815" y="0"/>
                </a:lnTo>
                <a:lnTo>
                  <a:pt x="12815" y="2137"/>
                </a:lnTo>
                <a:lnTo>
                  <a:pt x="0" y="2137"/>
                </a:lnTo>
                <a:lnTo>
                  <a:pt x="0" y="0"/>
                </a:lnTo>
                <a:close/>
              </a:path>
            </a:pathLst>
          </a:custGeom>
          <a:solidFill>
            <a:srgbClr val="1E3A5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92" name="任意多边形: 形状 991"/>
          <p:cNvSpPr/>
          <p:nvPr/>
        </p:nvSpPr>
        <p:spPr>
          <a:xfrm>
            <a:off x="5548680" y="3075120"/>
            <a:ext cx="25560" cy="769320"/>
          </a:xfrm>
          <a:custGeom>
            <a:avLst/>
            <a:gdLst/>
            <a:ahLst/>
            <a:cxnLst/>
            <a:rect l="0" t="0" r="r" b="b"/>
            <a:pathLst>
              <a:path w="71" h="2137">
                <a:moveTo>
                  <a:pt x="0" y="0"/>
                </a:moveTo>
                <a:lnTo>
                  <a:pt x="71" y="0"/>
                </a:lnTo>
                <a:lnTo>
                  <a:pt x="71" y="2137"/>
                </a:lnTo>
                <a:lnTo>
                  <a:pt x="0" y="2137"/>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93" name="任意多边形: 形状 992"/>
          <p:cNvSpPr/>
          <p:nvPr/>
        </p:nvSpPr>
        <p:spPr>
          <a:xfrm>
            <a:off x="5548680" y="3977640"/>
            <a:ext cx="4613400" cy="769320"/>
          </a:xfrm>
          <a:custGeom>
            <a:avLst/>
            <a:gdLst/>
            <a:ahLst/>
            <a:cxnLst/>
            <a:rect l="0" t="0" r="r" b="b"/>
            <a:pathLst>
              <a:path w="12815" h="2137">
                <a:moveTo>
                  <a:pt x="0" y="0"/>
                </a:moveTo>
                <a:lnTo>
                  <a:pt x="12815" y="0"/>
                </a:lnTo>
                <a:lnTo>
                  <a:pt x="12815" y="2137"/>
                </a:lnTo>
                <a:lnTo>
                  <a:pt x="0" y="2137"/>
                </a:lnTo>
                <a:lnTo>
                  <a:pt x="0" y="0"/>
                </a:lnTo>
                <a:close/>
              </a:path>
            </a:pathLst>
          </a:custGeom>
          <a:solidFill>
            <a:srgbClr val="1E3A5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94" name="任意多边形: 形状 993"/>
          <p:cNvSpPr/>
          <p:nvPr/>
        </p:nvSpPr>
        <p:spPr>
          <a:xfrm>
            <a:off x="5548680" y="3977640"/>
            <a:ext cx="25560" cy="769320"/>
          </a:xfrm>
          <a:custGeom>
            <a:avLst/>
            <a:gdLst/>
            <a:ahLst/>
            <a:cxnLst/>
            <a:rect l="0" t="0" r="r" b="b"/>
            <a:pathLst>
              <a:path w="71" h="2137">
                <a:moveTo>
                  <a:pt x="0" y="0"/>
                </a:moveTo>
                <a:lnTo>
                  <a:pt x="71" y="0"/>
                </a:lnTo>
                <a:lnTo>
                  <a:pt x="71" y="2137"/>
                </a:lnTo>
                <a:lnTo>
                  <a:pt x="0" y="2137"/>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95" name="任意多边形: 形状 994"/>
          <p:cNvSpPr/>
          <p:nvPr/>
        </p:nvSpPr>
        <p:spPr>
          <a:xfrm>
            <a:off x="5548680" y="4880160"/>
            <a:ext cx="4613400" cy="769320"/>
          </a:xfrm>
          <a:custGeom>
            <a:avLst/>
            <a:gdLst/>
            <a:ahLst/>
            <a:cxnLst/>
            <a:rect l="0" t="0" r="r" b="b"/>
            <a:pathLst>
              <a:path w="12815" h="2137">
                <a:moveTo>
                  <a:pt x="0" y="0"/>
                </a:moveTo>
                <a:lnTo>
                  <a:pt x="12815" y="0"/>
                </a:lnTo>
                <a:lnTo>
                  <a:pt x="12815" y="2137"/>
                </a:lnTo>
                <a:lnTo>
                  <a:pt x="0" y="2137"/>
                </a:lnTo>
                <a:lnTo>
                  <a:pt x="0" y="0"/>
                </a:lnTo>
                <a:close/>
              </a:path>
            </a:pathLst>
          </a:custGeom>
          <a:solidFill>
            <a:srgbClr val="1E3A5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96" name="任意多边形: 形状 995"/>
          <p:cNvSpPr/>
          <p:nvPr/>
        </p:nvSpPr>
        <p:spPr>
          <a:xfrm>
            <a:off x="5548680" y="4880160"/>
            <a:ext cx="25560" cy="769320"/>
          </a:xfrm>
          <a:custGeom>
            <a:avLst/>
            <a:gdLst/>
            <a:ahLst/>
            <a:cxnLst/>
            <a:rect l="0" t="0" r="r" b="b"/>
            <a:pathLst>
              <a:path w="71" h="2137">
                <a:moveTo>
                  <a:pt x="0" y="0"/>
                </a:moveTo>
                <a:lnTo>
                  <a:pt x="71" y="0"/>
                </a:lnTo>
                <a:lnTo>
                  <a:pt x="71" y="2137"/>
                </a:lnTo>
                <a:lnTo>
                  <a:pt x="0" y="2137"/>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97" name="图片 996"/>
          <p:cNvPicPr/>
          <p:nvPr/>
        </p:nvPicPr>
        <p:blipFill>
          <a:blip r:embed="rId11"/>
          <a:stretch/>
        </p:blipFill>
        <p:spPr>
          <a:xfrm>
            <a:off x="5548680" y="2699280"/>
            <a:ext cx="225360" cy="200160"/>
          </a:xfrm>
          <a:prstGeom prst="rect">
            <a:avLst/>
          </a:prstGeom>
          <a:noFill/>
          <a:ln w="0">
            <a:noFill/>
          </a:ln>
        </p:spPr>
      </p:pic>
      <p:sp>
        <p:nvSpPr>
          <p:cNvPr id="998" name="文本框 997"/>
          <p:cNvSpPr txBox="1"/>
          <p:nvPr/>
        </p:nvSpPr>
        <p:spPr>
          <a:xfrm>
            <a:off x="847800" y="5078880"/>
            <a:ext cx="246492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系统识别控制指令，开启所有已绑定的灯光设备</a:t>
            </a:r>
            <a:endParaRPr lang="en-US" sz="920" b="0" u="none" strike="noStrike">
              <a:solidFill>
                <a:srgbClr val="000000"/>
              </a:solidFill>
              <a:effectLst/>
              <a:uFillTx/>
              <a:latin typeface="Times New Roman"/>
            </a:endParaRPr>
          </a:p>
        </p:txBody>
      </p:sp>
      <p:sp>
        <p:nvSpPr>
          <p:cNvPr id="999" name="文本框 998"/>
          <p:cNvSpPr txBox="1"/>
          <p:nvPr/>
        </p:nvSpPr>
        <p:spPr>
          <a:xfrm>
            <a:off x="5841360" y="2688480"/>
            <a:ext cx="301320" cy="235080"/>
          </a:xfrm>
          <a:prstGeom prst="rect">
            <a:avLst/>
          </a:prstGeom>
          <a:noFill/>
          <a:ln w="0">
            <a:noFill/>
          </a:ln>
        </p:spPr>
        <p:txBody>
          <a:bodyPr wrap="none" lIns="0" tIns="0" rIns="0" bIns="0" anchor="t">
            <a:spAutoFit/>
          </a:bodyPr>
          <a:lstStyle/>
          <a:p>
            <a:r>
              <a:rPr lang="en-US" sz="1580" b="1" u="none" strike="noStrike">
                <a:solidFill>
                  <a:srgbClr val="FFFFFF"/>
                </a:solidFill>
                <a:effectLst/>
                <a:uFillTx/>
                <a:latin typeface="DejaVuSans"/>
                <a:ea typeface="DejaVuSans"/>
              </a:rPr>
              <a:t> AI</a:t>
            </a:r>
            <a:endParaRPr lang="en-US" sz="1580" b="0" u="none" strike="noStrike">
              <a:solidFill>
                <a:srgbClr val="000000"/>
              </a:solidFill>
              <a:effectLst/>
              <a:uFillTx/>
              <a:latin typeface="Times New Roman"/>
            </a:endParaRPr>
          </a:p>
        </p:txBody>
      </p:sp>
      <p:sp>
        <p:nvSpPr>
          <p:cNvPr id="1000" name="文本框 999"/>
          <p:cNvSpPr txBox="1"/>
          <p:nvPr/>
        </p:nvSpPr>
        <p:spPr>
          <a:xfrm>
            <a:off x="6140880" y="264204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交互优势</a:t>
            </a:r>
            <a:endParaRPr lang="en-US" sz="1580" b="0" u="none" strike="noStrike">
              <a:solidFill>
                <a:srgbClr val="000000"/>
              </a:solidFill>
              <a:effectLst/>
              <a:uFillTx/>
              <a:latin typeface="Times New Roman"/>
            </a:endParaRPr>
          </a:p>
        </p:txBody>
      </p:sp>
      <p:sp>
        <p:nvSpPr>
          <p:cNvPr id="1001" name="文本框 1000"/>
          <p:cNvSpPr txBox="1"/>
          <p:nvPr/>
        </p:nvSpPr>
        <p:spPr>
          <a:xfrm>
            <a:off x="5707800" y="31906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⾃然语⾔理解</a:t>
            </a:r>
            <a:endParaRPr lang="en-US" sz="1320" b="0" u="none" strike="noStrike">
              <a:solidFill>
                <a:srgbClr val="000000"/>
              </a:solidFill>
              <a:effectLst/>
              <a:uFillTx/>
              <a:latin typeface="Times New Roman"/>
            </a:endParaRPr>
          </a:p>
        </p:txBody>
      </p:sp>
      <p:sp>
        <p:nvSpPr>
          <p:cNvPr id="1002" name="文本框 1001"/>
          <p:cNvSpPr txBox="1"/>
          <p:nvPr/>
        </p:nvSpPr>
        <p:spPr>
          <a:xfrm>
            <a:off x="5707800" y="3496680"/>
            <a:ext cx="4024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⽀持⽤⼾通过⽇常语⾔查询环境数据、控制设备，⽆需学习特定指令</a:t>
            </a:r>
            <a:endParaRPr lang="en-US" sz="1050" b="0" u="none" strike="noStrike">
              <a:solidFill>
                <a:srgbClr val="000000"/>
              </a:solidFill>
              <a:effectLst/>
              <a:uFillTx/>
              <a:latin typeface="Times New Roman"/>
            </a:endParaRPr>
          </a:p>
        </p:txBody>
      </p:sp>
      <p:sp>
        <p:nvSpPr>
          <p:cNvPr id="1003" name="文本框 1002"/>
          <p:cNvSpPr txBox="1"/>
          <p:nvPr/>
        </p:nvSpPr>
        <p:spPr>
          <a:xfrm>
            <a:off x="5707800" y="4093200"/>
            <a:ext cx="8388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多场景⽀持</a:t>
            </a:r>
            <a:endParaRPr lang="en-US" sz="1320" b="0" u="none" strike="noStrike">
              <a:solidFill>
                <a:srgbClr val="000000"/>
              </a:solidFill>
              <a:effectLst/>
              <a:uFillTx/>
              <a:latin typeface="Times New Roman"/>
            </a:endParaRPr>
          </a:p>
        </p:txBody>
      </p:sp>
      <p:sp>
        <p:nvSpPr>
          <p:cNvPr id="1004" name="文本框 1003"/>
          <p:cNvSpPr txBox="1"/>
          <p:nvPr/>
        </p:nvSpPr>
        <p:spPr>
          <a:xfrm>
            <a:off x="5707800" y="4399200"/>
            <a:ext cx="29512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覆盖环境监测、设备控制等多种智能家居应⽤场景</a:t>
            </a:r>
            <a:endParaRPr lang="en-US" sz="1050" b="0" u="none" strike="noStrike">
              <a:solidFill>
                <a:srgbClr val="000000"/>
              </a:solidFill>
              <a:effectLst/>
              <a:uFillTx/>
              <a:latin typeface="Times New Roman"/>
            </a:endParaRPr>
          </a:p>
        </p:txBody>
      </p:sp>
      <p:sp>
        <p:nvSpPr>
          <p:cNvPr id="1005" name="文本框 1004"/>
          <p:cNvSpPr txBox="1"/>
          <p:nvPr/>
        </p:nvSpPr>
        <p:spPr>
          <a:xfrm>
            <a:off x="5707800" y="499572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语⾳交互⼊⼝</a:t>
            </a:r>
            <a:endParaRPr lang="en-US" sz="1320" b="0" u="none" strike="noStrike">
              <a:solidFill>
                <a:srgbClr val="000000"/>
              </a:solidFill>
              <a:effectLst/>
              <a:uFillTx/>
              <a:latin typeface="Times New Roman"/>
            </a:endParaRPr>
          </a:p>
        </p:txBody>
      </p:sp>
      <p:sp>
        <p:nvSpPr>
          <p:cNvPr id="1006" name="任意多边形: 形状 1005"/>
          <p:cNvSpPr/>
          <p:nvPr/>
        </p:nvSpPr>
        <p:spPr>
          <a:xfrm>
            <a:off x="2289600" y="1662840"/>
            <a:ext cx="802440" cy="16920"/>
          </a:xfrm>
          <a:custGeom>
            <a:avLst/>
            <a:gdLst/>
            <a:ahLst/>
            <a:cxnLst/>
            <a:rect l="0" t="0" r="r" b="b"/>
            <a:pathLst>
              <a:path w="2229" h="47">
                <a:moveTo>
                  <a:pt x="0" y="0"/>
                </a:moveTo>
                <a:lnTo>
                  <a:pt x="2229" y="0"/>
                </a:lnTo>
                <a:lnTo>
                  <a:pt x="2229"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07" name="任意多边形: 形状 1006"/>
          <p:cNvSpPr/>
          <p:nvPr/>
        </p:nvSpPr>
        <p:spPr>
          <a:xfrm>
            <a:off x="3091680" y="1587600"/>
            <a:ext cx="83880" cy="167400"/>
          </a:xfrm>
          <a:custGeom>
            <a:avLst/>
            <a:gdLst/>
            <a:ahLst/>
            <a:cxnLst/>
            <a:rect l="0" t="0" r="r" b="b"/>
            <a:pathLst>
              <a:path w="233" h="465">
                <a:moveTo>
                  <a:pt x="0" y="0"/>
                </a:moveTo>
                <a:lnTo>
                  <a:pt x="0" y="465"/>
                </a:lnTo>
                <a:lnTo>
                  <a:pt x="233" y="232"/>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08" name="任意多边形: 形状 1007"/>
          <p:cNvSpPr/>
          <p:nvPr/>
        </p:nvSpPr>
        <p:spPr>
          <a:xfrm>
            <a:off x="4947120" y="1662840"/>
            <a:ext cx="802440" cy="16920"/>
          </a:xfrm>
          <a:custGeom>
            <a:avLst/>
            <a:gdLst/>
            <a:ahLst/>
            <a:cxnLst/>
            <a:rect l="0" t="0" r="r" b="b"/>
            <a:pathLst>
              <a:path w="2229" h="47">
                <a:moveTo>
                  <a:pt x="0" y="0"/>
                </a:moveTo>
                <a:lnTo>
                  <a:pt x="2229" y="0"/>
                </a:lnTo>
                <a:lnTo>
                  <a:pt x="2229"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09" name="任意多边形: 形状 1008"/>
          <p:cNvSpPr/>
          <p:nvPr/>
        </p:nvSpPr>
        <p:spPr>
          <a:xfrm>
            <a:off x="5749200" y="1587600"/>
            <a:ext cx="83880" cy="167400"/>
          </a:xfrm>
          <a:custGeom>
            <a:avLst/>
            <a:gdLst/>
            <a:ahLst/>
            <a:cxnLst/>
            <a:rect l="0" t="0" r="r" b="b"/>
            <a:pathLst>
              <a:path w="233" h="465">
                <a:moveTo>
                  <a:pt x="0" y="0"/>
                </a:moveTo>
                <a:lnTo>
                  <a:pt x="0" y="465"/>
                </a:lnTo>
                <a:lnTo>
                  <a:pt x="233" y="232"/>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10" name="任意多边形: 形状 1009"/>
          <p:cNvSpPr/>
          <p:nvPr/>
        </p:nvSpPr>
        <p:spPr>
          <a:xfrm>
            <a:off x="7604280" y="1662840"/>
            <a:ext cx="802800" cy="16920"/>
          </a:xfrm>
          <a:custGeom>
            <a:avLst/>
            <a:gdLst/>
            <a:ahLst/>
            <a:cxnLst/>
            <a:rect l="0" t="0" r="r" b="b"/>
            <a:pathLst>
              <a:path w="2230" h="47">
                <a:moveTo>
                  <a:pt x="0" y="0"/>
                </a:moveTo>
                <a:lnTo>
                  <a:pt x="2230" y="0"/>
                </a:lnTo>
                <a:lnTo>
                  <a:pt x="2230"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11" name="任意多边形: 形状 1010"/>
          <p:cNvSpPr/>
          <p:nvPr/>
        </p:nvSpPr>
        <p:spPr>
          <a:xfrm>
            <a:off x="8406720" y="1587600"/>
            <a:ext cx="83880" cy="167400"/>
          </a:xfrm>
          <a:custGeom>
            <a:avLst/>
            <a:gdLst/>
            <a:ahLst/>
            <a:cxnLst/>
            <a:rect l="0" t="0" r="r" b="b"/>
            <a:pathLst>
              <a:path w="233" h="465">
                <a:moveTo>
                  <a:pt x="0" y="0"/>
                </a:moveTo>
                <a:lnTo>
                  <a:pt x="0" y="465"/>
                </a:lnTo>
                <a:lnTo>
                  <a:pt x="233" y="232"/>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12" name="文本框 1011"/>
          <p:cNvSpPr txBox="1"/>
          <p:nvPr/>
        </p:nvSpPr>
        <p:spPr>
          <a:xfrm>
            <a:off x="5707800" y="5301720"/>
            <a:ext cx="3621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提供便捷的语⾳交互⽅式，减少⽤⼾操作步骤，提升使⽤体验</a:t>
            </a:r>
            <a:endParaRPr lang="en-US" sz="1050" b="0" u="none" strike="noStrike">
              <a:solidFill>
                <a:srgbClr val="000000"/>
              </a:solidFill>
              <a:effectLst/>
              <a:uFillTx/>
              <a:latin typeface="Times New Roman"/>
            </a:endParaRPr>
          </a:p>
        </p:txBody>
      </p:sp>
      <p:sp>
        <p:nvSpPr>
          <p:cNvPr id="1013" name="文本框 1012"/>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014" name="文本框 1013"/>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14</a:t>
            </a:r>
            <a:endParaRPr lang="en-US" sz="920" b="0" u="none" strike="noStrike">
              <a:solidFill>
                <a:srgbClr val="000000"/>
              </a:solidFill>
              <a:effectLst/>
              <a:uFillTx/>
              <a:latin typeface="Times New Roman"/>
            </a:endParaRPr>
          </a:p>
        </p:txBody>
      </p:sp>
      <p:sp>
        <p:nvSpPr>
          <p:cNvPr id="1015" name="文本框 1014"/>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016" name="文本框 1015"/>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017" name="文本框 1016"/>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018" name="文本框 1017"/>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019" name="文本框 1018"/>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0" name="图片 1019"/>
          <p:cNvPicPr/>
          <p:nvPr/>
        </p:nvPicPr>
        <p:blipFill>
          <a:blip r:embed="rId2"/>
          <a:stretch/>
        </p:blipFill>
        <p:spPr>
          <a:xfrm>
            <a:off x="0" y="0"/>
            <a:ext cx="10696320" cy="6016320"/>
          </a:xfrm>
          <a:prstGeom prst="rect">
            <a:avLst/>
          </a:prstGeom>
          <a:noFill/>
          <a:ln w="0">
            <a:noFill/>
          </a:ln>
        </p:spPr>
      </p:pic>
      <p:pic>
        <p:nvPicPr>
          <p:cNvPr id="1021" name="图片 1020"/>
          <p:cNvPicPr/>
          <p:nvPr/>
        </p:nvPicPr>
        <p:blipFill>
          <a:blip r:embed="rId3"/>
          <a:stretch/>
        </p:blipFill>
        <p:spPr>
          <a:xfrm>
            <a:off x="0" y="0"/>
            <a:ext cx="10696320" cy="6016320"/>
          </a:xfrm>
          <a:prstGeom prst="rect">
            <a:avLst/>
          </a:prstGeom>
          <a:noFill/>
          <a:ln w="0">
            <a:noFill/>
          </a:ln>
        </p:spPr>
      </p:pic>
      <p:sp>
        <p:nvSpPr>
          <p:cNvPr id="1022" name="任意多边形: 形状 1021"/>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23" name="任意多边形: 形状 1022"/>
          <p:cNvSpPr/>
          <p:nvPr/>
        </p:nvSpPr>
        <p:spPr>
          <a:xfrm>
            <a:off x="534600" y="1621080"/>
            <a:ext cx="3075840" cy="869400"/>
          </a:xfrm>
          <a:custGeom>
            <a:avLst/>
            <a:gdLst/>
            <a:ahLst/>
            <a:cxnLst/>
            <a:rect l="0" t="0" r="r" b="b"/>
            <a:pathLst>
              <a:path w="8544" h="2415">
                <a:moveTo>
                  <a:pt x="0" y="0"/>
                </a:moveTo>
                <a:lnTo>
                  <a:pt x="8544" y="0"/>
                </a:lnTo>
                <a:lnTo>
                  <a:pt x="8544"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24" name="任意多边形: 形状 1023"/>
          <p:cNvSpPr/>
          <p:nvPr/>
        </p:nvSpPr>
        <p:spPr>
          <a:xfrm>
            <a:off x="534600" y="162108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25" name="任意多边形: 形状 1024"/>
          <p:cNvSpPr/>
          <p:nvPr/>
        </p:nvSpPr>
        <p:spPr>
          <a:xfrm>
            <a:off x="534600" y="2590560"/>
            <a:ext cx="3075840" cy="702000"/>
          </a:xfrm>
          <a:custGeom>
            <a:avLst/>
            <a:gdLst/>
            <a:ahLst/>
            <a:cxnLst/>
            <a:rect l="0" t="0" r="r" b="b"/>
            <a:pathLst>
              <a:path w="8544" h="1950">
                <a:moveTo>
                  <a:pt x="0" y="0"/>
                </a:moveTo>
                <a:lnTo>
                  <a:pt x="8544" y="0"/>
                </a:lnTo>
                <a:lnTo>
                  <a:pt x="8544" y="1950"/>
                </a:lnTo>
                <a:lnTo>
                  <a:pt x="0" y="1950"/>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26" name="任意多边形: 形状 1025"/>
          <p:cNvSpPr/>
          <p:nvPr/>
        </p:nvSpPr>
        <p:spPr>
          <a:xfrm>
            <a:off x="534600" y="2590560"/>
            <a:ext cx="25560" cy="702000"/>
          </a:xfrm>
          <a:custGeom>
            <a:avLst/>
            <a:gdLst/>
            <a:ahLst/>
            <a:cxnLst/>
            <a:rect l="0" t="0" r="r" b="b"/>
            <a:pathLst>
              <a:path w="71" h="1950">
                <a:moveTo>
                  <a:pt x="0" y="0"/>
                </a:moveTo>
                <a:lnTo>
                  <a:pt x="71" y="0"/>
                </a:lnTo>
                <a:lnTo>
                  <a:pt x="71" y="1950"/>
                </a:lnTo>
                <a:lnTo>
                  <a:pt x="0" y="1950"/>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27" name="任意多边形: 形状 1026"/>
          <p:cNvSpPr/>
          <p:nvPr/>
        </p:nvSpPr>
        <p:spPr>
          <a:xfrm>
            <a:off x="534600" y="3392640"/>
            <a:ext cx="3075840" cy="869400"/>
          </a:xfrm>
          <a:custGeom>
            <a:avLst/>
            <a:gdLst/>
            <a:ahLst/>
            <a:cxnLst/>
            <a:rect l="0" t="0" r="r" b="b"/>
            <a:pathLst>
              <a:path w="8544" h="2415">
                <a:moveTo>
                  <a:pt x="0" y="0"/>
                </a:moveTo>
                <a:lnTo>
                  <a:pt x="8544" y="0"/>
                </a:lnTo>
                <a:lnTo>
                  <a:pt x="8544"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28" name="任意多边形: 形状 1027"/>
          <p:cNvSpPr/>
          <p:nvPr/>
        </p:nvSpPr>
        <p:spPr>
          <a:xfrm>
            <a:off x="534600" y="339264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29" name="任意多边形: 形状 1028"/>
          <p:cNvSpPr/>
          <p:nvPr/>
        </p:nvSpPr>
        <p:spPr>
          <a:xfrm>
            <a:off x="534600" y="1069560"/>
            <a:ext cx="418320" cy="417960"/>
          </a:xfrm>
          <a:custGeom>
            <a:avLst/>
            <a:gdLst/>
            <a:ahLst/>
            <a:cxnLst/>
            <a:rect l="0" t="0" r="r" b="b"/>
            <a:pathLst>
              <a:path w="1162" h="1161">
                <a:moveTo>
                  <a:pt x="0" y="580"/>
                </a:moveTo>
                <a:cubicBezTo>
                  <a:pt x="0" y="542"/>
                  <a:pt x="4" y="504"/>
                  <a:pt x="11" y="467"/>
                </a:cubicBezTo>
                <a:cubicBezTo>
                  <a:pt x="19" y="430"/>
                  <a:pt x="30" y="393"/>
                  <a:pt x="44" y="358"/>
                </a:cubicBezTo>
                <a:cubicBezTo>
                  <a:pt x="59" y="323"/>
                  <a:pt x="77" y="289"/>
                  <a:pt x="98" y="258"/>
                </a:cubicBezTo>
                <a:cubicBezTo>
                  <a:pt x="119" y="226"/>
                  <a:pt x="143" y="197"/>
                  <a:pt x="170" y="170"/>
                </a:cubicBezTo>
                <a:cubicBezTo>
                  <a:pt x="197" y="143"/>
                  <a:pt x="226" y="119"/>
                  <a:pt x="259" y="98"/>
                </a:cubicBezTo>
                <a:cubicBezTo>
                  <a:pt x="291" y="76"/>
                  <a:pt x="324" y="59"/>
                  <a:pt x="359" y="44"/>
                </a:cubicBezTo>
                <a:cubicBezTo>
                  <a:pt x="395" y="29"/>
                  <a:pt x="431" y="18"/>
                  <a:pt x="468" y="11"/>
                </a:cubicBezTo>
                <a:cubicBezTo>
                  <a:pt x="506" y="3"/>
                  <a:pt x="543" y="0"/>
                  <a:pt x="581" y="0"/>
                </a:cubicBezTo>
                <a:cubicBezTo>
                  <a:pt x="620" y="0"/>
                  <a:pt x="657" y="3"/>
                  <a:pt x="695" y="11"/>
                </a:cubicBezTo>
                <a:cubicBezTo>
                  <a:pt x="732" y="18"/>
                  <a:pt x="768"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8" y="1132"/>
                  <a:pt x="732" y="1143"/>
                  <a:pt x="695" y="1150"/>
                </a:cubicBezTo>
                <a:cubicBezTo>
                  <a:pt x="657" y="1158"/>
                  <a:pt x="620" y="1161"/>
                  <a:pt x="581" y="1161"/>
                </a:cubicBezTo>
                <a:cubicBezTo>
                  <a:pt x="543" y="1161"/>
                  <a:pt x="506" y="1158"/>
                  <a:pt x="468" y="1150"/>
                </a:cubicBezTo>
                <a:cubicBezTo>
                  <a:pt x="431" y="1143"/>
                  <a:pt x="395" y="1132"/>
                  <a:pt x="359" y="1117"/>
                </a:cubicBezTo>
                <a:cubicBezTo>
                  <a:pt x="324" y="1103"/>
                  <a:pt x="291" y="1084"/>
                  <a:pt x="259" y="1063"/>
                </a:cubicBezTo>
                <a:cubicBezTo>
                  <a:pt x="226" y="1041"/>
                  <a:pt x="197" y="1017"/>
                  <a:pt x="170" y="990"/>
                </a:cubicBezTo>
                <a:cubicBezTo>
                  <a:pt x="143" y="964"/>
                  <a:pt x="119" y="934"/>
                  <a:pt x="98" y="903"/>
                </a:cubicBezTo>
                <a:cubicBezTo>
                  <a:pt x="77" y="871"/>
                  <a:pt x="59" y="837"/>
                  <a:pt x="44" y="802"/>
                </a:cubicBezTo>
                <a:cubicBezTo>
                  <a:pt x="30" y="767"/>
                  <a:pt x="19" y="731"/>
                  <a:pt x="11" y="693"/>
                </a:cubicBezTo>
                <a:cubicBezTo>
                  <a:pt x="4" y="656"/>
                  <a:pt x="0" y="618"/>
                  <a:pt x="0" y="580"/>
                </a:cubicBezTo>
                <a:close/>
              </a:path>
            </a:pathLst>
          </a:custGeom>
          <a:solidFill>
            <a:srgbClr val="F9731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30" name="任意多边形: 形状 1029"/>
          <p:cNvSpPr/>
          <p:nvPr/>
        </p:nvSpPr>
        <p:spPr>
          <a:xfrm>
            <a:off x="534600" y="1069560"/>
            <a:ext cx="418320" cy="417960"/>
          </a:xfrm>
          <a:custGeom>
            <a:avLst/>
            <a:gdLst/>
            <a:ahLst/>
            <a:cxnLst/>
            <a:rect l="0" t="0" r="r" b="b"/>
            <a:pathLst>
              <a:path w="1162" h="1161">
                <a:moveTo>
                  <a:pt x="0" y="580"/>
                </a:moveTo>
                <a:cubicBezTo>
                  <a:pt x="0" y="542"/>
                  <a:pt x="4" y="504"/>
                  <a:pt x="11" y="467"/>
                </a:cubicBezTo>
                <a:cubicBezTo>
                  <a:pt x="19" y="430"/>
                  <a:pt x="30" y="393"/>
                  <a:pt x="44" y="358"/>
                </a:cubicBezTo>
                <a:cubicBezTo>
                  <a:pt x="59" y="323"/>
                  <a:pt x="77" y="289"/>
                  <a:pt x="98" y="258"/>
                </a:cubicBezTo>
                <a:cubicBezTo>
                  <a:pt x="119" y="226"/>
                  <a:pt x="143" y="197"/>
                  <a:pt x="170" y="170"/>
                </a:cubicBezTo>
                <a:cubicBezTo>
                  <a:pt x="197" y="143"/>
                  <a:pt x="226" y="119"/>
                  <a:pt x="259" y="98"/>
                </a:cubicBezTo>
                <a:cubicBezTo>
                  <a:pt x="291" y="76"/>
                  <a:pt x="324" y="59"/>
                  <a:pt x="359" y="44"/>
                </a:cubicBezTo>
                <a:cubicBezTo>
                  <a:pt x="395" y="29"/>
                  <a:pt x="431" y="18"/>
                  <a:pt x="468" y="11"/>
                </a:cubicBezTo>
                <a:cubicBezTo>
                  <a:pt x="506" y="3"/>
                  <a:pt x="543" y="0"/>
                  <a:pt x="581" y="0"/>
                </a:cubicBezTo>
                <a:cubicBezTo>
                  <a:pt x="620" y="0"/>
                  <a:pt x="657" y="3"/>
                  <a:pt x="695" y="11"/>
                </a:cubicBezTo>
                <a:cubicBezTo>
                  <a:pt x="732" y="18"/>
                  <a:pt x="768"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8" y="1132"/>
                  <a:pt x="732" y="1143"/>
                  <a:pt x="695" y="1150"/>
                </a:cubicBezTo>
                <a:cubicBezTo>
                  <a:pt x="657" y="1158"/>
                  <a:pt x="620" y="1161"/>
                  <a:pt x="581" y="1161"/>
                </a:cubicBezTo>
                <a:cubicBezTo>
                  <a:pt x="543" y="1161"/>
                  <a:pt x="506" y="1158"/>
                  <a:pt x="468" y="1150"/>
                </a:cubicBezTo>
                <a:cubicBezTo>
                  <a:pt x="431" y="1143"/>
                  <a:pt x="395" y="1132"/>
                  <a:pt x="359" y="1117"/>
                </a:cubicBezTo>
                <a:cubicBezTo>
                  <a:pt x="324" y="1103"/>
                  <a:pt x="291" y="1084"/>
                  <a:pt x="259" y="1063"/>
                </a:cubicBezTo>
                <a:cubicBezTo>
                  <a:pt x="226" y="1041"/>
                  <a:pt x="197" y="1017"/>
                  <a:pt x="170" y="990"/>
                </a:cubicBezTo>
                <a:cubicBezTo>
                  <a:pt x="143" y="964"/>
                  <a:pt x="119" y="934"/>
                  <a:pt x="98" y="903"/>
                </a:cubicBezTo>
                <a:cubicBezTo>
                  <a:pt x="77" y="871"/>
                  <a:pt x="59" y="837"/>
                  <a:pt x="44" y="802"/>
                </a:cubicBezTo>
                <a:cubicBezTo>
                  <a:pt x="30" y="767"/>
                  <a:pt x="19" y="731"/>
                  <a:pt x="11" y="693"/>
                </a:cubicBezTo>
                <a:cubicBezTo>
                  <a:pt x="4" y="656"/>
                  <a:pt x="0" y="618"/>
                  <a:pt x="0" y="580"/>
                </a:cubicBezTo>
                <a:moveTo>
                  <a:pt x="581" y="23"/>
                </a:moveTo>
                <a:cubicBezTo>
                  <a:pt x="545" y="23"/>
                  <a:pt x="509" y="27"/>
                  <a:pt x="473" y="34"/>
                </a:cubicBezTo>
                <a:cubicBezTo>
                  <a:pt x="437" y="41"/>
                  <a:pt x="402" y="51"/>
                  <a:pt x="368" y="65"/>
                </a:cubicBezTo>
                <a:cubicBezTo>
                  <a:pt x="334" y="79"/>
                  <a:pt x="302" y="97"/>
                  <a:pt x="272" y="117"/>
                </a:cubicBezTo>
                <a:cubicBezTo>
                  <a:pt x="241" y="137"/>
                  <a:pt x="212" y="160"/>
                  <a:pt x="187" y="186"/>
                </a:cubicBezTo>
                <a:cubicBezTo>
                  <a:pt x="161" y="212"/>
                  <a:pt x="138" y="240"/>
                  <a:pt x="117" y="271"/>
                </a:cubicBezTo>
                <a:cubicBezTo>
                  <a:pt x="97" y="301"/>
                  <a:pt x="80" y="333"/>
                  <a:pt x="66" y="367"/>
                </a:cubicBezTo>
                <a:cubicBezTo>
                  <a:pt x="52" y="401"/>
                  <a:pt x="41" y="436"/>
                  <a:pt x="34" y="471"/>
                </a:cubicBezTo>
                <a:cubicBezTo>
                  <a:pt x="27" y="507"/>
                  <a:pt x="23" y="544"/>
                  <a:pt x="23" y="580"/>
                </a:cubicBezTo>
                <a:cubicBezTo>
                  <a:pt x="23" y="617"/>
                  <a:pt x="27" y="653"/>
                  <a:pt x="34" y="689"/>
                </a:cubicBezTo>
                <a:cubicBezTo>
                  <a:pt x="41" y="725"/>
                  <a:pt x="52" y="759"/>
                  <a:pt x="66" y="793"/>
                </a:cubicBezTo>
                <a:cubicBezTo>
                  <a:pt x="80" y="827"/>
                  <a:pt x="97" y="859"/>
                  <a:pt x="117" y="890"/>
                </a:cubicBezTo>
                <a:cubicBezTo>
                  <a:pt x="138" y="920"/>
                  <a:pt x="161" y="948"/>
                  <a:pt x="187" y="974"/>
                </a:cubicBezTo>
                <a:cubicBezTo>
                  <a:pt x="212" y="1000"/>
                  <a:pt x="241" y="1023"/>
                  <a:pt x="272" y="1043"/>
                </a:cubicBezTo>
                <a:cubicBezTo>
                  <a:pt x="302" y="1064"/>
                  <a:pt x="334" y="1081"/>
                  <a:pt x="368" y="1096"/>
                </a:cubicBezTo>
                <a:cubicBezTo>
                  <a:pt x="402" y="1110"/>
                  <a:pt x="437" y="1120"/>
                  <a:pt x="473" y="1128"/>
                </a:cubicBezTo>
                <a:cubicBezTo>
                  <a:pt x="509" y="1135"/>
                  <a:pt x="545" y="1138"/>
                  <a:pt x="581" y="1138"/>
                </a:cubicBezTo>
                <a:cubicBezTo>
                  <a:pt x="618" y="1138"/>
                  <a:pt x="654" y="1135"/>
                  <a:pt x="690" y="1128"/>
                </a:cubicBezTo>
                <a:cubicBezTo>
                  <a:pt x="726" y="1120"/>
                  <a:pt x="761" y="1110"/>
                  <a:pt x="795" y="1096"/>
                </a:cubicBezTo>
                <a:cubicBezTo>
                  <a:pt x="828" y="1081"/>
                  <a:pt x="861" y="1064"/>
                  <a:pt x="891" y="1043"/>
                </a:cubicBezTo>
                <a:cubicBezTo>
                  <a:pt x="921" y="1023"/>
                  <a:pt x="950" y="1000"/>
                  <a:pt x="975" y="974"/>
                </a:cubicBezTo>
                <a:cubicBezTo>
                  <a:pt x="1001" y="948"/>
                  <a:pt x="1024" y="920"/>
                  <a:pt x="1045" y="890"/>
                </a:cubicBezTo>
                <a:cubicBezTo>
                  <a:pt x="1065" y="859"/>
                  <a:pt x="1082" y="827"/>
                  <a:pt x="1096" y="793"/>
                </a:cubicBezTo>
                <a:cubicBezTo>
                  <a:pt x="1110" y="759"/>
                  <a:pt x="1121" y="725"/>
                  <a:pt x="1128" y="689"/>
                </a:cubicBezTo>
                <a:cubicBezTo>
                  <a:pt x="1135" y="653"/>
                  <a:pt x="1139" y="617"/>
                  <a:pt x="1139" y="580"/>
                </a:cubicBezTo>
                <a:cubicBezTo>
                  <a:pt x="1139" y="544"/>
                  <a:pt x="1135" y="507"/>
                  <a:pt x="1128" y="471"/>
                </a:cubicBezTo>
                <a:cubicBezTo>
                  <a:pt x="1121" y="436"/>
                  <a:pt x="1110" y="401"/>
                  <a:pt x="1096" y="367"/>
                </a:cubicBezTo>
                <a:cubicBezTo>
                  <a:pt x="1082" y="333"/>
                  <a:pt x="1065" y="301"/>
                  <a:pt x="1045" y="271"/>
                </a:cubicBezTo>
                <a:cubicBezTo>
                  <a:pt x="1024" y="240"/>
                  <a:pt x="1001" y="212"/>
                  <a:pt x="975" y="186"/>
                </a:cubicBezTo>
                <a:cubicBezTo>
                  <a:pt x="950" y="160"/>
                  <a:pt x="921" y="137"/>
                  <a:pt x="891" y="117"/>
                </a:cubicBezTo>
                <a:cubicBezTo>
                  <a:pt x="861" y="97"/>
                  <a:pt x="828" y="79"/>
                  <a:pt x="795" y="65"/>
                </a:cubicBezTo>
                <a:cubicBezTo>
                  <a:pt x="761" y="51"/>
                  <a:pt x="726" y="41"/>
                  <a:pt x="690" y="34"/>
                </a:cubicBezTo>
                <a:cubicBezTo>
                  <a:pt x="654" y="27"/>
                  <a:pt x="618" y="23"/>
                  <a:pt x="581" y="23"/>
                </a:cubicBezTo>
                <a:close/>
              </a:path>
            </a:pathLst>
          </a:custGeom>
          <a:solidFill>
            <a:srgbClr val="F97316">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031" name="图片 1030"/>
          <p:cNvPicPr/>
          <p:nvPr/>
        </p:nvPicPr>
        <p:blipFill>
          <a:blip r:embed="rId4"/>
          <a:stretch/>
        </p:blipFill>
        <p:spPr>
          <a:xfrm>
            <a:off x="668520" y="1194840"/>
            <a:ext cx="150120" cy="166680"/>
          </a:xfrm>
          <a:prstGeom prst="rect">
            <a:avLst/>
          </a:prstGeom>
          <a:noFill/>
          <a:ln w="0">
            <a:noFill/>
          </a:ln>
        </p:spPr>
      </p:pic>
      <p:sp>
        <p:nvSpPr>
          <p:cNvPr id="1032" name="文本框 1031"/>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数据介绍与⽬标</a:t>
            </a:r>
            <a:endParaRPr lang="en-US" sz="2370" b="0" u="none" strike="noStrike">
              <a:solidFill>
                <a:srgbClr val="000000"/>
              </a:solidFill>
              <a:effectLst/>
              <a:uFillTx/>
              <a:latin typeface="Times New Roman"/>
            </a:endParaRPr>
          </a:p>
        </p:txBody>
      </p:sp>
      <p:pic>
        <p:nvPicPr>
          <p:cNvPr id="1033" name="图片 1032"/>
          <p:cNvPicPr/>
          <p:nvPr/>
        </p:nvPicPr>
        <p:blipFill>
          <a:blip r:embed="rId5"/>
          <a:stretch/>
        </p:blipFill>
        <p:spPr>
          <a:xfrm>
            <a:off x="693720" y="1779840"/>
            <a:ext cx="133200" cy="133200"/>
          </a:xfrm>
          <a:prstGeom prst="rect">
            <a:avLst/>
          </a:prstGeom>
          <a:noFill/>
          <a:ln w="0">
            <a:noFill/>
          </a:ln>
        </p:spPr>
      </p:pic>
      <p:sp>
        <p:nvSpPr>
          <p:cNvPr id="1034" name="文本框 1033"/>
          <p:cNvSpPr txBox="1"/>
          <p:nvPr/>
        </p:nvSpPr>
        <p:spPr>
          <a:xfrm>
            <a:off x="1053000" y="111276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数据类型</a:t>
            </a:r>
            <a:endParaRPr lang="en-US" sz="1580" b="0" u="none" strike="noStrike">
              <a:solidFill>
                <a:srgbClr val="000000"/>
              </a:solidFill>
              <a:effectLst/>
              <a:uFillTx/>
              <a:latin typeface="Times New Roman"/>
            </a:endParaRPr>
          </a:p>
        </p:txBody>
      </p:sp>
      <p:sp>
        <p:nvSpPr>
          <p:cNvPr id="1035" name="文本框 1034"/>
          <p:cNvSpPr txBox="1"/>
          <p:nvPr/>
        </p:nvSpPr>
        <p:spPr>
          <a:xfrm>
            <a:off x="894240" y="174204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环境数据</a:t>
            </a:r>
            <a:endParaRPr lang="en-US" sz="1050" b="0" u="none" strike="noStrike">
              <a:solidFill>
                <a:srgbClr val="000000"/>
              </a:solidFill>
              <a:effectLst/>
              <a:uFillTx/>
              <a:latin typeface="Times New Roman"/>
            </a:endParaRPr>
          </a:p>
        </p:txBody>
      </p:sp>
      <p:sp>
        <p:nvSpPr>
          <p:cNvPr id="1036" name="文本框 1035"/>
          <p:cNvSpPr txBox="1"/>
          <p:nvPr/>
        </p:nvSpPr>
        <p:spPr>
          <a:xfrm>
            <a:off x="693720" y="2012040"/>
            <a:ext cx="26996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温度、湿度、空⽓质量等环境监测数据，通过传感器</a:t>
            </a:r>
            <a:endParaRPr lang="en-US" sz="920" b="0" u="none" strike="noStrike">
              <a:solidFill>
                <a:srgbClr val="000000"/>
              </a:solidFill>
              <a:effectLst/>
              <a:uFillTx/>
              <a:latin typeface="Times New Roman"/>
            </a:endParaRPr>
          </a:p>
        </p:txBody>
      </p:sp>
      <p:pic>
        <p:nvPicPr>
          <p:cNvPr id="1037" name="图片 1036"/>
          <p:cNvPicPr/>
          <p:nvPr/>
        </p:nvPicPr>
        <p:blipFill>
          <a:blip r:embed="rId6"/>
          <a:stretch/>
        </p:blipFill>
        <p:spPr>
          <a:xfrm>
            <a:off x="693720" y="2749320"/>
            <a:ext cx="100080" cy="133200"/>
          </a:xfrm>
          <a:prstGeom prst="rect">
            <a:avLst/>
          </a:prstGeom>
          <a:noFill/>
          <a:ln w="0">
            <a:noFill/>
          </a:ln>
        </p:spPr>
      </p:pic>
      <p:sp>
        <p:nvSpPr>
          <p:cNvPr id="1038" name="文本框 1037"/>
          <p:cNvSpPr txBox="1"/>
          <p:nvPr/>
        </p:nvSpPr>
        <p:spPr>
          <a:xfrm>
            <a:off x="693720" y="2179080"/>
            <a:ext cx="5875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采集并上报</a:t>
            </a:r>
            <a:endParaRPr lang="en-US" sz="920" b="0" u="none" strike="noStrike">
              <a:solidFill>
                <a:srgbClr val="000000"/>
              </a:solidFill>
              <a:effectLst/>
              <a:uFillTx/>
              <a:latin typeface="Times New Roman"/>
            </a:endParaRPr>
          </a:p>
        </p:txBody>
      </p:sp>
      <p:sp>
        <p:nvSpPr>
          <p:cNvPr id="1039" name="文本框 1038"/>
          <p:cNvSpPr txBox="1"/>
          <p:nvPr/>
        </p:nvSpPr>
        <p:spPr>
          <a:xfrm>
            <a:off x="860760" y="2711160"/>
            <a:ext cx="8053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设备状态数据</a:t>
            </a:r>
            <a:endParaRPr lang="en-US" sz="1050" b="0" u="none" strike="noStrike">
              <a:solidFill>
                <a:srgbClr val="000000"/>
              </a:solidFill>
              <a:effectLst/>
              <a:uFillTx/>
              <a:latin typeface="Times New Roman"/>
            </a:endParaRPr>
          </a:p>
        </p:txBody>
      </p:sp>
      <p:pic>
        <p:nvPicPr>
          <p:cNvPr id="1040" name="图片 1039"/>
          <p:cNvPicPr/>
          <p:nvPr/>
        </p:nvPicPr>
        <p:blipFill>
          <a:blip r:embed="rId7"/>
          <a:stretch/>
        </p:blipFill>
        <p:spPr>
          <a:xfrm>
            <a:off x="693720" y="3551760"/>
            <a:ext cx="133200" cy="133200"/>
          </a:xfrm>
          <a:prstGeom prst="rect">
            <a:avLst/>
          </a:prstGeom>
          <a:noFill/>
          <a:ln w="0">
            <a:noFill/>
          </a:ln>
        </p:spPr>
      </p:pic>
      <p:sp>
        <p:nvSpPr>
          <p:cNvPr id="1041" name="文本框 1040"/>
          <p:cNvSpPr txBox="1"/>
          <p:nvPr/>
        </p:nvSpPr>
        <p:spPr>
          <a:xfrm>
            <a:off x="693720" y="2981160"/>
            <a:ext cx="25822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智能设备的开关状态、运⾏模式、故障状态等信息</a:t>
            </a:r>
            <a:endParaRPr lang="en-US" sz="920" b="0" u="none" strike="noStrike">
              <a:solidFill>
                <a:srgbClr val="000000"/>
              </a:solidFill>
              <a:effectLst/>
              <a:uFillTx/>
              <a:latin typeface="Times New Roman"/>
            </a:endParaRPr>
          </a:p>
        </p:txBody>
      </p:sp>
      <p:sp>
        <p:nvSpPr>
          <p:cNvPr id="1042" name="文本框 1041"/>
          <p:cNvSpPr txBox="1"/>
          <p:nvPr/>
        </p:nvSpPr>
        <p:spPr>
          <a:xfrm>
            <a:off x="894240" y="351360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控制指令</a:t>
            </a:r>
            <a:endParaRPr lang="en-US" sz="1050" b="0" u="none" strike="noStrike">
              <a:solidFill>
                <a:srgbClr val="000000"/>
              </a:solidFill>
              <a:effectLst/>
              <a:uFillTx/>
              <a:latin typeface="Times New Roman"/>
            </a:endParaRPr>
          </a:p>
        </p:txBody>
      </p:sp>
      <p:sp>
        <p:nvSpPr>
          <p:cNvPr id="1043" name="文本框 1042"/>
          <p:cNvSpPr txBox="1"/>
          <p:nvPr/>
        </p:nvSpPr>
        <p:spPr>
          <a:xfrm>
            <a:off x="693720" y="3783600"/>
            <a:ext cx="26996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来⾃北向应⽤的设备控制指令，如开关控制、模式调</a:t>
            </a:r>
            <a:endParaRPr lang="en-US" sz="920" b="0" u="none" strike="noStrike">
              <a:solidFill>
                <a:srgbClr val="000000"/>
              </a:solidFill>
              <a:effectLst/>
              <a:uFillTx/>
              <a:latin typeface="Times New Roman"/>
            </a:endParaRPr>
          </a:p>
        </p:txBody>
      </p:sp>
      <p:sp>
        <p:nvSpPr>
          <p:cNvPr id="1044" name="任意多边形: 形状 1043"/>
          <p:cNvSpPr/>
          <p:nvPr/>
        </p:nvSpPr>
        <p:spPr>
          <a:xfrm>
            <a:off x="3877200" y="1621080"/>
            <a:ext cx="2941920" cy="869400"/>
          </a:xfrm>
          <a:custGeom>
            <a:avLst/>
            <a:gdLst/>
            <a:ahLst/>
            <a:cxnLst/>
            <a:rect l="0" t="0" r="r" b="b"/>
            <a:pathLst>
              <a:path w="8172" h="2415">
                <a:moveTo>
                  <a:pt x="0" y="0"/>
                </a:moveTo>
                <a:lnTo>
                  <a:pt x="8172" y="0"/>
                </a:lnTo>
                <a:lnTo>
                  <a:pt x="8172"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45" name="任意多边形: 形状 1044"/>
          <p:cNvSpPr/>
          <p:nvPr/>
        </p:nvSpPr>
        <p:spPr>
          <a:xfrm>
            <a:off x="3877200" y="162108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46" name="任意多边形: 形状 1045"/>
          <p:cNvSpPr/>
          <p:nvPr/>
        </p:nvSpPr>
        <p:spPr>
          <a:xfrm>
            <a:off x="3877200" y="2590560"/>
            <a:ext cx="2941920" cy="869400"/>
          </a:xfrm>
          <a:custGeom>
            <a:avLst/>
            <a:gdLst/>
            <a:ahLst/>
            <a:cxnLst/>
            <a:rect l="0" t="0" r="r" b="b"/>
            <a:pathLst>
              <a:path w="8172" h="2415">
                <a:moveTo>
                  <a:pt x="0" y="0"/>
                </a:moveTo>
                <a:lnTo>
                  <a:pt x="8172" y="0"/>
                </a:lnTo>
                <a:lnTo>
                  <a:pt x="8172"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47" name="任意多边形: 形状 1046"/>
          <p:cNvSpPr/>
          <p:nvPr/>
        </p:nvSpPr>
        <p:spPr>
          <a:xfrm>
            <a:off x="3877200" y="259056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48" name="任意多边形: 形状 1047"/>
          <p:cNvSpPr/>
          <p:nvPr/>
        </p:nvSpPr>
        <p:spPr>
          <a:xfrm>
            <a:off x="3877200" y="3559680"/>
            <a:ext cx="2941920" cy="702360"/>
          </a:xfrm>
          <a:custGeom>
            <a:avLst/>
            <a:gdLst/>
            <a:ahLst/>
            <a:cxnLst/>
            <a:rect l="0" t="0" r="r" b="b"/>
            <a:pathLst>
              <a:path w="8172" h="1951">
                <a:moveTo>
                  <a:pt x="0" y="0"/>
                </a:moveTo>
                <a:lnTo>
                  <a:pt x="8172" y="0"/>
                </a:lnTo>
                <a:lnTo>
                  <a:pt x="8172" y="1951"/>
                </a:lnTo>
                <a:lnTo>
                  <a:pt x="0" y="1951"/>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49" name="任意多边形: 形状 1048"/>
          <p:cNvSpPr/>
          <p:nvPr/>
        </p:nvSpPr>
        <p:spPr>
          <a:xfrm>
            <a:off x="3877200" y="3559680"/>
            <a:ext cx="25560" cy="702360"/>
          </a:xfrm>
          <a:custGeom>
            <a:avLst/>
            <a:gdLst/>
            <a:ahLst/>
            <a:cxnLst/>
            <a:rect l="0" t="0" r="r" b="b"/>
            <a:pathLst>
              <a:path w="71" h="1951">
                <a:moveTo>
                  <a:pt x="0" y="0"/>
                </a:moveTo>
                <a:lnTo>
                  <a:pt x="71" y="0"/>
                </a:lnTo>
                <a:lnTo>
                  <a:pt x="71" y="1951"/>
                </a:lnTo>
                <a:lnTo>
                  <a:pt x="0" y="195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50" name="任意多边形: 形状 1049"/>
          <p:cNvSpPr/>
          <p:nvPr/>
        </p:nvSpPr>
        <p:spPr>
          <a:xfrm>
            <a:off x="3877200" y="1069560"/>
            <a:ext cx="418320" cy="417960"/>
          </a:xfrm>
          <a:custGeom>
            <a:avLst/>
            <a:gdLst/>
            <a:ahLst/>
            <a:cxnLst/>
            <a:rect l="0" t="0" r="r" b="b"/>
            <a:pathLst>
              <a:path w="1162" h="1161">
                <a:moveTo>
                  <a:pt x="12" y="467"/>
                </a:moveTo>
                <a:cubicBezTo>
                  <a:pt x="19" y="430"/>
                  <a:pt x="30" y="393"/>
                  <a:pt x="45" y="358"/>
                </a:cubicBezTo>
                <a:cubicBezTo>
                  <a:pt x="59" y="323"/>
                  <a:pt x="77" y="289"/>
                  <a:pt x="98" y="258"/>
                </a:cubicBezTo>
                <a:cubicBezTo>
                  <a:pt x="119" y="226"/>
                  <a:pt x="143" y="197"/>
                  <a:pt x="170" y="170"/>
                </a:cubicBezTo>
                <a:cubicBezTo>
                  <a:pt x="197" y="143"/>
                  <a:pt x="227" y="119"/>
                  <a:pt x="259" y="98"/>
                </a:cubicBezTo>
                <a:cubicBezTo>
                  <a:pt x="291" y="76"/>
                  <a:pt x="324" y="59"/>
                  <a:pt x="360" y="44"/>
                </a:cubicBezTo>
                <a:cubicBezTo>
                  <a:pt x="395" y="29"/>
                  <a:pt x="431" y="18"/>
                  <a:pt x="468" y="11"/>
                </a:cubicBezTo>
                <a:cubicBezTo>
                  <a:pt x="506" y="3"/>
                  <a:pt x="544" y="0"/>
                  <a:pt x="582" y="0"/>
                </a:cubicBezTo>
                <a:cubicBezTo>
                  <a:pt x="620" y="0"/>
                  <a:pt x="658" y="3"/>
                  <a:pt x="695" y="11"/>
                </a:cubicBezTo>
                <a:cubicBezTo>
                  <a:pt x="732" y="18"/>
                  <a:pt x="769"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9" y="1132"/>
                  <a:pt x="732" y="1143"/>
                  <a:pt x="695" y="1150"/>
                </a:cubicBezTo>
                <a:cubicBezTo>
                  <a:pt x="658" y="1158"/>
                  <a:pt x="620" y="1161"/>
                  <a:pt x="582" y="1161"/>
                </a:cubicBezTo>
                <a:cubicBezTo>
                  <a:pt x="544" y="1161"/>
                  <a:pt x="506" y="1158"/>
                  <a:pt x="468" y="1150"/>
                </a:cubicBezTo>
                <a:cubicBezTo>
                  <a:pt x="431" y="1143"/>
                  <a:pt x="395" y="1132"/>
                  <a:pt x="360" y="1117"/>
                </a:cubicBezTo>
                <a:cubicBezTo>
                  <a:pt x="324" y="1103"/>
                  <a:pt x="291" y="1084"/>
                  <a:pt x="259" y="1063"/>
                </a:cubicBezTo>
                <a:cubicBezTo>
                  <a:pt x="227" y="1041"/>
                  <a:pt x="197" y="1017"/>
                  <a:pt x="170" y="990"/>
                </a:cubicBezTo>
                <a:cubicBezTo>
                  <a:pt x="143" y="964"/>
                  <a:pt x="119" y="934"/>
                  <a:pt x="98" y="903"/>
                </a:cubicBezTo>
                <a:cubicBezTo>
                  <a:pt x="77" y="871"/>
                  <a:pt x="59" y="837"/>
                  <a:pt x="45" y="802"/>
                </a:cubicBezTo>
                <a:cubicBezTo>
                  <a:pt x="30" y="767"/>
                  <a:pt x="19" y="731"/>
                  <a:pt x="12" y="693"/>
                </a:cubicBezTo>
                <a:cubicBezTo>
                  <a:pt x="4" y="656"/>
                  <a:pt x="0" y="618"/>
                  <a:pt x="0" y="580"/>
                </a:cubicBezTo>
                <a:cubicBezTo>
                  <a:pt x="0" y="542"/>
                  <a:pt x="4" y="504"/>
                  <a:pt x="12" y="467"/>
                </a:cubicBezTo>
                <a:close/>
              </a:path>
            </a:pathLst>
          </a:custGeom>
          <a:solidFill>
            <a:srgbClr val="F9731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51" name="任意多边形: 形状 1050"/>
          <p:cNvSpPr/>
          <p:nvPr/>
        </p:nvSpPr>
        <p:spPr>
          <a:xfrm>
            <a:off x="3877200" y="1069560"/>
            <a:ext cx="418320" cy="417960"/>
          </a:xfrm>
          <a:custGeom>
            <a:avLst/>
            <a:gdLst/>
            <a:ahLst/>
            <a:cxnLst/>
            <a:rect l="0" t="0" r="r" b="b"/>
            <a:pathLst>
              <a:path w="1162" h="1161">
                <a:moveTo>
                  <a:pt x="0" y="580"/>
                </a:moveTo>
                <a:cubicBezTo>
                  <a:pt x="0" y="542"/>
                  <a:pt x="4" y="504"/>
                  <a:pt x="12" y="467"/>
                </a:cubicBezTo>
                <a:cubicBezTo>
                  <a:pt x="19" y="430"/>
                  <a:pt x="30" y="393"/>
                  <a:pt x="45" y="358"/>
                </a:cubicBezTo>
                <a:cubicBezTo>
                  <a:pt x="59" y="323"/>
                  <a:pt x="77" y="289"/>
                  <a:pt x="98" y="258"/>
                </a:cubicBezTo>
                <a:cubicBezTo>
                  <a:pt x="119" y="226"/>
                  <a:pt x="143" y="197"/>
                  <a:pt x="170" y="170"/>
                </a:cubicBezTo>
                <a:cubicBezTo>
                  <a:pt x="197" y="143"/>
                  <a:pt x="227" y="119"/>
                  <a:pt x="259" y="98"/>
                </a:cubicBezTo>
                <a:cubicBezTo>
                  <a:pt x="291" y="76"/>
                  <a:pt x="324" y="59"/>
                  <a:pt x="360" y="44"/>
                </a:cubicBezTo>
                <a:cubicBezTo>
                  <a:pt x="395" y="29"/>
                  <a:pt x="431" y="18"/>
                  <a:pt x="468" y="11"/>
                </a:cubicBezTo>
                <a:cubicBezTo>
                  <a:pt x="506" y="3"/>
                  <a:pt x="544" y="0"/>
                  <a:pt x="582" y="0"/>
                </a:cubicBezTo>
                <a:cubicBezTo>
                  <a:pt x="620" y="0"/>
                  <a:pt x="658" y="3"/>
                  <a:pt x="695" y="11"/>
                </a:cubicBezTo>
                <a:cubicBezTo>
                  <a:pt x="732" y="18"/>
                  <a:pt x="769"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9" y="1132"/>
                  <a:pt x="732" y="1143"/>
                  <a:pt x="695" y="1150"/>
                </a:cubicBezTo>
                <a:cubicBezTo>
                  <a:pt x="658" y="1158"/>
                  <a:pt x="620" y="1161"/>
                  <a:pt x="582" y="1161"/>
                </a:cubicBezTo>
                <a:cubicBezTo>
                  <a:pt x="544" y="1161"/>
                  <a:pt x="506" y="1158"/>
                  <a:pt x="468" y="1150"/>
                </a:cubicBezTo>
                <a:cubicBezTo>
                  <a:pt x="431" y="1143"/>
                  <a:pt x="395" y="1132"/>
                  <a:pt x="360" y="1117"/>
                </a:cubicBezTo>
                <a:cubicBezTo>
                  <a:pt x="324" y="1103"/>
                  <a:pt x="291" y="1084"/>
                  <a:pt x="259" y="1063"/>
                </a:cubicBezTo>
                <a:cubicBezTo>
                  <a:pt x="227" y="1041"/>
                  <a:pt x="197" y="1017"/>
                  <a:pt x="170" y="990"/>
                </a:cubicBezTo>
                <a:cubicBezTo>
                  <a:pt x="143" y="964"/>
                  <a:pt x="119" y="934"/>
                  <a:pt x="98" y="903"/>
                </a:cubicBezTo>
                <a:cubicBezTo>
                  <a:pt x="77" y="871"/>
                  <a:pt x="59" y="837"/>
                  <a:pt x="45" y="802"/>
                </a:cubicBezTo>
                <a:cubicBezTo>
                  <a:pt x="30" y="767"/>
                  <a:pt x="19" y="731"/>
                  <a:pt x="12" y="693"/>
                </a:cubicBezTo>
                <a:cubicBezTo>
                  <a:pt x="4" y="656"/>
                  <a:pt x="0" y="618"/>
                  <a:pt x="0" y="580"/>
                </a:cubicBezTo>
                <a:moveTo>
                  <a:pt x="582" y="23"/>
                </a:moveTo>
                <a:cubicBezTo>
                  <a:pt x="545" y="23"/>
                  <a:pt x="509" y="27"/>
                  <a:pt x="473" y="34"/>
                </a:cubicBezTo>
                <a:cubicBezTo>
                  <a:pt x="437" y="41"/>
                  <a:pt x="402" y="51"/>
                  <a:pt x="368" y="65"/>
                </a:cubicBezTo>
                <a:cubicBezTo>
                  <a:pt x="335" y="79"/>
                  <a:pt x="303" y="97"/>
                  <a:pt x="272" y="117"/>
                </a:cubicBezTo>
                <a:cubicBezTo>
                  <a:pt x="241" y="137"/>
                  <a:pt x="213" y="160"/>
                  <a:pt x="187" y="186"/>
                </a:cubicBezTo>
                <a:cubicBezTo>
                  <a:pt x="161" y="212"/>
                  <a:pt x="138" y="240"/>
                  <a:pt x="117" y="271"/>
                </a:cubicBezTo>
                <a:cubicBezTo>
                  <a:pt x="97" y="301"/>
                  <a:pt x="80" y="333"/>
                  <a:pt x="66" y="367"/>
                </a:cubicBezTo>
                <a:cubicBezTo>
                  <a:pt x="52" y="401"/>
                  <a:pt x="41" y="436"/>
                  <a:pt x="34" y="471"/>
                </a:cubicBezTo>
                <a:cubicBezTo>
                  <a:pt x="27" y="507"/>
                  <a:pt x="24" y="544"/>
                  <a:pt x="24" y="580"/>
                </a:cubicBezTo>
                <a:cubicBezTo>
                  <a:pt x="24" y="617"/>
                  <a:pt x="27" y="653"/>
                  <a:pt x="34" y="689"/>
                </a:cubicBezTo>
                <a:cubicBezTo>
                  <a:pt x="41" y="725"/>
                  <a:pt x="52" y="759"/>
                  <a:pt x="66" y="793"/>
                </a:cubicBezTo>
                <a:cubicBezTo>
                  <a:pt x="80" y="827"/>
                  <a:pt x="97" y="859"/>
                  <a:pt x="117" y="890"/>
                </a:cubicBezTo>
                <a:cubicBezTo>
                  <a:pt x="138" y="920"/>
                  <a:pt x="161" y="948"/>
                  <a:pt x="187" y="974"/>
                </a:cubicBezTo>
                <a:cubicBezTo>
                  <a:pt x="213" y="1000"/>
                  <a:pt x="241" y="1023"/>
                  <a:pt x="272" y="1043"/>
                </a:cubicBezTo>
                <a:cubicBezTo>
                  <a:pt x="303" y="1064"/>
                  <a:pt x="335" y="1081"/>
                  <a:pt x="368" y="1096"/>
                </a:cubicBezTo>
                <a:cubicBezTo>
                  <a:pt x="402" y="1110"/>
                  <a:pt x="437" y="1120"/>
                  <a:pt x="473" y="1128"/>
                </a:cubicBezTo>
                <a:cubicBezTo>
                  <a:pt x="509" y="1135"/>
                  <a:pt x="545" y="1138"/>
                  <a:pt x="582" y="1138"/>
                </a:cubicBezTo>
                <a:cubicBezTo>
                  <a:pt x="618" y="1138"/>
                  <a:pt x="654" y="1135"/>
                  <a:pt x="690" y="1128"/>
                </a:cubicBezTo>
                <a:cubicBezTo>
                  <a:pt x="726" y="1120"/>
                  <a:pt x="761" y="1110"/>
                  <a:pt x="795" y="1096"/>
                </a:cubicBezTo>
                <a:cubicBezTo>
                  <a:pt x="829" y="1081"/>
                  <a:pt x="861" y="1064"/>
                  <a:pt x="891" y="1043"/>
                </a:cubicBezTo>
                <a:cubicBezTo>
                  <a:pt x="922" y="1023"/>
                  <a:pt x="950" y="1000"/>
                  <a:pt x="976" y="974"/>
                </a:cubicBezTo>
                <a:cubicBezTo>
                  <a:pt x="1001" y="948"/>
                  <a:pt x="1025" y="920"/>
                  <a:pt x="1045" y="890"/>
                </a:cubicBezTo>
                <a:cubicBezTo>
                  <a:pt x="1065" y="859"/>
                  <a:pt x="1082" y="827"/>
                  <a:pt x="1096" y="793"/>
                </a:cubicBezTo>
                <a:cubicBezTo>
                  <a:pt x="1110" y="759"/>
                  <a:pt x="1121" y="725"/>
                  <a:pt x="1128" y="689"/>
                </a:cubicBezTo>
                <a:cubicBezTo>
                  <a:pt x="1135" y="653"/>
                  <a:pt x="1139" y="617"/>
                  <a:pt x="1139" y="580"/>
                </a:cubicBezTo>
                <a:cubicBezTo>
                  <a:pt x="1139" y="544"/>
                  <a:pt x="1135" y="507"/>
                  <a:pt x="1128" y="471"/>
                </a:cubicBezTo>
                <a:cubicBezTo>
                  <a:pt x="1121" y="436"/>
                  <a:pt x="1110" y="401"/>
                  <a:pt x="1096" y="367"/>
                </a:cubicBezTo>
                <a:cubicBezTo>
                  <a:pt x="1082" y="333"/>
                  <a:pt x="1065" y="301"/>
                  <a:pt x="1045" y="271"/>
                </a:cubicBezTo>
                <a:cubicBezTo>
                  <a:pt x="1025" y="240"/>
                  <a:pt x="1001" y="212"/>
                  <a:pt x="976" y="186"/>
                </a:cubicBezTo>
                <a:cubicBezTo>
                  <a:pt x="950" y="160"/>
                  <a:pt x="922" y="137"/>
                  <a:pt x="891" y="117"/>
                </a:cubicBezTo>
                <a:cubicBezTo>
                  <a:pt x="861" y="97"/>
                  <a:pt x="829" y="79"/>
                  <a:pt x="795" y="65"/>
                </a:cubicBezTo>
                <a:cubicBezTo>
                  <a:pt x="761" y="51"/>
                  <a:pt x="726" y="41"/>
                  <a:pt x="690" y="34"/>
                </a:cubicBezTo>
                <a:cubicBezTo>
                  <a:pt x="654" y="27"/>
                  <a:pt x="618" y="23"/>
                  <a:pt x="582" y="23"/>
                </a:cubicBezTo>
                <a:close/>
              </a:path>
            </a:pathLst>
          </a:custGeom>
          <a:solidFill>
            <a:srgbClr val="F97316">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52" name="文本框 1051"/>
          <p:cNvSpPr txBox="1"/>
          <p:nvPr/>
        </p:nvSpPr>
        <p:spPr>
          <a:xfrm>
            <a:off x="693720" y="3950640"/>
            <a:ext cx="2354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节等</a:t>
            </a:r>
            <a:endParaRPr lang="en-US" sz="920" b="0" u="none" strike="noStrike">
              <a:solidFill>
                <a:srgbClr val="000000"/>
              </a:solidFill>
              <a:effectLst/>
              <a:uFillTx/>
              <a:latin typeface="Times New Roman"/>
            </a:endParaRPr>
          </a:p>
        </p:txBody>
      </p:sp>
      <p:pic>
        <p:nvPicPr>
          <p:cNvPr id="1053" name="图片 1052"/>
          <p:cNvPicPr/>
          <p:nvPr/>
        </p:nvPicPr>
        <p:blipFill>
          <a:blip r:embed="rId8"/>
          <a:stretch/>
        </p:blipFill>
        <p:spPr>
          <a:xfrm>
            <a:off x="4036320" y="1779840"/>
            <a:ext cx="133200" cy="133200"/>
          </a:xfrm>
          <a:prstGeom prst="rect">
            <a:avLst/>
          </a:prstGeom>
          <a:noFill/>
          <a:ln w="0">
            <a:noFill/>
          </a:ln>
        </p:spPr>
      </p:pic>
      <p:sp>
        <p:nvSpPr>
          <p:cNvPr id="1054" name="文本框 1053"/>
          <p:cNvSpPr txBox="1"/>
          <p:nvPr/>
        </p:nvSpPr>
        <p:spPr>
          <a:xfrm>
            <a:off x="4395600" y="111276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数据来源</a:t>
            </a:r>
            <a:endParaRPr lang="en-US" sz="1580" b="0" u="none" strike="noStrike">
              <a:solidFill>
                <a:srgbClr val="000000"/>
              </a:solidFill>
              <a:effectLst/>
              <a:uFillTx/>
              <a:latin typeface="Times New Roman"/>
            </a:endParaRPr>
          </a:p>
        </p:txBody>
      </p:sp>
      <p:sp>
        <p:nvSpPr>
          <p:cNvPr id="1055" name="文本框 1054"/>
          <p:cNvSpPr txBox="1"/>
          <p:nvPr/>
        </p:nvSpPr>
        <p:spPr>
          <a:xfrm>
            <a:off x="4236840" y="1742040"/>
            <a:ext cx="40320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传感器</a:t>
            </a:r>
            <a:endParaRPr lang="en-US" sz="1050" b="0" u="none" strike="noStrike">
              <a:solidFill>
                <a:srgbClr val="000000"/>
              </a:solidFill>
              <a:effectLst/>
              <a:uFillTx/>
              <a:latin typeface="Times New Roman"/>
            </a:endParaRPr>
          </a:p>
        </p:txBody>
      </p:sp>
      <p:sp>
        <p:nvSpPr>
          <p:cNvPr id="1056" name="文本框 1055"/>
          <p:cNvSpPr txBox="1"/>
          <p:nvPr/>
        </p:nvSpPr>
        <p:spPr>
          <a:xfrm>
            <a:off x="4036320" y="2012040"/>
            <a:ext cx="25822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温湿度传感器、空⽓质量传感器等硬件设备，提供</a:t>
            </a:r>
            <a:endParaRPr lang="en-US" sz="920" b="0" u="none" strike="noStrike">
              <a:solidFill>
                <a:srgbClr val="000000"/>
              </a:solidFill>
              <a:effectLst/>
              <a:uFillTx/>
              <a:latin typeface="Times New Roman"/>
            </a:endParaRPr>
          </a:p>
        </p:txBody>
      </p:sp>
      <p:pic>
        <p:nvPicPr>
          <p:cNvPr id="1057" name="图片 1056"/>
          <p:cNvPicPr/>
          <p:nvPr/>
        </p:nvPicPr>
        <p:blipFill>
          <a:blip r:embed="rId9"/>
          <a:stretch/>
        </p:blipFill>
        <p:spPr>
          <a:xfrm>
            <a:off x="4036320" y="2749320"/>
            <a:ext cx="150120" cy="133200"/>
          </a:xfrm>
          <a:prstGeom prst="rect">
            <a:avLst/>
          </a:prstGeom>
          <a:noFill/>
          <a:ln w="0">
            <a:noFill/>
          </a:ln>
        </p:spPr>
      </p:pic>
      <p:sp>
        <p:nvSpPr>
          <p:cNvPr id="1058" name="文本框 1057"/>
          <p:cNvSpPr txBox="1"/>
          <p:nvPr/>
        </p:nvSpPr>
        <p:spPr>
          <a:xfrm>
            <a:off x="4036320" y="217908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实时环境数据</a:t>
            </a:r>
            <a:endParaRPr lang="en-US" sz="920" b="0" u="none" strike="noStrike">
              <a:solidFill>
                <a:srgbClr val="000000"/>
              </a:solidFill>
              <a:effectLst/>
              <a:uFillTx/>
              <a:latin typeface="Times New Roman"/>
            </a:endParaRPr>
          </a:p>
        </p:txBody>
      </p:sp>
      <p:sp>
        <p:nvSpPr>
          <p:cNvPr id="1059" name="文本框 1058"/>
          <p:cNvSpPr txBox="1"/>
          <p:nvPr/>
        </p:nvSpPr>
        <p:spPr>
          <a:xfrm>
            <a:off x="4253400" y="271116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智能设备</a:t>
            </a:r>
            <a:endParaRPr lang="en-US" sz="1050" b="0" u="none" strike="noStrike">
              <a:solidFill>
                <a:srgbClr val="000000"/>
              </a:solidFill>
              <a:effectLst/>
              <a:uFillTx/>
              <a:latin typeface="Times New Roman"/>
            </a:endParaRPr>
          </a:p>
        </p:txBody>
      </p:sp>
      <p:sp>
        <p:nvSpPr>
          <p:cNvPr id="1060" name="文本框 1059"/>
          <p:cNvSpPr txBox="1"/>
          <p:nvPr/>
        </p:nvSpPr>
        <p:spPr>
          <a:xfrm>
            <a:off x="4036320" y="2981160"/>
            <a:ext cx="25822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空调、灯光、智能⾳响等模拟和控制的智能家居设</a:t>
            </a:r>
            <a:endParaRPr lang="en-US" sz="920" b="0" u="none" strike="noStrike">
              <a:solidFill>
                <a:srgbClr val="000000"/>
              </a:solidFill>
              <a:effectLst/>
              <a:uFillTx/>
              <a:latin typeface="Times New Roman"/>
            </a:endParaRPr>
          </a:p>
        </p:txBody>
      </p:sp>
      <p:pic>
        <p:nvPicPr>
          <p:cNvPr id="1061" name="图片 1060"/>
          <p:cNvPicPr/>
          <p:nvPr/>
        </p:nvPicPr>
        <p:blipFill>
          <a:blip r:embed="rId10"/>
          <a:stretch/>
        </p:blipFill>
        <p:spPr>
          <a:xfrm>
            <a:off x="4036320" y="3718800"/>
            <a:ext cx="100080" cy="133200"/>
          </a:xfrm>
          <a:prstGeom prst="rect">
            <a:avLst/>
          </a:prstGeom>
          <a:noFill/>
          <a:ln w="0">
            <a:noFill/>
          </a:ln>
        </p:spPr>
      </p:pic>
      <p:sp>
        <p:nvSpPr>
          <p:cNvPr id="1062" name="文本框 1061"/>
          <p:cNvSpPr txBox="1"/>
          <p:nvPr/>
        </p:nvSpPr>
        <p:spPr>
          <a:xfrm>
            <a:off x="4036320" y="3148560"/>
            <a:ext cx="1180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备</a:t>
            </a:r>
            <a:endParaRPr lang="en-US" sz="920" b="0" u="none" strike="noStrike">
              <a:solidFill>
                <a:srgbClr val="000000"/>
              </a:solidFill>
              <a:effectLst/>
              <a:uFillTx/>
              <a:latin typeface="Times New Roman"/>
            </a:endParaRPr>
          </a:p>
        </p:txBody>
      </p:sp>
      <p:sp>
        <p:nvSpPr>
          <p:cNvPr id="1063" name="文本框 1062"/>
          <p:cNvSpPr txBox="1"/>
          <p:nvPr/>
        </p:nvSpPr>
        <p:spPr>
          <a:xfrm>
            <a:off x="4203360" y="368064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北向应⽤</a:t>
            </a:r>
            <a:endParaRPr lang="en-US" sz="1050" b="0" u="none" strike="noStrike">
              <a:solidFill>
                <a:srgbClr val="000000"/>
              </a:solidFill>
              <a:effectLst/>
              <a:uFillTx/>
              <a:latin typeface="Times New Roman"/>
            </a:endParaRPr>
          </a:p>
        </p:txBody>
      </p:sp>
      <p:sp>
        <p:nvSpPr>
          <p:cNvPr id="1064" name="任意多边形: 形状 1063"/>
          <p:cNvSpPr/>
          <p:nvPr/>
        </p:nvSpPr>
        <p:spPr>
          <a:xfrm>
            <a:off x="7086240" y="1621080"/>
            <a:ext cx="3075840" cy="869400"/>
          </a:xfrm>
          <a:custGeom>
            <a:avLst/>
            <a:gdLst/>
            <a:ahLst/>
            <a:cxnLst/>
            <a:rect l="0" t="0" r="r" b="b"/>
            <a:pathLst>
              <a:path w="8544" h="2415">
                <a:moveTo>
                  <a:pt x="0" y="0"/>
                </a:moveTo>
                <a:lnTo>
                  <a:pt x="8544" y="0"/>
                </a:lnTo>
                <a:lnTo>
                  <a:pt x="8544"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65" name="任意多边形: 形状 1064"/>
          <p:cNvSpPr/>
          <p:nvPr/>
        </p:nvSpPr>
        <p:spPr>
          <a:xfrm>
            <a:off x="7086240" y="162108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66" name="任意多边形: 形状 1065"/>
          <p:cNvSpPr/>
          <p:nvPr/>
        </p:nvSpPr>
        <p:spPr>
          <a:xfrm>
            <a:off x="7086240" y="2590560"/>
            <a:ext cx="3075840" cy="869400"/>
          </a:xfrm>
          <a:custGeom>
            <a:avLst/>
            <a:gdLst/>
            <a:ahLst/>
            <a:cxnLst/>
            <a:rect l="0" t="0" r="r" b="b"/>
            <a:pathLst>
              <a:path w="8544" h="2415">
                <a:moveTo>
                  <a:pt x="0" y="0"/>
                </a:moveTo>
                <a:lnTo>
                  <a:pt x="8544" y="0"/>
                </a:lnTo>
                <a:lnTo>
                  <a:pt x="8544"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67" name="任意多边形: 形状 1066"/>
          <p:cNvSpPr/>
          <p:nvPr/>
        </p:nvSpPr>
        <p:spPr>
          <a:xfrm>
            <a:off x="7086240" y="259056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68" name="任意多边形: 形状 1067"/>
          <p:cNvSpPr/>
          <p:nvPr/>
        </p:nvSpPr>
        <p:spPr>
          <a:xfrm>
            <a:off x="7086240" y="3559680"/>
            <a:ext cx="3075840" cy="869400"/>
          </a:xfrm>
          <a:custGeom>
            <a:avLst/>
            <a:gdLst/>
            <a:ahLst/>
            <a:cxnLst/>
            <a:rect l="0" t="0" r="r" b="b"/>
            <a:pathLst>
              <a:path w="8544" h="2415">
                <a:moveTo>
                  <a:pt x="0" y="0"/>
                </a:moveTo>
                <a:lnTo>
                  <a:pt x="8544" y="0"/>
                </a:lnTo>
                <a:lnTo>
                  <a:pt x="8544"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69" name="任意多边形: 形状 1068"/>
          <p:cNvSpPr/>
          <p:nvPr/>
        </p:nvSpPr>
        <p:spPr>
          <a:xfrm>
            <a:off x="7086240" y="355968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70" name="任意多边形: 形状 1069"/>
          <p:cNvSpPr/>
          <p:nvPr/>
        </p:nvSpPr>
        <p:spPr>
          <a:xfrm>
            <a:off x="7086240" y="1069560"/>
            <a:ext cx="418320" cy="417960"/>
          </a:xfrm>
          <a:custGeom>
            <a:avLst/>
            <a:gdLst/>
            <a:ahLst/>
            <a:cxnLst/>
            <a:rect l="0" t="0" r="r" b="b"/>
            <a:pathLst>
              <a:path w="1162" h="1161">
                <a:moveTo>
                  <a:pt x="0" y="580"/>
                </a:moveTo>
                <a:cubicBezTo>
                  <a:pt x="0" y="542"/>
                  <a:pt x="4" y="504"/>
                  <a:pt x="11" y="467"/>
                </a:cubicBezTo>
                <a:cubicBezTo>
                  <a:pt x="19" y="430"/>
                  <a:pt x="30" y="393"/>
                  <a:pt x="44" y="358"/>
                </a:cubicBezTo>
                <a:cubicBezTo>
                  <a:pt x="59" y="323"/>
                  <a:pt x="77" y="289"/>
                  <a:pt x="98" y="258"/>
                </a:cubicBezTo>
                <a:cubicBezTo>
                  <a:pt x="119" y="226"/>
                  <a:pt x="143" y="197"/>
                  <a:pt x="170" y="170"/>
                </a:cubicBezTo>
                <a:cubicBezTo>
                  <a:pt x="197" y="143"/>
                  <a:pt x="226" y="119"/>
                  <a:pt x="258" y="98"/>
                </a:cubicBezTo>
                <a:cubicBezTo>
                  <a:pt x="290" y="76"/>
                  <a:pt x="323" y="59"/>
                  <a:pt x="358" y="44"/>
                </a:cubicBezTo>
                <a:cubicBezTo>
                  <a:pt x="394" y="29"/>
                  <a:pt x="430" y="18"/>
                  <a:pt x="467" y="11"/>
                </a:cubicBezTo>
                <a:cubicBezTo>
                  <a:pt x="505" y="3"/>
                  <a:pt x="542" y="0"/>
                  <a:pt x="580" y="0"/>
                </a:cubicBezTo>
                <a:lnTo>
                  <a:pt x="581" y="0"/>
                </a:lnTo>
                <a:cubicBezTo>
                  <a:pt x="620" y="0"/>
                  <a:pt x="657" y="3"/>
                  <a:pt x="695" y="11"/>
                </a:cubicBezTo>
                <a:cubicBezTo>
                  <a:pt x="732" y="18"/>
                  <a:pt x="768"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8" y="1132"/>
                  <a:pt x="732" y="1143"/>
                  <a:pt x="695" y="1150"/>
                </a:cubicBezTo>
                <a:cubicBezTo>
                  <a:pt x="657" y="1158"/>
                  <a:pt x="620" y="1161"/>
                  <a:pt x="580" y="1161"/>
                </a:cubicBezTo>
                <a:cubicBezTo>
                  <a:pt x="542" y="1161"/>
                  <a:pt x="505" y="1158"/>
                  <a:pt x="467" y="1150"/>
                </a:cubicBezTo>
                <a:cubicBezTo>
                  <a:pt x="430" y="1143"/>
                  <a:pt x="394" y="1132"/>
                  <a:pt x="358" y="1117"/>
                </a:cubicBezTo>
                <a:cubicBezTo>
                  <a:pt x="323" y="1103"/>
                  <a:pt x="290" y="1084"/>
                  <a:pt x="258" y="1063"/>
                </a:cubicBezTo>
                <a:cubicBezTo>
                  <a:pt x="226" y="1041"/>
                  <a:pt x="197" y="1017"/>
                  <a:pt x="170" y="990"/>
                </a:cubicBezTo>
                <a:cubicBezTo>
                  <a:pt x="143" y="964"/>
                  <a:pt x="119" y="934"/>
                  <a:pt x="98" y="903"/>
                </a:cubicBezTo>
                <a:cubicBezTo>
                  <a:pt x="77" y="871"/>
                  <a:pt x="59" y="837"/>
                  <a:pt x="44" y="802"/>
                </a:cubicBezTo>
                <a:cubicBezTo>
                  <a:pt x="30" y="767"/>
                  <a:pt x="19" y="731"/>
                  <a:pt x="11" y="693"/>
                </a:cubicBezTo>
                <a:cubicBezTo>
                  <a:pt x="4" y="656"/>
                  <a:pt x="0" y="618"/>
                  <a:pt x="0" y="580"/>
                </a:cubicBezTo>
                <a:close/>
              </a:path>
            </a:pathLst>
          </a:custGeom>
          <a:solidFill>
            <a:srgbClr val="F9731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71" name="任意多边形: 形状 1070"/>
          <p:cNvSpPr/>
          <p:nvPr/>
        </p:nvSpPr>
        <p:spPr>
          <a:xfrm>
            <a:off x="7086240" y="1069560"/>
            <a:ext cx="418320" cy="417960"/>
          </a:xfrm>
          <a:custGeom>
            <a:avLst/>
            <a:gdLst/>
            <a:ahLst/>
            <a:cxnLst/>
            <a:rect l="0" t="0" r="r" b="b"/>
            <a:pathLst>
              <a:path w="1162" h="1161">
                <a:moveTo>
                  <a:pt x="0" y="580"/>
                </a:moveTo>
                <a:cubicBezTo>
                  <a:pt x="0" y="542"/>
                  <a:pt x="4" y="504"/>
                  <a:pt x="11" y="467"/>
                </a:cubicBezTo>
                <a:cubicBezTo>
                  <a:pt x="19" y="430"/>
                  <a:pt x="30" y="393"/>
                  <a:pt x="44" y="358"/>
                </a:cubicBezTo>
                <a:cubicBezTo>
                  <a:pt x="59" y="323"/>
                  <a:pt x="77" y="289"/>
                  <a:pt x="98" y="258"/>
                </a:cubicBezTo>
                <a:cubicBezTo>
                  <a:pt x="119" y="226"/>
                  <a:pt x="143" y="197"/>
                  <a:pt x="170" y="170"/>
                </a:cubicBezTo>
                <a:cubicBezTo>
                  <a:pt x="197" y="143"/>
                  <a:pt x="226" y="119"/>
                  <a:pt x="258" y="98"/>
                </a:cubicBezTo>
                <a:cubicBezTo>
                  <a:pt x="290" y="76"/>
                  <a:pt x="323" y="59"/>
                  <a:pt x="358" y="44"/>
                </a:cubicBezTo>
                <a:cubicBezTo>
                  <a:pt x="394" y="29"/>
                  <a:pt x="430" y="18"/>
                  <a:pt x="467" y="11"/>
                </a:cubicBezTo>
                <a:cubicBezTo>
                  <a:pt x="505" y="3"/>
                  <a:pt x="542" y="0"/>
                  <a:pt x="580" y="0"/>
                </a:cubicBezTo>
                <a:cubicBezTo>
                  <a:pt x="620" y="0"/>
                  <a:pt x="657" y="3"/>
                  <a:pt x="695" y="11"/>
                </a:cubicBezTo>
                <a:cubicBezTo>
                  <a:pt x="732" y="18"/>
                  <a:pt x="768"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8" y="1132"/>
                  <a:pt x="732" y="1143"/>
                  <a:pt x="695" y="1150"/>
                </a:cubicBezTo>
                <a:cubicBezTo>
                  <a:pt x="657" y="1158"/>
                  <a:pt x="620" y="1161"/>
                  <a:pt x="580" y="1161"/>
                </a:cubicBezTo>
                <a:cubicBezTo>
                  <a:pt x="542" y="1161"/>
                  <a:pt x="505" y="1158"/>
                  <a:pt x="467" y="1150"/>
                </a:cubicBezTo>
                <a:cubicBezTo>
                  <a:pt x="430" y="1143"/>
                  <a:pt x="394" y="1132"/>
                  <a:pt x="358" y="1117"/>
                </a:cubicBezTo>
                <a:cubicBezTo>
                  <a:pt x="323" y="1103"/>
                  <a:pt x="290" y="1084"/>
                  <a:pt x="258" y="1063"/>
                </a:cubicBezTo>
                <a:cubicBezTo>
                  <a:pt x="226" y="1041"/>
                  <a:pt x="197" y="1017"/>
                  <a:pt x="170" y="990"/>
                </a:cubicBezTo>
                <a:cubicBezTo>
                  <a:pt x="143" y="964"/>
                  <a:pt x="119" y="934"/>
                  <a:pt x="98" y="903"/>
                </a:cubicBezTo>
                <a:cubicBezTo>
                  <a:pt x="77" y="871"/>
                  <a:pt x="59" y="837"/>
                  <a:pt x="44" y="802"/>
                </a:cubicBezTo>
                <a:cubicBezTo>
                  <a:pt x="30" y="767"/>
                  <a:pt x="19" y="731"/>
                  <a:pt x="11" y="693"/>
                </a:cubicBezTo>
                <a:cubicBezTo>
                  <a:pt x="4" y="656"/>
                  <a:pt x="0" y="618"/>
                  <a:pt x="0" y="580"/>
                </a:cubicBezTo>
                <a:moveTo>
                  <a:pt x="580" y="23"/>
                </a:moveTo>
                <a:cubicBezTo>
                  <a:pt x="544" y="23"/>
                  <a:pt x="508" y="27"/>
                  <a:pt x="472" y="34"/>
                </a:cubicBezTo>
                <a:cubicBezTo>
                  <a:pt x="436" y="41"/>
                  <a:pt x="401" y="51"/>
                  <a:pt x="367" y="65"/>
                </a:cubicBezTo>
                <a:cubicBezTo>
                  <a:pt x="333" y="79"/>
                  <a:pt x="301" y="97"/>
                  <a:pt x="271" y="117"/>
                </a:cubicBezTo>
                <a:cubicBezTo>
                  <a:pt x="241" y="137"/>
                  <a:pt x="212" y="160"/>
                  <a:pt x="187" y="186"/>
                </a:cubicBezTo>
                <a:cubicBezTo>
                  <a:pt x="161" y="212"/>
                  <a:pt x="138" y="240"/>
                  <a:pt x="117" y="271"/>
                </a:cubicBezTo>
                <a:cubicBezTo>
                  <a:pt x="97" y="301"/>
                  <a:pt x="80" y="333"/>
                  <a:pt x="66" y="367"/>
                </a:cubicBezTo>
                <a:cubicBezTo>
                  <a:pt x="52" y="401"/>
                  <a:pt x="41" y="436"/>
                  <a:pt x="34" y="471"/>
                </a:cubicBezTo>
                <a:cubicBezTo>
                  <a:pt x="27" y="507"/>
                  <a:pt x="23" y="544"/>
                  <a:pt x="23" y="580"/>
                </a:cubicBezTo>
                <a:cubicBezTo>
                  <a:pt x="23" y="617"/>
                  <a:pt x="27" y="653"/>
                  <a:pt x="34" y="689"/>
                </a:cubicBezTo>
                <a:cubicBezTo>
                  <a:pt x="41" y="725"/>
                  <a:pt x="52" y="759"/>
                  <a:pt x="66" y="793"/>
                </a:cubicBezTo>
                <a:cubicBezTo>
                  <a:pt x="80" y="827"/>
                  <a:pt x="97" y="859"/>
                  <a:pt x="117" y="890"/>
                </a:cubicBezTo>
                <a:cubicBezTo>
                  <a:pt x="138" y="920"/>
                  <a:pt x="161" y="948"/>
                  <a:pt x="187" y="974"/>
                </a:cubicBezTo>
                <a:cubicBezTo>
                  <a:pt x="212" y="1000"/>
                  <a:pt x="241" y="1023"/>
                  <a:pt x="271" y="1043"/>
                </a:cubicBezTo>
                <a:cubicBezTo>
                  <a:pt x="301" y="1064"/>
                  <a:pt x="334" y="1081"/>
                  <a:pt x="367" y="1096"/>
                </a:cubicBezTo>
                <a:cubicBezTo>
                  <a:pt x="401" y="1110"/>
                  <a:pt x="436" y="1120"/>
                  <a:pt x="472" y="1128"/>
                </a:cubicBezTo>
                <a:cubicBezTo>
                  <a:pt x="508" y="1135"/>
                  <a:pt x="544" y="1138"/>
                  <a:pt x="580" y="1138"/>
                </a:cubicBezTo>
                <a:cubicBezTo>
                  <a:pt x="618" y="1138"/>
                  <a:pt x="654" y="1135"/>
                  <a:pt x="690" y="1128"/>
                </a:cubicBezTo>
                <a:cubicBezTo>
                  <a:pt x="726" y="1120"/>
                  <a:pt x="761" y="1110"/>
                  <a:pt x="795" y="1096"/>
                </a:cubicBezTo>
                <a:cubicBezTo>
                  <a:pt x="828" y="1081"/>
                  <a:pt x="861" y="1064"/>
                  <a:pt x="891" y="1043"/>
                </a:cubicBezTo>
                <a:cubicBezTo>
                  <a:pt x="921" y="1023"/>
                  <a:pt x="950" y="1000"/>
                  <a:pt x="975" y="974"/>
                </a:cubicBezTo>
                <a:cubicBezTo>
                  <a:pt x="1001" y="948"/>
                  <a:pt x="1024" y="920"/>
                  <a:pt x="1045" y="890"/>
                </a:cubicBezTo>
                <a:cubicBezTo>
                  <a:pt x="1065" y="859"/>
                  <a:pt x="1082" y="827"/>
                  <a:pt x="1096" y="793"/>
                </a:cubicBezTo>
                <a:cubicBezTo>
                  <a:pt x="1110" y="759"/>
                  <a:pt x="1121" y="725"/>
                  <a:pt x="1128" y="689"/>
                </a:cubicBezTo>
                <a:cubicBezTo>
                  <a:pt x="1135" y="653"/>
                  <a:pt x="1139" y="617"/>
                  <a:pt x="1139" y="580"/>
                </a:cubicBezTo>
                <a:cubicBezTo>
                  <a:pt x="1139" y="544"/>
                  <a:pt x="1135" y="507"/>
                  <a:pt x="1128" y="471"/>
                </a:cubicBezTo>
                <a:cubicBezTo>
                  <a:pt x="1121" y="436"/>
                  <a:pt x="1110" y="401"/>
                  <a:pt x="1096" y="367"/>
                </a:cubicBezTo>
                <a:cubicBezTo>
                  <a:pt x="1082" y="333"/>
                  <a:pt x="1065" y="301"/>
                  <a:pt x="1045" y="271"/>
                </a:cubicBezTo>
                <a:cubicBezTo>
                  <a:pt x="1024" y="240"/>
                  <a:pt x="1001" y="212"/>
                  <a:pt x="975" y="186"/>
                </a:cubicBezTo>
                <a:cubicBezTo>
                  <a:pt x="950" y="160"/>
                  <a:pt x="921" y="137"/>
                  <a:pt x="891" y="117"/>
                </a:cubicBezTo>
                <a:cubicBezTo>
                  <a:pt x="861" y="97"/>
                  <a:pt x="828" y="79"/>
                  <a:pt x="795" y="65"/>
                </a:cubicBezTo>
                <a:cubicBezTo>
                  <a:pt x="761" y="51"/>
                  <a:pt x="726" y="41"/>
                  <a:pt x="690" y="34"/>
                </a:cubicBezTo>
                <a:cubicBezTo>
                  <a:pt x="654" y="27"/>
                  <a:pt x="618" y="23"/>
                  <a:pt x="580" y="23"/>
                </a:cubicBezTo>
                <a:close/>
              </a:path>
            </a:pathLst>
          </a:custGeom>
          <a:solidFill>
            <a:srgbClr val="F97316">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072" name="图片 1071"/>
          <p:cNvPicPr/>
          <p:nvPr/>
        </p:nvPicPr>
        <p:blipFill>
          <a:blip r:embed="rId11"/>
          <a:stretch/>
        </p:blipFill>
        <p:spPr>
          <a:xfrm>
            <a:off x="7211880" y="1194840"/>
            <a:ext cx="166680" cy="166680"/>
          </a:xfrm>
          <a:prstGeom prst="rect">
            <a:avLst/>
          </a:prstGeom>
          <a:noFill/>
          <a:ln w="0">
            <a:noFill/>
          </a:ln>
        </p:spPr>
      </p:pic>
      <p:sp>
        <p:nvSpPr>
          <p:cNvPr id="1073" name="文本框 1072"/>
          <p:cNvSpPr txBox="1"/>
          <p:nvPr/>
        </p:nvSpPr>
        <p:spPr>
          <a:xfrm>
            <a:off x="4036320" y="3950640"/>
            <a:ext cx="23475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⽤⼾通过北向应⽤发送的查询请求和控制指令</a:t>
            </a:r>
            <a:endParaRPr lang="en-US" sz="920" b="0" u="none" strike="noStrike">
              <a:solidFill>
                <a:srgbClr val="000000"/>
              </a:solidFill>
              <a:effectLst/>
              <a:uFillTx/>
              <a:latin typeface="Times New Roman"/>
            </a:endParaRPr>
          </a:p>
        </p:txBody>
      </p:sp>
      <p:pic>
        <p:nvPicPr>
          <p:cNvPr id="1074" name="图片 1073"/>
          <p:cNvPicPr/>
          <p:nvPr/>
        </p:nvPicPr>
        <p:blipFill>
          <a:blip r:embed="rId12"/>
          <a:stretch/>
        </p:blipFill>
        <p:spPr>
          <a:xfrm>
            <a:off x="7245360" y="1779840"/>
            <a:ext cx="133200" cy="133200"/>
          </a:xfrm>
          <a:prstGeom prst="rect">
            <a:avLst/>
          </a:prstGeom>
          <a:noFill/>
          <a:ln w="0">
            <a:noFill/>
          </a:ln>
        </p:spPr>
      </p:pic>
      <p:sp>
        <p:nvSpPr>
          <p:cNvPr id="1075" name="文本框 1074"/>
          <p:cNvSpPr txBox="1"/>
          <p:nvPr/>
        </p:nvSpPr>
        <p:spPr>
          <a:xfrm>
            <a:off x="7604640" y="111276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处理⽬标</a:t>
            </a:r>
            <a:endParaRPr lang="en-US" sz="1580" b="0" u="none" strike="noStrike">
              <a:solidFill>
                <a:srgbClr val="000000"/>
              </a:solidFill>
              <a:effectLst/>
              <a:uFillTx/>
              <a:latin typeface="Times New Roman"/>
            </a:endParaRPr>
          </a:p>
        </p:txBody>
      </p:sp>
      <p:sp>
        <p:nvSpPr>
          <p:cNvPr id="1076" name="文本框 1075"/>
          <p:cNvSpPr txBox="1"/>
          <p:nvPr/>
        </p:nvSpPr>
        <p:spPr>
          <a:xfrm>
            <a:off x="7445880" y="174204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实时监测</a:t>
            </a:r>
            <a:endParaRPr lang="en-US" sz="1050" b="0" u="none" strike="noStrike">
              <a:solidFill>
                <a:srgbClr val="000000"/>
              </a:solidFill>
              <a:effectLst/>
              <a:uFillTx/>
              <a:latin typeface="Times New Roman"/>
            </a:endParaRPr>
          </a:p>
        </p:txBody>
      </p:sp>
      <p:sp>
        <p:nvSpPr>
          <p:cNvPr id="1077" name="文本框 1076"/>
          <p:cNvSpPr txBox="1"/>
          <p:nvPr/>
        </p:nvSpPr>
        <p:spPr>
          <a:xfrm>
            <a:off x="7245360" y="2012040"/>
            <a:ext cx="26996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实现环境数据的实时采集、处理和展⽰，保证⽤⼾获</a:t>
            </a:r>
            <a:endParaRPr lang="en-US" sz="920" b="0" u="none" strike="noStrike">
              <a:solidFill>
                <a:srgbClr val="000000"/>
              </a:solidFill>
              <a:effectLst/>
              <a:uFillTx/>
              <a:latin typeface="Times New Roman"/>
            </a:endParaRPr>
          </a:p>
        </p:txBody>
      </p:sp>
      <p:pic>
        <p:nvPicPr>
          <p:cNvPr id="1078" name="图片 1077"/>
          <p:cNvPicPr/>
          <p:nvPr/>
        </p:nvPicPr>
        <p:blipFill>
          <a:blip r:embed="rId7"/>
          <a:stretch/>
        </p:blipFill>
        <p:spPr>
          <a:xfrm>
            <a:off x="7245360" y="2749320"/>
            <a:ext cx="133200" cy="133200"/>
          </a:xfrm>
          <a:prstGeom prst="rect">
            <a:avLst/>
          </a:prstGeom>
          <a:noFill/>
          <a:ln w="0">
            <a:noFill/>
          </a:ln>
        </p:spPr>
      </p:pic>
      <p:sp>
        <p:nvSpPr>
          <p:cNvPr id="1079" name="文本框 1078"/>
          <p:cNvSpPr txBox="1"/>
          <p:nvPr/>
        </p:nvSpPr>
        <p:spPr>
          <a:xfrm>
            <a:off x="7245360" y="2179080"/>
            <a:ext cx="5875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得最新信息</a:t>
            </a:r>
            <a:endParaRPr lang="en-US" sz="920" b="0" u="none" strike="noStrike">
              <a:solidFill>
                <a:srgbClr val="000000"/>
              </a:solidFill>
              <a:effectLst/>
              <a:uFillTx/>
              <a:latin typeface="Times New Roman"/>
            </a:endParaRPr>
          </a:p>
        </p:txBody>
      </p:sp>
      <p:sp>
        <p:nvSpPr>
          <p:cNvPr id="1080" name="文本框 1079"/>
          <p:cNvSpPr txBox="1"/>
          <p:nvPr/>
        </p:nvSpPr>
        <p:spPr>
          <a:xfrm>
            <a:off x="7445880" y="271116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⾼效交互</a:t>
            </a:r>
            <a:endParaRPr lang="en-US" sz="1050" b="0" u="none" strike="noStrike">
              <a:solidFill>
                <a:srgbClr val="000000"/>
              </a:solidFill>
              <a:effectLst/>
              <a:uFillTx/>
              <a:latin typeface="Times New Roman"/>
            </a:endParaRPr>
          </a:p>
        </p:txBody>
      </p:sp>
      <p:sp>
        <p:nvSpPr>
          <p:cNvPr id="1081" name="文本框 1080"/>
          <p:cNvSpPr txBox="1"/>
          <p:nvPr/>
        </p:nvSpPr>
        <p:spPr>
          <a:xfrm>
            <a:off x="7245360" y="2981160"/>
            <a:ext cx="26996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打通北向应⽤与南向开发板的数据交互，确保指令下</a:t>
            </a:r>
            <a:endParaRPr lang="en-US" sz="920" b="0" u="none" strike="noStrike">
              <a:solidFill>
                <a:srgbClr val="000000"/>
              </a:solidFill>
              <a:effectLst/>
              <a:uFillTx/>
              <a:latin typeface="Times New Roman"/>
            </a:endParaRPr>
          </a:p>
        </p:txBody>
      </p:sp>
      <p:pic>
        <p:nvPicPr>
          <p:cNvPr id="1082" name="图片 1081"/>
          <p:cNvPicPr/>
          <p:nvPr/>
        </p:nvPicPr>
        <p:blipFill>
          <a:blip r:embed="rId13"/>
          <a:stretch/>
        </p:blipFill>
        <p:spPr>
          <a:xfrm>
            <a:off x="7245360" y="3718800"/>
            <a:ext cx="133200" cy="133200"/>
          </a:xfrm>
          <a:prstGeom prst="rect">
            <a:avLst/>
          </a:prstGeom>
          <a:noFill/>
          <a:ln w="0">
            <a:noFill/>
          </a:ln>
        </p:spPr>
      </p:pic>
      <p:sp>
        <p:nvSpPr>
          <p:cNvPr id="1083" name="文本框 1082"/>
          <p:cNvSpPr txBox="1"/>
          <p:nvPr/>
        </p:nvSpPr>
        <p:spPr>
          <a:xfrm>
            <a:off x="7245360" y="3148560"/>
            <a:ext cx="11743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发和数据上报⾼效稳定</a:t>
            </a:r>
            <a:endParaRPr lang="en-US" sz="920" b="0" u="none" strike="noStrike">
              <a:solidFill>
                <a:srgbClr val="000000"/>
              </a:solidFill>
              <a:effectLst/>
              <a:uFillTx/>
              <a:latin typeface="Times New Roman"/>
            </a:endParaRPr>
          </a:p>
        </p:txBody>
      </p:sp>
      <p:sp>
        <p:nvSpPr>
          <p:cNvPr id="1084" name="文本框 1083"/>
          <p:cNvSpPr txBox="1"/>
          <p:nvPr/>
        </p:nvSpPr>
        <p:spPr>
          <a:xfrm>
            <a:off x="7445880" y="368064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智能交互</a:t>
            </a:r>
            <a:endParaRPr lang="en-US" sz="1050" b="0" u="none" strike="noStrike">
              <a:solidFill>
                <a:srgbClr val="000000"/>
              </a:solidFill>
              <a:effectLst/>
              <a:uFillTx/>
              <a:latin typeface="Times New Roman"/>
            </a:endParaRPr>
          </a:p>
        </p:txBody>
      </p:sp>
      <p:sp>
        <p:nvSpPr>
          <p:cNvPr id="1085" name="文本框 1084"/>
          <p:cNvSpPr txBox="1"/>
          <p:nvPr/>
        </p:nvSpPr>
        <p:spPr>
          <a:xfrm>
            <a:off x="7245360" y="3950640"/>
            <a:ext cx="2354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⽀持</a:t>
            </a:r>
            <a:endParaRPr lang="en-US" sz="920" b="0" u="none" strike="noStrike">
              <a:solidFill>
                <a:srgbClr val="000000"/>
              </a:solidFill>
              <a:effectLst/>
              <a:uFillTx/>
              <a:latin typeface="Times New Roman"/>
            </a:endParaRPr>
          </a:p>
        </p:txBody>
      </p:sp>
      <p:sp>
        <p:nvSpPr>
          <p:cNvPr id="1086" name="文本框 1085"/>
          <p:cNvSpPr txBox="1"/>
          <p:nvPr/>
        </p:nvSpPr>
        <p:spPr>
          <a:xfrm>
            <a:off x="7479360" y="3978000"/>
            <a:ext cx="116640" cy="136080"/>
          </a:xfrm>
          <a:prstGeom prst="rect">
            <a:avLst/>
          </a:prstGeom>
          <a:noFill/>
          <a:ln w="0">
            <a:noFill/>
          </a:ln>
        </p:spPr>
        <p:txBody>
          <a:bodyPr wrap="none" lIns="0" tIns="0" rIns="0" bIns="0" anchor="t">
            <a:spAutoFit/>
          </a:bodyPr>
          <a:lstStyle/>
          <a:p>
            <a:r>
              <a:rPr lang="en-US" sz="920" b="0" u="none" strike="noStrike">
                <a:solidFill>
                  <a:srgbClr val="D1D5DB"/>
                </a:solidFill>
                <a:effectLst/>
                <a:uFillTx/>
                <a:latin typeface="DejaVuSans"/>
                <a:ea typeface="DejaVuSans"/>
              </a:rPr>
              <a:t>AI</a:t>
            </a:r>
            <a:endParaRPr lang="en-US" sz="920" b="0" u="none" strike="noStrike">
              <a:solidFill>
                <a:srgbClr val="000000"/>
              </a:solidFill>
              <a:effectLst/>
              <a:uFillTx/>
              <a:latin typeface="Times New Roman"/>
            </a:endParaRPr>
          </a:p>
        </p:txBody>
      </p:sp>
      <p:sp>
        <p:nvSpPr>
          <p:cNvPr id="1087" name="文本框 1086"/>
          <p:cNvSpPr txBox="1"/>
          <p:nvPr/>
        </p:nvSpPr>
        <p:spPr>
          <a:xfrm>
            <a:off x="7593840" y="3950640"/>
            <a:ext cx="23475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语⾳交互，通过⾃然语⾔查询环境数据和控制</a:t>
            </a:r>
            <a:endParaRPr lang="en-US" sz="920" b="0" u="none" strike="noStrike">
              <a:solidFill>
                <a:srgbClr val="000000"/>
              </a:solidFill>
              <a:effectLst/>
              <a:uFillTx/>
              <a:latin typeface="Times New Roman"/>
            </a:endParaRPr>
          </a:p>
        </p:txBody>
      </p:sp>
      <p:pic>
        <p:nvPicPr>
          <p:cNvPr id="1088" name="图片 1087"/>
          <p:cNvPicPr/>
          <p:nvPr/>
        </p:nvPicPr>
        <p:blipFill>
          <a:blip r:embed="rId14"/>
          <a:stretch/>
        </p:blipFill>
        <p:spPr>
          <a:xfrm>
            <a:off x="426960" y="4880465"/>
            <a:ext cx="6684840" cy="668160"/>
          </a:xfrm>
          <a:prstGeom prst="rect">
            <a:avLst/>
          </a:prstGeom>
          <a:noFill/>
          <a:ln w="0">
            <a:noFill/>
          </a:ln>
        </p:spPr>
      </p:pic>
      <p:sp>
        <p:nvSpPr>
          <p:cNvPr id="1089" name="文本框 1088"/>
          <p:cNvSpPr txBox="1"/>
          <p:nvPr/>
        </p:nvSpPr>
        <p:spPr>
          <a:xfrm>
            <a:off x="7245360" y="4117680"/>
            <a:ext cx="2354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设备</a:t>
            </a:r>
            <a:endParaRPr lang="en-US" sz="920" b="0" u="none" strike="noStrike">
              <a:solidFill>
                <a:srgbClr val="000000"/>
              </a:solidFill>
              <a:effectLst/>
              <a:uFillTx/>
              <a:latin typeface="Times New Roman"/>
            </a:endParaRPr>
          </a:p>
        </p:txBody>
      </p:sp>
      <p:sp>
        <p:nvSpPr>
          <p:cNvPr id="1090" name="文本框 1089"/>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091" name="文本框 1090"/>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15</a:t>
            </a:r>
            <a:endParaRPr lang="en-US" sz="920" b="0" u="none" strike="noStrike">
              <a:solidFill>
                <a:srgbClr val="000000"/>
              </a:solidFill>
              <a:effectLst/>
              <a:uFillTx/>
              <a:latin typeface="Times New Roman"/>
            </a:endParaRPr>
          </a:p>
        </p:txBody>
      </p:sp>
      <p:sp>
        <p:nvSpPr>
          <p:cNvPr id="1092" name="文本框 1091"/>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093" name="文本框 1092"/>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094" name="文本框 1093"/>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095" name="文本框 1094"/>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096" name="文本框 1095"/>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图片 1096"/>
          <p:cNvPicPr/>
          <p:nvPr/>
        </p:nvPicPr>
        <p:blipFill>
          <a:blip r:embed="rId2"/>
          <a:stretch/>
        </p:blipFill>
        <p:spPr>
          <a:xfrm>
            <a:off x="0" y="0"/>
            <a:ext cx="10696320" cy="6016320"/>
          </a:xfrm>
          <a:prstGeom prst="rect">
            <a:avLst/>
          </a:prstGeom>
          <a:noFill/>
          <a:ln w="0">
            <a:noFill/>
          </a:ln>
        </p:spPr>
      </p:pic>
      <p:pic>
        <p:nvPicPr>
          <p:cNvPr id="1098" name="图片 1097"/>
          <p:cNvPicPr/>
          <p:nvPr/>
        </p:nvPicPr>
        <p:blipFill>
          <a:blip r:embed="rId3"/>
          <a:stretch/>
        </p:blipFill>
        <p:spPr>
          <a:xfrm>
            <a:off x="0" y="0"/>
            <a:ext cx="10696320" cy="6016320"/>
          </a:xfrm>
          <a:prstGeom prst="rect">
            <a:avLst/>
          </a:prstGeom>
          <a:noFill/>
          <a:ln w="0">
            <a:noFill/>
          </a:ln>
        </p:spPr>
      </p:pic>
      <p:sp>
        <p:nvSpPr>
          <p:cNvPr id="1099" name="任意多边形: 形状 1098"/>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00" name="任意多边形: 形状 1099"/>
          <p:cNvSpPr/>
          <p:nvPr/>
        </p:nvSpPr>
        <p:spPr>
          <a:xfrm>
            <a:off x="534600" y="1069560"/>
            <a:ext cx="334800" cy="334440"/>
          </a:xfrm>
          <a:custGeom>
            <a:avLst/>
            <a:gdLst/>
            <a:ahLst/>
            <a:cxnLst/>
            <a:rect l="0" t="0" r="r" b="b"/>
            <a:pathLst>
              <a:path w="930" h="929">
                <a:moveTo>
                  <a:pt x="930" y="465"/>
                </a:moveTo>
                <a:cubicBezTo>
                  <a:pt x="930" y="496"/>
                  <a:pt x="927" y="526"/>
                  <a:pt x="921" y="556"/>
                </a:cubicBezTo>
                <a:cubicBezTo>
                  <a:pt x="915" y="586"/>
                  <a:pt x="906" y="615"/>
                  <a:pt x="894" y="643"/>
                </a:cubicBezTo>
                <a:cubicBezTo>
                  <a:pt x="883" y="671"/>
                  <a:pt x="868" y="698"/>
                  <a:pt x="851" y="723"/>
                </a:cubicBezTo>
                <a:cubicBezTo>
                  <a:pt x="833" y="748"/>
                  <a:pt x="814" y="772"/>
                  <a:pt x="793" y="793"/>
                </a:cubicBezTo>
                <a:cubicBezTo>
                  <a:pt x="771" y="815"/>
                  <a:pt x="748" y="834"/>
                  <a:pt x="722" y="851"/>
                </a:cubicBezTo>
                <a:cubicBezTo>
                  <a:pt x="697" y="868"/>
                  <a:pt x="670" y="882"/>
                  <a:pt x="642" y="894"/>
                </a:cubicBezTo>
                <a:cubicBezTo>
                  <a:pt x="614" y="906"/>
                  <a:pt x="585" y="914"/>
                  <a:pt x="555" y="920"/>
                </a:cubicBezTo>
                <a:cubicBezTo>
                  <a:pt x="525" y="926"/>
                  <a:pt x="495" y="929"/>
                  <a:pt x="464" y="929"/>
                </a:cubicBezTo>
                <a:cubicBezTo>
                  <a:pt x="434" y="929"/>
                  <a:pt x="404" y="926"/>
                  <a:pt x="374" y="920"/>
                </a:cubicBezTo>
                <a:cubicBezTo>
                  <a:pt x="344" y="914"/>
                  <a:pt x="315" y="906"/>
                  <a:pt x="287" y="894"/>
                </a:cubicBezTo>
                <a:cubicBezTo>
                  <a:pt x="259" y="882"/>
                  <a:pt x="232" y="868"/>
                  <a:pt x="206" y="851"/>
                </a:cubicBezTo>
                <a:cubicBezTo>
                  <a:pt x="181" y="834"/>
                  <a:pt x="158" y="815"/>
                  <a:pt x="136" y="793"/>
                </a:cubicBezTo>
                <a:cubicBezTo>
                  <a:pt x="115" y="772"/>
                  <a:pt x="95" y="748"/>
                  <a:pt x="78" y="723"/>
                </a:cubicBezTo>
                <a:cubicBezTo>
                  <a:pt x="61" y="698"/>
                  <a:pt x="47" y="671"/>
                  <a:pt x="35" y="643"/>
                </a:cubicBezTo>
                <a:cubicBezTo>
                  <a:pt x="24" y="615"/>
                  <a:pt x="15" y="586"/>
                  <a:pt x="9" y="556"/>
                </a:cubicBezTo>
                <a:cubicBezTo>
                  <a:pt x="3" y="526"/>
                  <a:pt x="0" y="496"/>
                  <a:pt x="0" y="465"/>
                </a:cubicBezTo>
                <a:cubicBezTo>
                  <a:pt x="0" y="435"/>
                  <a:pt x="3" y="404"/>
                  <a:pt x="9" y="374"/>
                </a:cubicBezTo>
                <a:cubicBezTo>
                  <a:pt x="15" y="345"/>
                  <a:pt x="24" y="316"/>
                  <a:pt x="35" y="287"/>
                </a:cubicBezTo>
                <a:cubicBezTo>
                  <a:pt x="47" y="258"/>
                  <a:pt x="61" y="231"/>
                  <a:pt x="78" y="206"/>
                </a:cubicBezTo>
                <a:cubicBezTo>
                  <a:pt x="95" y="181"/>
                  <a:pt x="115" y="157"/>
                  <a:pt x="136" y="136"/>
                </a:cubicBezTo>
                <a:cubicBezTo>
                  <a:pt x="158" y="114"/>
                  <a:pt x="181" y="95"/>
                  <a:pt x="206" y="78"/>
                </a:cubicBezTo>
                <a:cubicBezTo>
                  <a:pt x="232" y="61"/>
                  <a:pt x="259" y="47"/>
                  <a:pt x="287" y="35"/>
                </a:cubicBezTo>
                <a:cubicBezTo>
                  <a:pt x="315" y="23"/>
                  <a:pt x="344" y="15"/>
                  <a:pt x="374" y="9"/>
                </a:cubicBezTo>
                <a:cubicBezTo>
                  <a:pt x="404" y="3"/>
                  <a:pt x="434" y="0"/>
                  <a:pt x="464" y="0"/>
                </a:cubicBezTo>
                <a:cubicBezTo>
                  <a:pt x="495" y="0"/>
                  <a:pt x="525" y="3"/>
                  <a:pt x="555" y="9"/>
                </a:cubicBezTo>
                <a:cubicBezTo>
                  <a:pt x="585" y="15"/>
                  <a:pt x="614" y="23"/>
                  <a:pt x="642" y="35"/>
                </a:cubicBezTo>
                <a:cubicBezTo>
                  <a:pt x="670" y="47"/>
                  <a:pt x="697" y="61"/>
                  <a:pt x="722" y="78"/>
                </a:cubicBezTo>
                <a:cubicBezTo>
                  <a:pt x="748" y="95"/>
                  <a:pt x="771" y="114"/>
                  <a:pt x="793" y="136"/>
                </a:cubicBezTo>
                <a:cubicBezTo>
                  <a:pt x="814" y="157"/>
                  <a:pt x="833" y="181"/>
                  <a:pt x="851" y="206"/>
                </a:cubicBezTo>
                <a:cubicBezTo>
                  <a:pt x="868" y="231"/>
                  <a:pt x="883" y="258"/>
                  <a:pt x="894" y="287"/>
                </a:cubicBezTo>
                <a:cubicBezTo>
                  <a:pt x="906" y="316"/>
                  <a:pt x="915" y="345"/>
                  <a:pt x="921" y="374"/>
                </a:cubicBezTo>
                <a:cubicBezTo>
                  <a:pt x="927" y="404"/>
                  <a:pt x="930" y="435"/>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01" name="文本框 1100"/>
          <p:cNvSpPr txBox="1"/>
          <p:nvPr/>
        </p:nvSpPr>
        <p:spPr>
          <a:xfrm>
            <a:off x="534960" y="252720"/>
            <a:ext cx="240264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数据采集与预处理</a:t>
            </a:r>
            <a:endParaRPr lang="en-US" sz="2370" b="0" u="none" strike="noStrike">
              <a:solidFill>
                <a:srgbClr val="000000"/>
              </a:solidFill>
              <a:effectLst/>
              <a:uFillTx/>
              <a:latin typeface="Times New Roman"/>
            </a:endParaRPr>
          </a:p>
        </p:txBody>
      </p:sp>
      <p:sp>
        <p:nvSpPr>
          <p:cNvPr id="1102" name="任意多边形: 形状 1101"/>
          <p:cNvSpPr/>
          <p:nvPr/>
        </p:nvSpPr>
        <p:spPr>
          <a:xfrm>
            <a:off x="1006920" y="1541520"/>
            <a:ext cx="4471200" cy="1479600"/>
          </a:xfrm>
          <a:custGeom>
            <a:avLst/>
            <a:gdLst/>
            <a:ahLst/>
            <a:cxnLst/>
            <a:rect l="0" t="0" r="r" b="b"/>
            <a:pathLst>
              <a:path w="12420" h="4110">
                <a:moveTo>
                  <a:pt x="0" y="3936"/>
                </a:moveTo>
                <a:lnTo>
                  <a:pt x="0" y="174"/>
                </a:lnTo>
                <a:cubicBezTo>
                  <a:pt x="0" y="163"/>
                  <a:pt x="1" y="152"/>
                  <a:pt x="3" y="140"/>
                </a:cubicBezTo>
                <a:cubicBezTo>
                  <a:pt x="5" y="129"/>
                  <a:pt x="9" y="118"/>
                  <a:pt x="13" y="108"/>
                </a:cubicBezTo>
                <a:cubicBezTo>
                  <a:pt x="17" y="97"/>
                  <a:pt x="23" y="87"/>
                  <a:pt x="29" y="78"/>
                </a:cubicBezTo>
                <a:cubicBezTo>
                  <a:pt x="35" y="68"/>
                  <a:pt x="43" y="59"/>
                  <a:pt x="51" y="51"/>
                </a:cubicBezTo>
                <a:cubicBezTo>
                  <a:pt x="59" y="43"/>
                  <a:pt x="68" y="36"/>
                  <a:pt x="77" y="30"/>
                </a:cubicBezTo>
                <a:cubicBezTo>
                  <a:pt x="87" y="23"/>
                  <a:pt x="97" y="18"/>
                  <a:pt x="107" y="14"/>
                </a:cubicBezTo>
                <a:cubicBezTo>
                  <a:pt x="118" y="9"/>
                  <a:pt x="129" y="6"/>
                  <a:pt x="140" y="4"/>
                </a:cubicBezTo>
                <a:cubicBezTo>
                  <a:pt x="151" y="1"/>
                  <a:pt x="162" y="0"/>
                  <a:pt x="174" y="0"/>
                </a:cubicBezTo>
                <a:lnTo>
                  <a:pt x="12246" y="0"/>
                </a:lnTo>
                <a:cubicBezTo>
                  <a:pt x="12257" y="0"/>
                  <a:pt x="12268" y="1"/>
                  <a:pt x="12280" y="4"/>
                </a:cubicBezTo>
                <a:cubicBezTo>
                  <a:pt x="12291" y="6"/>
                  <a:pt x="12302" y="9"/>
                  <a:pt x="12312" y="14"/>
                </a:cubicBezTo>
                <a:cubicBezTo>
                  <a:pt x="12323" y="18"/>
                  <a:pt x="12333" y="23"/>
                  <a:pt x="12342" y="30"/>
                </a:cubicBezTo>
                <a:cubicBezTo>
                  <a:pt x="12352" y="36"/>
                  <a:pt x="12361" y="43"/>
                  <a:pt x="12369" y="51"/>
                </a:cubicBezTo>
                <a:cubicBezTo>
                  <a:pt x="12377" y="59"/>
                  <a:pt x="12384" y="68"/>
                  <a:pt x="12390" y="78"/>
                </a:cubicBezTo>
                <a:cubicBezTo>
                  <a:pt x="12397" y="87"/>
                  <a:pt x="12402" y="97"/>
                  <a:pt x="12406" y="108"/>
                </a:cubicBezTo>
                <a:cubicBezTo>
                  <a:pt x="12411" y="118"/>
                  <a:pt x="12414" y="129"/>
                  <a:pt x="12416" y="140"/>
                </a:cubicBezTo>
                <a:cubicBezTo>
                  <a:pt x="12419" y="152"/>
                  <a:pt x="12420" y="163"/>
                  <a:pt x="12420" y="174"/>
                </a:cubicBezTo>
                <a:lnTo>
                  <a:pt x="12420" y="3936"/>
                </a:lnTo>
                <a:cubicBezTo>
                  <a:pt x="12420" y="3947"/>
                  <a:pt x="12419" y="3959"/>
                  <a:pt x="12416" y="3970"/>
                </a:cubicBezTo>
                <a:cubicBezTo>
                  <a:pt x="12414" y="3981"/>
                  <a:pt x="12411" y="3992"/>
                  <a:pt x="12406" y="4003"/>
                </a:cubicBezTo>
                <a:cubicBezTo>
                  <a:pt x="12402" y="4013"/>
                  <a:pt x="12397" y="4023"/>
                  <a:pt x="12390" y="4033"/>
                </a:cubicBezTo>
                <a:cubicBezTo>
                  <a:pt x="12384" y="4042"/>
                  <a:pt x="12377" y="4051"/>
                  <a:pt x="12369" y="4059"/>
                </a:cubicBezTo>
                <a:cubicBezTo>
                  <a:pt x="12361" y="4067"/>
                  <a:pt x="12352" y="4074"/>
                  <a:pt x="12342" y="4081"/>
                </a:cubicBezTo>
                <a:cubicBezTo>
                  <a:pt x="12333" y="4087"/>
                  <a:pt x="12323" y="4092"/>
                  <a:pt x="12312" y="4097"/>
                </a:cubicBezTo>
                <a:cubicBezTo>
                  <a:pt x="12302" y="4101"/>
                  <a:pt x="12291" y="4104"/>
                  <a:pt x="12280" y="4107"/>
                </a:cubicBezTo>
                <a:cubicBezTo>
                  <a:pt x="12268" y="4109"/>
                  <a:pt x="12257" y="4110"/>
                  <a:pt x="12246" y="4110"/>
                </a:cubicBezTo>
                <a:lnTo>
                  <a:pt x="174" y="4110"/>
                </a:lnTo>
                <a:cubicBezTo>
                  <a:pt x="162" y="4110"/>
                  <a:pt x="151" y="4109"/>
                  <a:pt x="140" y="4107"/>
                </a:cubicBezTo>
                <a:cubicBezTo>
                  <a:pt x="129" y="4104"/>
                  <a:pt x="118" y="4101"/>
                  <a:pt x="107" y="4097"/>
                </a:cubicBezTo>
                <a:cubicBezTo>
                  <a:pt x="97" y="4092"/>
                  <a:pt x="87" y="4087"/>
                  <a:pt x="77" y="4081"/>
                </a:cubicBezTo>
                <a:cubicBezTo>
                  <a:pt x="68" y="4074"/>
                  <a:pt x="59" y="4067"/>
                  <a:pt x="51" y="4059"/>
                </a:cubicBezTo>
                <a:cubicBezTo>
                  <a:pt x="43" y="4051"/>
                  <a:pt x="35" y="4042"/>
                  <a:pt x="29" y="4033"/>
                </a:cubicBezTo>
                <a:cubicBezTo>
                  <a:pt x="23" y="4023"/>
                  <a:pt x="17" y="4013"/>
                  <a:pt x="13" y="4003"/>
                </a:cubicBezTo>
                <a:cubicBezTo>
                  <a:pt x="9" y="3992"/>
                  <a:pt x="5" y="3981"/>
                  <a:pt x="3" y="3970"/>
                </a:cubicBezTo>
                <a:cubicBezTo>
                  <a:pt x="1" y="3959"/>
                  <a:pt x="0" y="3947"/>
                  <a:pt x="0" y="3936"/>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03" name="任意多边形: 形状 1102"/>
          <p:cNvSpPr/>
          <p:nvPr/>
        </p:nvSpPr>
        <p:spPr>
          <a:xfrm>
            <a:off x="1006920" y="1541520"/>
            <a:ext cx="4471200" cy="1479600"/>
          </a:xfrm>
          <a:custGeom>
            <a:avLst/>
            <a:gdLst/>
            <a:ahLst/>
            <a:cxnLst/>
            <a:rect l="0" t="0" r="r" b="b"/>
            <a:pathLst>
              <a:path w="12420" h="4110" fill="none">
                <a:moveTo>
                  <a:pt x="0" y="3936"/>
                </a:moveTo>
                <a:lnTo>
                  <a:pt x="0" y="174"/>
                </a:lnTo>
                <a:cubicBezTo>
                  <a:pt x="0" y="163"/>
                  <a:pt x="1" y="152"/>
                  <a:pt x="3" y="140"/>
                </a:cubicBezTo>
                <a:cubicBezTo>
                  <a:pt x="5" y="129"/>
                  <a:pt x="9" y="118"/>
                  <a:pt x="13" y="108"/>
                </a:cubicBezTo>
                <a:cubicBezTo>
                  <a:pt x="17" y="97"/>
                  <a:pt x="23" y="87"/>
                  <a:pt x="29" y="78"/>
                </a:cubicBezTo>
                <a:cubicBezTo>
                  <a:pt x="35" y="68"/>
                  <a:pt x="43" y="59"/>
                  <a:pt x="51" y="51"/>
                </a:cubicBezTo>
                <a:cubicBezTo>
                  <a:pt x="59" y="43"/>
                  <a:pt x="68" y="36"/>
                  <a:pt x="77" y="30"/>
                </a:cubicBezTo>
                <a:cubicBezTo>
                  <a:pt x="87" y="23"/>
                  <a:pt x="97" y="18"/>
                  <a:pt x="107" y="14"/>
                </a:cubicBezTo>
                <a:cubicBezTo>
                  <a:pt x="118" y="9"/>
                  <a:pt x="129" y="6"/>
                  <a:pt x="140" y="4"/>
                </a:cubicBezTo>
                <a:cubicBezTo>
                  <a:pt x="151" y="1"/>
                  <a:pt x="162" y="0"/>
                  <a:pt x="174" y="0"/>
                </a:cubicBezTo>
                <a:lnTo>
                  <a:pt x="12246" y="0"/>
                </a:lnTo>
                <a:cubicBezTo>
                  <a:pt x="12257" y="0"/>
                  <a:pt x="12268" y="1"/>
                  <a:pt x="12280" y="4"/>
                </a:cubicBezTo>
                <a:cubicBezTo>
                  <a:pt x="12291" y="6"/>
                  <a:pt x="12302" y="9"/>
                  <a:pt x="12312" y="14"/>
                </a:cubicBezTo>
                <a:cubicBezTo>
                  <a:pt x="12323" y="18"/>
                  <a:pt x="12333" y="23"/>
                  <a:pt x="12342" y="30"/>
                </a:cubicBezTo>
                <a:cubicBezTo>
                  <a:pt x="12352" y="36"/>
                  <a:pt x="12361" y="43"/>
                  <a:pt x="12369" y="51"/>
                </a:cubicBezTo>
                <a:cubicBezTo>
                  <a:pt x="12377" y="59"/>
                  <a:pt x="12384" y="68"/>
                  <a:pt x="12390" y="78"/>
                </a:cubicBezTo>
                <a:cubicBezTo>
                  <a:pt x="12397" y="87"/>
                  <a:pt x="12402" y="97"/>
                  <a:pt x="12406" y="108"/>
                </a:cubicBezTo>
                <a:cubicBezTo>
                  <a:pt x="12411" y="118"/>
                  <a:pt x="12414" y="129"/>
                  <a:pt x="12416" y="140"/>
                </a:cubicBezTo>
                <a:cubicBezTo>
                  <a:pt x="12419" y="152"/>
                  <a:pt x="12420" y="163"/>
                  <a:pt x="12420" y="174"/>
                </a:cubicBezTo>
                <a:lnTo>
                  <a:pt x="12420" y="3936"/>
                </a:lnTo>
                <a:cubicBezTo>
                  <a:pt x="12420" y="3947"/>
                  <a:pt x="12419" y="3959"/>
                  <a:pt x="12416" y="3970"/>
                </a:cubicBezTo>
                <a:cubicBezTo>
                  <a:pt x="12414" y="3981"/>
                  <a:pt x="12411" y="3992"/>
                  <a:pt x="12406" y="4003"/>
                </a:cubicBezTo>
                <a:cubicBezTo>
                  <a:pt x="12402" y="4013"/>
                  <a:pt x="12397" y="4023"/>
                  <a:pt x="12390" y="4033"/>
                </a:cubicBezTo>
                <a:cubicBezTo>
                  <a:pt x="12384" y="4042"/>
                  <a:pt x="12377" y="4051"/>
                  <a:pt x="12369" y="4059"/>
                </a:cubicBezTo>
                <a:cubicBezTo>
                  <a:pt x="12361" y="4067"/>
                  <a:pt x="12352" y="4074"/>
                  <a:pt x="12342" y="4081"/>
                </a:cubicBezTo>
                <a:cubicBezTo>
                  <a:pt x="12333" y="4087"/>
                  <a:pt x="12323" y="4092"/>
                  <a:pt x="12312" y="4097"/>
                </a:cubicBezTo>
                <a:cubicBezTo>
                  <a:pt x="12302" y="4101"/>
                  <a:pt x="12291" y="4104"/>
                  <a:pt x="12280" y="4107"/>
                </a:cubicBezTo>
                <a:cubicBezTo>
                  <a:pt x="12268" y="4109"/>
                  <a:pt x="12257" y="4110"/>
                  <a:pt x="12246" y="4110"/>
                </a:cubicBezTo>
                <a:lnTo>
                  <a:pt x="174" y="4110"/>
                </a:lnTo>
                <a:cubicBezTo>
                  <a:pt x="162" y="4110"/>
                  <a:pt x="151" y="4109"/>
                  <a:pt x="140" y="4107"/>
                </a:cubicBezTo>
                <a:cubicBezTo>
                  <a:pt x="129" y="4104"/>
                  <a:pt x="118" y="4101"/>
                  <a:pt x="107" y="4097"/>
                </a:cubicBezTo>
                <a:cubicBezTo>
                  <a:pt x="97" y="4092"/>
                  <a:pt x="87" y="4087"/>
                  <a:pt x="77" y="4081"/>
                </a:cubicBezTo>
                <a:cubicBezTo>
                  <a:pt x="68" y="4074"/>
                  <a:pt x="59" y="4067"/>
                  <a:pt x="51" y="4059"/>
                </a:cubicBezTo>
                <a:cubicBezTo>
                  <a:pt x="43" y="4051"/>
                  <a:pt x="35" y="4042"/>
                  <a:pt x="29" y="4033"/>
                </a:cubicBezTo>
                <a:cubicBezTo>
                  <a:pt x="23" y="4023"/>
                  <a:pt x="17" y="4013"/>
                  <a:pt x="13" y="4003"/>
                </a:cubicBezTo>
                <a:cubicBezTo>
                  <a:pt x="9" y="3992"/>
                  <a:pt x="5" y="3981"/>
                  <a:pt x="3" y="3970"/>
                </a:cubicBezTo>
                <a:cubicBezTo>
                  <a:pt x="1" y="3959"/>
                  <a:pt x="0" y="3947"/>
                  <a:pt x="0" y="393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04" name="文本框 1103"/>
          <p:cNvSpPr txBox="1"/>
          <p:nvPr/>
        </p:nvSpPr>
        <p:spPr>
          <a:xfrm>
            <a:off x="1002960" y="107100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环境数据采集</a:t>
            </a:r>
            <a:endParaRPr lang="en-US" sz="1580" b="0" u="none" strike="noStrike">
              <a:solidFill>
                <a:srgbClr val="000000"/>
              </a:solidFill>
              <a:effectLst/>
              <a:uFillTx/>
              <a:latin typeface="Times New Roman"/>
            </a:endParaRPr>
          </a:p>
        </p:txBody>
      </p:sp>
      <p:pic>
        <p:nvPicPr>
          <p:cNvPr id="1105" name="图片 1104"/>
          <p:cNvPicPr/>
          <p:nvPr/>
        </p:nvPicPr>
        <p:blipFill>
          <a:blip r:embed="rId4"/>
          <a:stretch/>
        </p:blipFill>
        <p:spPr>
          <a:xfrm>
            <a:off x="1211760" y="2114280"/>
            <a:ext cx="133200" cy="133200"/>
          </a:xfrm>
          <a:prstGeom prst="rect">
            <a:avLst/>
          </a:prstGeom>
          <a:noFill/>
          <a:ln w="0">
            <a:noFill/>
          </a:ln>
        </p:spPr>
      </p:pic>
      <p:sp>
        <p:nvSpPr>
          <p:cNvPr id="1106" name="文本框 1105"/>
          <p:cNvSpPr txBox="1"/>
          <p:nvPr/>
        </p:nvSpPr>
        <p:spPr>
          <a:xfrm>
            <a:off x="1211760" y="1728000"/>
            <a:ext cx="671400" cy="244080"/>
          </a:xfrm>
          <a:prstGeom prst="rect">
            <a:avLst/>
          </a:prstGeom>
          <a:noFill/>
          <a:ln w="0">
            <a:noFill/>
          </a:ln>
        </p:spPr>
        <p:txBody>
          <a:bodyPr wrap="none" lIns="0" tIns="0" rIns="0" bIns="0" anchor="t">
            <a:spAutoFit/>
          </a:bodyPr>
          <a:lstStyle/>
          <a:p>
            <a:r>
              <a:rPr lang="zh-CN" sz="1320" b="0" u="none" strike="noStrike">
                <a:solidFill>
                  <a:srgbClr val="FF8904"/>
                </a:solidFill>
                <a:effectLst/>
                <a:uFillTx/>
                <a:latin typeface="NotoSansCJKsc"/>
                <a:ea typeface="NotoSansCJKsc"/>
              </a:rPr>
              <a:t>采集⽅式</a:t>
            </a:r>
            <a:endParaRPr lang="en-US" sz="1320" b="0" u="none" strike="noStrike">
              <a:solidFill>
                <a:srgbClr val="000000"/>
              </a:solidFill>
              <a:effectLst/>
              <a:uFillTx/>
              <a:latin typeface="Times New Roman"/>
            </a:endParaRPr>
          </a:p>
        </p:txBody>
      </p:sp>
      <p:pic>
        <p:nvPicPr>
          <p:cNvPr id="1107" name="图片 1106"/>
          <p:cNvPicPr/>
          <p:nvPr/>
        </p:nvPicPr>
        <p:blipFill>
          <a:blip r:embed="rId4"/>
          <a:stretch/>
        </p:blipFill>
        <p:spPr>
          <a:xfrm>
            <a:off x="1211760" y="2381760"/>
            <a:ext cx="133200" cy="133200"/>
          </a:xfrm>
          <a:prstGeom prst="rect">
            <a:avLst/>
          </a:prstGeom>
          <a:noFill/>
          <a:ln w="0">
            <a:noFill/>
          </a:ln>
        </p:spPr>
      </p:pic>
      <p:sp>
        <p:nvSpPr>
          <p:cNvPr id="1108" name="文本框 1107"/>
          <p:cNvSpPr txBox="1"/>
          <p:nvPr/>
        </p:nvSpPr>
        <p:spPr>
          <a:xfrm>
            <a:off x="1412280" y="2067840"/>
            <a:ext cx="3219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通过润和满天星开发套件中的传感器模块采集环境数据</a:t>
            </a:r>
            <a:endParaRPr lang="en-US" sz="1050" b="0" u="none" strike="noStrike">
              <a:solidFill>
                <a:srgbClr val="000000"/>
              </a:solidFill>
              <a:effectLst/>
              <a:uFillTx/>
              <a:latin typeface="Times New Roman"/>
            </a:endParaRPr>
          </a:p>
        </p:txBody>
      </p:sp>
      <p:pic>
        <p:nvPicPr>
          <p:cNvPr id="1109" name="图片 1108"/>
          <p:cNvPicPr/>
          <p:nvPr/>
        </p:nvPicPr>
        <p:blipFill>
          <a:blip r:embed="rId4"/>
          <a:stretch/>
        </p:blipFill>
        <p:spPr>
          <a:xfrm>
            <a:off x="1211760" y="2649240"/>
            <a:ext cx="133200" cy="133200"/>
          </a:xfrm>
          <a:prstGeom prst="rect">
            <a:avLst/>
          </a:prstGeom>
          <a:noFill/>
          <a:ln w="0">
            <a:noFill/>
          </a:ln>
        </p:spPr>
      </p:pic>
      <p:sp>
        <p:nvSpPr>
          <p:cNvPr id="1110" name="文本框 1109"/>
          <p:cNvSpPr txBox="1"/>
          <p:nvPr/>
        </p:nvSpPr>
        <p:spPr>
          <a:xfrm>
            <a:off x="1412280" y="233532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⽀持温湿度、空⽓质量等多种环境参数的采集</a:t>
            </a:r>
            <a:endParaRPr lang="en-US" sz="1050" b="0" u="none" strike="noStrike">
              <a:solidFill>
                <a:srgbClr val="000000"/>
              </a:solidFill>
              <a:effectLst/>
              <a:uFillTx/>
              <a:latin typeface="Times New Roman"/>
            </a:endParaRPr>
          </a:p>
        </p:txBody>
      </p:sp>
      <p:sp>
        <p:nvSpPr>
          <p:cNvPr id="1111" name="任意多边形: 形状 1110"/>
          <p:cNvSpPr/>
          <p:nvPr/>
        </p:nvSpPr>
        <p:spPr>
          <a:xfrm>
            <a:off x="5686560" y="1541520"/>
            <a:ext cx="4471200" cy="1479600"/>
          </a:xfrm>
          <a:custGeom>
            <a:avLst/>
            <a:gdLst/>
            <a:ahLst/>
            <a:cxnLst/>
            <a:rect l="0" t="0" r="r" b="b"/>
            <a:pathLst>
              <a:path w="12420" h="4110">
                <a:moveTo>
                  <a:pt x="0" y="3936"/>
                </a:moveTo>
                <a:lnTo>
                  <a:pt x="0" y="174"/>
                </a:lnTo>
                <a:cubicBezTo>
                  <a:pt x="0" y="163"/>
                  <a:pt x="1" y="152"/>
                  <a:pt x="3" y="140"/>
                </a:cubicBezTo>
                <a:cubicBezTo>
                  <a:pt x="6" y="129"/>
                  <a:pt x="9" y="118"/>
                  <a:pt x="13" y="108"/>
                </a:cubicBezTo>
                <a:cubicBezTo>
                  <a:pt x="18" y="97"/>
                  <a:pt x="23" y="87"/>
                  <a:pt x="29" y="78"/>
                </a:cubicBezTo>
                <a:cubicBezTo>
                  <a:pt x="36" y="68"/>
                  <a:pt x="43" y="59"/>
                  <a:pt x="51" y="51"/>
                </a:cubicBezTo>
                <a:cubicBezTo>
                  <a:pt x="59" y="43"/>
                  <a:pt x="68" y="36"/>
                  <a:pt x="77" y="30"/>
                </a:cubicBezTo>
                <a:cubicBezTo>
                  <a:pt x="87" y="23"/>
                  <a:pt x="97" y="18"/>
                  <a:pt x="107" y="14"/>
                </a:cubicBezTo>
                <a:cubicBezTo>
                  <a:pt x="118" y="9"/>
                  <a:pt x="129" y="6"/>
                  <a:pt x="140" y="4"/>
                </a:cubicBezTo>
                <a:cubicBezTo>
                  <a:pt x="151" y="1"/>
                  <a:pt x="163" y="0"/>
                  <a:pt x="174" y="0"/>
                </a:cubicBezTo>
                <a:lnTo>
                  <a:pt x="12246" y="0"/>
                </a:lnTo>
                <a:cubicBezTo>
                  <a:pt x="12257" y="0"/>
                  <a:pt x="12269" y="1"/>
                  <a:pt x="12280" y="4"/>
                </a:cubicBezTo>
                <a:cubicBezTo>
                  <a:pt x="12291" y="6"/>
                  <a:pt x="12302" y="9"/>
                  <a:pt x="12312" y="14"/>
                </a:cubicBezTo>
                <a:cubicBezTo>
                  <a:pt x="12323" y="18"/>
                  <a:pt x="12333" y="23"/>
                  <a:pt x="12343" y="30"/>
                </a:cubicBezTo>
                <a:cubicBezTo>
                  <a:pt x="12352" y="36"/>
                  <a:pt x="12361" y="43"/>
                  <a:pt x="12369" y="51"/>
                </a:cubicBezTo>
                <a:cubicBezTo>
                  <a:pt x="12377" y="59"/>
                  <a:pt x="12384" y="68"/>
                  <a:pt x="12391" y="78"/>
                </a:cubicBezTo>
                <a:cubicBezTo>
                  <a:pt x="12397" y="87"/>
                  <a:pt x="12402" y="97"/>
                  <a:pt x="12407" y="108"/>
                </a:cubicBezTo>
                <a:cubicBezTo>
                  <a:pt x="12411" y="118"/>
                  <a:pt x="12414" y="129"/>
                  <a:pt x="12417" y="140"/>
                </a:cubicBezTo>
                <a:cubicBezTo>
                  <a:pt x="12419" y="152"/>
                  <a:pt x="12420" y="163"/>
                  <a:pt x="12420" y="174"/>
                </a:cubicBezTo>
                <a:lnTo>
                  <a:pt x="12420" y="3936"/>
                </a:lnTo>
                <a:cubicBezTo>
                  <a:pt x="12420" y="3947"/>
                  <a:pt x="12419" y="3959"/>
                  <a:pt x="12417" y="3970"/>
                </a:cubicBezTo>
                <a:cubicBezTo>
                  <a:pt x="12414" y="3981"/>
                  <a:pt x="12411" y="3992"/>
                  <a:pt x="12407" y="4003"/>
                </a:cubicBezTo>
                <a:cubicBezTo>
                  <a:pt x="12402" y="4013"/>
                  <a:pt x="12397" y="4023"/>
                  <a:pt x="12391" y="4033"/>
                </a:cubicBezTo>
                <a:cubicBezTo>
                  <a:pt x="12384" y="4042"/>
                  <a:pt x="12377" y="4051"/>
                  <a:pt x="12369" y="4059"/>
                </a:cubicBezTo>
                <a:cubicBezTo>
                  <a:pt x="12361" y="4067"/>
                  <a:pt x="12352" y="4074"/>
                  <a:pt x="12343" y="4081"/>
                </a:cubicBezTo>
                <a:cubicBezTo>
                  <a:pt x="12333" y="4087"/>
                  <a:pt x="12323" y="4092"/>
                  <a:pt x="12312" y="4097"/>
                </a:cubicBezTo>
                <a:cubicBezTo>
                  <a:pt x="12302" y="4101"/>
                  <a:pt x="12291" y="4104"/>
                  <a:pt x="12280" y="4107"/>
                </a:cubicBezTo>
                <a:cubicBezTo>
                  <a:pt x="12269" y="4109"/>
                  <a:pt x="12257" y="4110"/>
                  <a:pt x="12246" y="4110"/>
                </a:cubicBezTo>
                <a:lnTo>
                  <a:pt x="174" y="4110"/>
                </a:lnTo>
                <a:cubicBezTo>
                  <a:pt x="163" y="4110"/>
                  <a:pt x="151" y="4109"/>
                  <a:pt x="140" y="4107"/>
                </a:cubicBezTo>
                <a:cubicBezTo>
                  <a:pt x="129" y="4104"/>
                  <a:pt x="118" y="4101"/>
                  <a:pt x="107" y="4097"/>
                </a:cubicBezTo>
                <a:cubicBezTo>
                  <a:pt x="97" y="4092"/>
                  <a:pt x="87" y="4087"/>
                  <a:pt x="77" y="4081"/>
                </a:cubicBezTo>
                <a:cubicBezTo>
                  <a:pt x="68" y="4074"/>
                  <a:pt x="59" y="4067"/>
                  <a:pt x="51" y="4059"/>
                </a:cubicBezTo>
                <a:cubicBezTo>
                  <a:pt x="43" y="4051"/>
                  <a:pt x="36" y="4042"/>
                  <a:pt x="29" y="4033"/>
                </a:cubicBezTo>
                <a:cubicBezTo>
                  <a:pt x="23" y="4023"/>
                  <a:pt x="18" y="4013"/>
                  <a:pt x="13" y="4003"/>
                </a:cubicBezTo>
                <a:cubicBezTo>
                  <a:pt x="9" y="3992"/>
                  <a:pt x="6" y="3981"/>
                  <a:pt x="3" y="3970"/>
                </a:cubicBezTo>
                <a:cubicBezTo>
                  <a:pt x="1" y="3959"/>
                  <a:pt x="0" y="3947"/>
                  <a:pt x="0" y="3936"/>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12" name="任意多边形: 形状 1111"/>
          <p:cNvSpPr/>
          <p:nvPr/>
        </p:nvSpPr>
        <p:spPr>
          <a:xfrm>
            <a:off x="5686560" y="1541520"/>
            <a:ext cx="4471200" cy="1479600"/>
          </a:xfrm>
          <a:custGeom>
            <a:avLst/>
            <a:gdLst/>
            <a:ahLst/>
            <a:cxnLst/>
            <a:rect l="0" t="0" r="r" b="b"/>
            <a:pathLst>
              <a:path w="12420" h="4110" fill="none">
                <a:moveTo>
                  <a:pt x="0" y="3936"/>
                </a:moveTo>
                <a:lnTo>
                  <a:pt x="0" y="174"/>
                </a:lnTo>
                <a:cubicBezTo>
                  <a:pt x="0" y="163"/>
                  <a:pt x="1" y="152"/>
                  <a:pt x="3" y="140"/>
                </a:cubicBezTo>
                <a:cubicBezTo>
                  <a:pt x="6" y="129"/>
                  <a:pt x="9" y="118"/>
                  <a:pt x="13" y="108"/>
                </a:cubicBezTo>
                <a:cubicBezTo>
                  <a:pt x="18" y="97"/>
                  <a:pt x="23" y="87"/>
                  <a:pt x="29" y="78"/>
                </a:cubicBezTo>
                <a:cubicBezTo>
                  <a:pt x="36" y="68"/>
                  <a:pt x="43" y="59"/>
                  <a:pt x="51" y="51"/>
                </a:cubicBezTo>
                <a:cubicBezTo>
                  <a:pt x="59" y="43"/>
                  <a:pt x="68" y="36"/>
                  <a:pt x="77" y="30"/>
                </a:cubicBezTo>
                <a:cubicBezTo>
                  <a:pt x="87" y="23"/>
                  <a:pt x="97" y="18"/>
                  <a:pt x="107" y="14"/>
                </a:cubicBezTo>
                <a:cubicBezTo>
                  <a:pt x="118" y="9"/>
                  <a:pt x="129" y="6"/>
                  <a:pt x="140" y="4"/>
                </a:cubicBezTo>
                <a:cubicBezTo>
                  <a:pt x="151" y="1"/>
                  <a:pt x="163" y="0"/>
                  <a:pt x="174" y="0"/>
                </a:cubicBezTo>
                <a:lnTo>
                  <a:pt x="12246" y="0"/>
                </a:lnTo>
                <a:cubicBezTo>
                  <a:pt x="12257" y="0"/>
                  <a:pt x="12269" y="1"/>
                  <a:pt x="12280" y="4"/>
                </a:cubicBezTo>
                <a:cubicBezTo>
                  <a:pt x="12291" y="6"/>
                  <a:pt x="12302" y="9"/>
                  <a:pt x="12312" y="14"/>
                </a:cubicBezTo>
                <a:cubicBezTo>
                  <a:pt x="12323" y="18"/>
                  <a:pt x="12333" y="23"/>
                  <a:pt x="12343" y="30"/>
                </a:cubicBezTo>
                <a:cubicBezTo>
                  <a:pt x="12352" y="36"/>
                  <a:pt x="12361" y="43"/>
                  <a:pt x="12369" y="51"/>
                </a:cubicBezTo>
                <a:cubicBezTo>
                  <a:pt x="12377" y="59"/>
                  <a:pt x="12384" y="68"/>
                  <a:pt x="12391" y="78"/>
                </a:cubicBezTo>
                <a:cubicBezTo>
                  <a:pt x="12397" y="87"/>
                  <a:pt x="12402" y="97"/>
                  <a:pt x="12407" y="108"/>
                </a:cubicBezTo>
                <a:cubicBezTo>
                  <a:pt x="12411" y="118"/>
                  <a:pt x="12414" y="129"/>
                  <a:pt x="12417" y="140"/>
                </a:cubicBezTo>
                <a:cubicBezTo>
                  <a:pt x="12419" y="152"/>
                  <a:pt x="12420" y="163"/>
                  <a:pt x="12420" y="174"/>
                </a:cubicBezTo>
                <a:lnTo>
                  <a:pt x="12420" y="3936"/>
                </a:lnTo>
                <a:cubicBezTo>
                  <a:pt x="12420" y="3947"/>
                  <a:pt x="12419" y="3959"/>
                  <a:pt x="12417" y="3970"/>
                </a:cubicBezTo>
                <a:cubicBezTo>
                  <a:pt x="12414" y="3981"/>
                  <a:pt x="12411" y="3992"/>
                  <a:pt x="12407" y="4003"/>
                </a:cubicBezTo>
                <a:cubicBezTo>
                  <a:pt x="12402" y="4013"/>
                  <a:pt x="12397" y="4023"/>
                  <a:pt x="12391" y="4033"/>
                </a:cubicBezTo>
                <a:cubicBezTo>
                  <a:pt x="12384" y="4042"/>
                  <a:pt x="12377" y="4051"/>
                  <a:pt x="12369" y="4059"/>
                </a:cubicBezTo>
                <a:cubicBezTo>
                  <a:pt x="12361" y="4067"/>
                  <a:pt x="12352" y="4074"/>
                  <a:pt x="12343" y="4081"/>
                </a:cubicBezTo>
                <a:cubicBezTo>
                  <a:pt x="12333" y="4087"/>
                  <a:pt x="12323" y="4092"/>
                  <a:pt x="12312" y="4097"/>
                </a:cubicBezTo>
                <a:cubicBezTo>
                  <a:pt x="12302" y="4101"/>
                  <a:pt x="12291" y="4104"/>
                  <a:pt x="12280" y="4107"/>
                </a:cubicBezTo>
                <a:cubicBezTo>
                  <a:pt x="12269" y="4109"/>
                  <a:pt x="12257" y="4110"/>
                  <a:pt x="12246" y="4110"/>
                </a:cubicBezTo>
                <a:lnTo>
                  <a:pt x="174" y="4110"/>
                </a:lnTo>
                <a:cubicBezTo>
                  <a:pt x="163" y="4110"/>
                  <a:pt x="151" y="4109"/>
                  <a:pt x="140" y="4107"/>
                </a:cubicBezTo>
                <a:cubicBezTo>
                  <a:pt x="129" y="4104"/>
                  <a:pt x="118" y="4101"/>
                  <a:pt x="107" y="4097"/>
                </a:cubicBezTo>
                <a:cubicBezTo>
                  <a:pt x="97" y="4092"/>
                  <a:pt x="87" y="4087"/>
                  <a:pt x="77" y="4081"/>
                </a:cubicBezTo>
                <a:cubicBezTo>
                  <a:pt x="68" y="4074"/>
                  <a:pt x="59" y="4067"/>
                  <a:pt x="51" y="4059"/>
                </a:cubicBezTo>
                <a:cubicBezTo>
                  <a:pt x="43" y="4051"/>
                  <a:pt x="36" y="4042"/>
                  <a:pt x="29" y="4033"/>
                </a:cubicBezTo>
                <a:cubicBezTo>
                  <a:pt x="23" y="4023"/>
                  <a:pt x="18" y="4013"/>
                  <a:pt x="13" y="4003"/>
                </a:cubicBezTo>
                <a:cubicBezTo>
                  <a:pt x="9" y="3992"/>
                  <a:pt x="6" y="3981"/>
                  <a:pt x="3" y="3970"/>
                </a:cubicBezTo>
                <a:cubicBezTo>
                  <a:pt x="1" y="3959"/>
                  <a:pt x="0" y="3947"/>
                  <a:pt x="0" y="393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13" name="文本框 1112"/>
          <p:cNvSpPr txBox="1"/>
          <p:nvPr/>
        </p:nvSpPr>
        <p:spPr>
          <a:xfrm>
            <a:off x="1412280" y="2602440"/>
            <a:ext cx="29512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南向设备模拟模块负责环境数据的实时采集与处理</a:t>
            </a:r>
            <a:endParaRPr lang="en-US" sz="1050" b="0" u="none" strike="noStrike">
              <a:solidFill>
                <a:srgbClr val="000000"/>
              </a:solidFill>
              <a:effectLst/>
              <a:uFillTx/>
              <a:latin typeface="Times New Roman"/>
            </a:endParaRPr>
          </a:p>
        </p:txBody>
      </p:sp>
      <p:pic>
        <p:nvPicPr>
          <p:cNvPr id="1114" name="图片 1113"/>
          <p:cNvPicPr/>
          <p:nvPr/>
        </p:nvPicPr>
        <p:blipFill>
          <a:blip r:embed="rId5"/>
          <a:stretch/>
        </p:blipFill>
        <p:spPr>
          <a:xfrm>
            <a:off x="5891400" y="2114280"/>
            <a:ext cx="133200" cy="133200"/>
          </a:xfrm>
          <a:prstGeom prst="rect">
            <a:avLst/>
          </a:prstGeom>
          <a:noFill/>
          <a:ln w="0">
            <a:noFill/>
          </a:ln>
        </p:spPr>
      </p:pic>
      <p:sp>
        <p:nvSpPr>
          <p:cNvPr id="1115" name="文本框 1114"/>
          <p:cNvSpPr txBox="1"/>
          <p:nvPr/>
        </p:nvSpPr>
        <p:spPr>
          <a:xfrm>
            <a:off x="5891400" y="1728000"/>
            <a:ext cx="671400" cy="244080"/>
          </a:xfrm>
          <a:prstGeom prst="rect">
            <a:avLst/>
          </a:prstGeom>
          <a:noFill/>
          <a:ln w="0">
            <a:noFill/>
          </a:ln>
        </p:spPr>
        <p:txBody>
          <a:bodyPr wrap="none" lIns="0" tIns="0" rIns="0" bIns="0" anchor="t">
            <a:spAutoFit/>
          </a:bodyPr>
          <a:lstStyle/>
          <a:p>
            <a:r>
              <a:rPr lang="zh-CN" sz="1320" b="0" u="none" strike="noStrike">
                <a:solidFill>
                  <a:srgbClr val="FF8904"/>
                </a:solidFill>
                <a:effectLst/>
                <a:uFillTx/>
                <a:latin typeface="NotoSansCJKsc"/>
                <a:ea typeface="NotoSansCJKsc"/>
              </a:rPr>
              <a:t>采集频率</a:t>
            </a:r>
            <a:endParaRPr lang="en-US" sz="1320" b="0" u="none" strike="noStrike">
              <a:solidFill>
                <a:srgbClr val="000000"/>
              </a:solidFill>
              <a:effectLst/>
              <a:uFillTx/>
              <a:latin typeface="Times New Roman"/>
            </a:endParaRPr>
          </a:p>
        </p:txBody>
      </p:sp>
      <p:pic>
        <p:nvPicPr>
          <p:cNvPr id="1116" name="图片 1115"/>
          <p:cNvPicPr/>
          <p:nvPr/>
        </p:nvPicPr>
        <p:blipFill>
          <a:blip r:embed="rId5"/>
          <a:stretch/>
        </p:blipFill>
        <p:spPr>
          <a:xfrm>
            <a:off x="5891400" y="2381760"/>
            <a:ext cx="133200" cy="133200"/>
          </a:xfrm>
          <a:prstGeom prst="rect">
            <a:avLst/>
          </a:prstGeom>
          <a:noFill/>
          <a:ln w="0">
            <a:noFill/>
          </a:ln>
        </p:spPr>
      </p:pic>
      <p:sp>
        <p:nvSpPr>
          <p:cNvPr id="1117" name="文本框 1116"/>
          <p:cNvSpPr txBox="1"/>
          <p:nvPr/>
        </p:nvSpPr>
        <p:spPr>
          <a:xfrm>
            <a:off x="6091920" y="2067840"/>
            <a:ext cx="3085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系统⽀持可配置的采集频率，根据设备类型⾃动调整</a:t>
            </a:r>
            <a:endParaRPr lang="en-US" sz="1050" b="0" u="none" strike="noStrike">
              <a:solidFill>
                <a:srgbClr val="000000"/>
              </a:solidFill>
              <a:effectLst/>
              <a:uFillTx/>
              <a:latin typeface="Times New Roman"/>
            </a:endParaRPr>
          </a:p>
        </p:txBody>
      </p:sp>
      <p:pic>
        <p:nvPicPr>
          <p:cNvPr id="1118" name="图片 1117"/>
          <p:cNvPicPr/>
          <p:nvPr/>
        </p:nvPicPr>
        <p:blipFill>
          <a:blip r:embed="rId5"/>
          <a:stretch/>
        </p:blipFill>
        <p:spPr>
          <a:xfrm>
            <a:off x="5891400" y="2649240"/>
            <a:ext cx="133200" cy="133200"/>
          </a:xfrm>
          <a:prstGeom prst="rect">
            <a:avLst/>
          </a:prstGeom>
          <a:noFill/>
          <a:ln w="0">
            <a:noFill/>
          </a:ln>
        </p:spPr>
      </p:pic>
      <p:sp>
        <p:nvSpPr>
          <p:cNvPr id="1119" name="文本框 1118"/>
          <p:cNvSpPr txBox="1"/>
          <p:nvPr/>
        </p:nvSpPr>
        <p:spPr>
          <a:xfrm>
            <a:off x="6091920" y="2335320"/>
            <a:ext cx="3353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环境监测数据实时采集，确保北向应⽤展⽰的数据及时性</a:t>
            </a:r>
            <a:endParaRPr lang="en-US" sz="1050" b="0" u="none" strike="noStrike">
              <a:solidFill>
                <a:srgbClr val="000000"/>
              </a:solidFill>
              <a:effectLst/>
              <a:uFillTx/>
              <a:latin typeface="Times New Roman"/>
            </a:endParaRPr>
          </a:p>
        </p:txBody>
      </p:sp>
      <p:sp>
        <p:nvSpPr>
          <p:cNvPr id="1120" name="文本框 1119"/>
          <p:cNvSpPr txBox="1"/>
          <p:nvPr/>
        </p:nvSpPr>
        <p:spPr>
          <a:xfrm>
            <a:off x="6091920" y="260244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a:t>
            </a:r>
            <a:endParaRPr lang="en-US" sz="1050" b="0" u="none" strike="noStrike">
              <a:solidFill>
                <a:srgbClr val="000000"/>
              </a:solidFill>
              <a:effectLst/>
              <a:uFillTx/>
              <a:latin typeface="Times New Roman"/>
            </a:endParaRPr>
          </a:p>
        </p:txBody>
      </p:sp>
      <p:sp>
        <p:nvSpPr>
          <p:cNvPr id="1121" name="文本框 1120"/>
          <p:cNvSpPr txBox="1"/>
          <p:nvPr/>
        </p:nvSpPr>
        <p:spPr>
          <a:xfrm>
            <a:off x="6359400" y="2633760"/>
            <a:ext cx="338234" cy="161583"/>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MQTT</a:t>
            </a:r>
            <a:endParaRPr lang="en-US" sz="1050" b="0" u="none" strike="noStrike" dirty="0">
              <a:solidFill>
                <a:srgbClr val="000000"/>
              </a:solidFill>
              <a:effectLst/>
              <a:uFillTx/>
              <a:latin typeface="Times New Roman"/>
            </a:endParaRPr>
          </a:p>
        </p:txBody>
      </p:sp>
      <p:sp>
        <p:nvSpPr>
          <p:cNvPr id="1122" name="任意多边形: 形状 1121"/>
          <p:cNvSpPr/>
          <p:nvPr/>
        </p:nvSpPr>
        <p:spPr>
          <a:xfrm>
            <a:off x="534600" y="3292200"/>
            <a:ext cx="334800" cy="334800"/>
          </a:xfrm>
          <a:custGeom>
            <a:avLst/>
            <a:gdLst/>
            <a:ahLst/>
            <a:cxnLst/>
            <a:rect l="0" t="0" r="r" b="b"/>
            <a:pathLst>
              <a:path w="930" h="930">
                <a:moveTo>
                  <a:pt x="930" y="465"/>
                </a:moveTo>
                <a:cubicBezTo>
                  <a:pt x="930" y="495"/>
                  <a:pt x="927" y="525"/>
                  <a:pt x="921" y="555"/>
                </a:cubicBezTo>
                <a:cubicBezTo>
                  <a:pt x="915" y="585"/>
                  <a:pt x="906" y="615"/>
                  <a:pt x="894" y="643"/>
                </a:cubicBezTo>
                <a:cubicBezTo>
                  <a:pt x="883" y="672"/>
                  <a:pt x="868" y="698"/>
                  <a:pt x="851" y="724"/>
                </a:cubicBezTo>
                <a:cubicBezTo>
                  <a:pt x="833" y="749"/>
                  <a:pt x="814" y="772"/>
                  <a:pt x="793" y="794"/>
                </a:cubicBezTo>
                <a:cubicBezTo>
                  <a:pt x="771" y="816"/>
                  <a:pt x="748" y="835"/>
                  <a:pt x="722" y="852"/>
                </a:cubicBezTo>
                <a:cubicBezTo>
                  <a:pt x="697" y="869"/>
                  <a:pt x="670" y="883"/>
                  <a:pt x="642" y="895"/>
                </a:cubicBezTo>
                <a:cubicBezTo>
                  <a:pt x="614" y="906"/>
                  <a:pt x="585" y="915"/>
                  <a:pt x="555" y="921"/>
                </a:cubicBezTo>
                <a:cubicBezTo>
                  <a:pt x="525" y="927"/>
                  <a:pt x="495" y="930"/>
                  <a:pt x="464" y="930"/>
                </a:cubicBezTo>
                <a:cubicBezTo>
                  <a:pt x="434" y="930"/>
                  <a:pt x="404" y="927"/>
                  <a:pt x="374" y="921"/>
                </a:cubicBezTo>
                <a:cubicBezTo>
                  <a:pt x="344" y="915"/>
                  <a:pt x="315" y="906"/>
                  <a:pt x="287" y="895"/>
                </a:cubicBezTo>
                <a:cubicBezTo>
                  <a:pt x="259" y="883"/>
                  <a:pt x="232" y="869"/>
                  <a:pt x="206" y="852"/>
                </a:cubicBezTo>
                <a:cubicBezTo>
                  <a:pt x="181" y="835"/>
                  <a:pt x="158" y="816"/>
                  <a:pt x="136" y="794"/>
                </a:cubicBezTo>
                <a:cubicBezTo>
                  <a:pt x="115" y="772"/>
                  <a:pt x="95" y="749"/>
                  <a:pt x="78" y="724"/>
                </a:cubicBezTo>
                <a:cubicBezTo>
                  <a:pt x="61" y="698"/>
                  <a:pt x="47" y="672"/>
                  <a:pt x="35" y="643"/>
                </a:cubicBezTo>
                <a:cubicBezTo>
                  <a:pt x="24" y="615"/>
                  <a:pt x="15" y="585"/>
                  <a:pt x="9" y="555"/>
                </a:cubicBezTo>
                <a:cubicBezTo>
                  <a:pt x="3" y="525"/>
                  <a:pt x="0" y="495"/>
                  <a:pt x="0" y="465"/>
                </a:cubicBezTo>
                <a:cubicBezTo>
                  <a:pt x="0" y="434"/>
                  <a:pt x="3" y="404"/>
                  <a:pt x="9" y="374"/>
                </a:cubicBezTo>
                <a:cubicBezTo>
                  <a:pt x="15" y="344"/>
                  <a:pt x="24" y="315"/>
                  <a:pt x="35" y="287"/>
                </a:cubicBezTo>
                <a:cubicBezTo>
                  <a:pt x="47" y="259"/>
                  <a:pt x="61" y="232"/>
                  <a:pt x="78" y="207"/>
                </a:cubicBezTo>
                <a:cubicBezTo>
                  <a:pt x="95" y="181"/>
                  <a:pt x="115" y="158"/>
                  <a:pt x="136" y="136"/>
                </a:cubicBezTo>
                <a:cubicBezTo>
                  <a:pt x="158" y="115"/>
                  <a:pt x="181" y="96"/>
                  <a:pt x="206" y="79"/>
                </a:cubicBezTo>
                <a:cubicBezTo>
                  <a:pt x="232" y="62"/>
                  <a:pt x="259" y="47"/>
                  <a:pt x="287" y="36"/>
                </a:cubicBezTo>
                <a:cubicBezTo>
                  <a:pt x="315" y="24"/>
                  <a:pt x="344" y="15"/>
                  <a:pt x="374" y="9"/>
                </a:cubicBezTo>
                <a:cubicBezTo>
                  <a:pt x="404" y="3"/>
                  <a:pt x="434" y="0"/>
                  <a:pt x="464" y="0"/>
                </a:cubicBezTo>
                <a:cubicBezTo>
                  <a:pt x="495" y="0"/>
                  <a:pt x="525" y="3"/>
                  <a:pt x="555" y="9"/>
                </a:cubicBezTo>
                <a:cubicBezTo>
                  <a:pt x="585" y="15"/>
                  <a:pt x="614" y="24"/>
                  <a:pt x="642" y="36"/>
                </a:cubicBezTo>
                <a:cubicBezTo>
                  <a:pt x="670" y="47"/>
                  <a:pt x="697" y="62"/>
                  <a:pt x="722" y="79"/>
                </a:cubicBezTo>
                <a:cubicBezTo>
                  <a:pt x="748" y="96"/>
                  <a:pt x="771" y="115"/>
                  <a:pt x="793" y="136"/>
                </a:cubicBezTo>
                <a:cubicBezTo>
                  <a:pt x="814" y="158"/>
                  <a:pt x="833" y="181"/>
                  <a:pt x="851" y="207"/>
                </a:cubicBezTo>
                <a:cubicBezTo>
                  <a:pt x="868" y="232"/>
                  <a:pt x="883" y="259"/>
                  <a:pt x="894" y="287"/>
                </a:cubicBezTo>
                <a:cubicBezTo>
                  <a:pt x="906" y="315"/>
                  <a:pt x="915" y="344"/>
                  <a:pt x="921" y="374"/>
                </a:cubicBezTo>
                <a:cubicBezTo>
                  <a:pt x="927" y="404"/>
                  <a:pt x="930" y="434"/>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123" name="图片 1122"/>
          <p:cNvPicPr/>
          <p:nvPr/>
        </p:nvPicPr>
        <p:blipFill>
          <a:blip r:embed="rId6"/>
          <a:stretch/>
        </p:blipFill>
        <p:spPr>
          <a:xfrm>
            <a:off x="601560" y="3376080"/>
            <a:ext cx="208440" cy="166680"/>
          </a:xfrm>
          <a:prstGeom prst="rect">
            <a:avLst/>
          </a:prstGeom>
          <a:noFill/>
          <a:ln w="0">
            <a:noFill/>
          </a:ln>
        </p:spPr>
      </p:pic>
      <p:sp>
        <p:nvSpPr>
          <p:cNvPr id="1124" name="文本框 1123"/>
          <p:cNvSpPr txBox="1"/>
          <p:nvPr/>
        </p:nvSpPr>
        <p:spPr>
          <a:xfrm>
            <a:off x="6661800" y="260244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协议确保数据⾼效传输⾄北向应⽤</a:t>
            </a:r>
            <a:endParaRPr lang="en-US" sz="1050" b="0" u="none" strike="noStrike">
              <a:solidFill>
                <a:srgbClr val="000000"/>
              </a:solidFill>
              <a:effectLst/>
              <a:uFillTx/>
              <a:latin typeface="Times New Roman"/>
            </a:endParaRPr>
          </a:p>
        </p:txBody>
      </p:sp>
      <p:sp>
        <p:nvSpPr>
          <p:cNvPr id="1125" name="任意多边形: 形状 1124"/>
          <p:cNvSpPr/>
          <p:nvPr/>
        </p:nvSpPr>
        <p:spPr>
          <a:xfrm>
            <a:off x="1006920" y="3764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8"/>
                  <a:pt x="107" y="13"/>
                </a:cubicBezTo>
                <a:cubicBezTo>
                  <a:pt x="118" y="9"/>
                  <a:pt x="129" y="6"/>
                  <a:pt x="140" y="3"/>
                </a:cubicBezTo>
                <a:cubicBezTo>
                  <a:pt x="151" y="1"/>
                  <a:pt x="162" y="0"/>
                  <a:pt x="175" y="0"/>
                </a:cubicBezTo>
                <a:lnTo>
                  <a:pt x="5746" y="0"/>
                </a:lnTo>
                <a:cubicBezTo>
                  <a:pt x="5757" y="0"/>
                  <a:pt x="5769" y="1"/>
                  <a:pt x="5780" y="3"/>
                </a:cubicBezTo>
                <a:cubicBezTo>
                  <a:pt x="5791" y="6"/>
                  <a:pt x="5802" y="9"/>
                  <a:pt x="5813" y="13"/>
                </a:cubicBezTo>
                <a:cubicBezTo>
                  <a:pt x="5823" y="18"/>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3" y="2147"/>
                </a:cubicBezTo>
                <a:cubicBezTo>
                  <a:pt x="5802" y="2151"/>
                  <a:pt x="5791" y="2154"/>
                  <a:pt x="5780" y="2156"/>
                </a:cubicBezTo>
                <a:cubicBezTo>
                  <a:pt x="5769" y="2159"/>
                  <a:pt x="5757" y="2160"/>
                  <a:pt x="5746" y="2160"/>
                </a:cubicBezTo>
                <a:lnTo>
                  <a:pt x="175" y="2160"/>
                </a:lnTo>
                <a:cubicBezTo>
                  <a:pt x="162"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26" name="任意多边形: 形状 1125"/>
          <p:cNvSpPr/>
          <p:nvPr/>
        </p:nvSpPr>
        <p:spPr>
          <a:xfrm>
            <a:off x="1006920" y="3764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8"/>
                  <a:pt x="107" y="13"/>
                </a:cubicBezTo>
                <a:cubicBezTo>
                  <a:pt x="118" y="9"/>
                  <a:pt x="129" y="6"/>
                  <a:pt x="140" y="3"/>
                </a:cubicBezTo>
                <a:cubicBezTo>
                  <a:pt x="151" y="1"/>
                  <a:pt x="162" y="0"/>
                  <a:pt x="175" y="0"/>
                </a:cubicBezTo>
                <a:lnTo>
                  <a:pt x="5746" y="0"/>
                </a:lnTo>
                <a:cubicBezTo>
                  <a:pt x="5757" y="0"/>
                  <a:pt x="5769" y="1"/>
                  <a:pt x="5780" y="3"/>
                </a:cubicBezTo>
                <a:cubicBezTo>
                  <a:pt x="5791" y="6"/>
                  <a:pt x="5802" y="9"/>
                  <a:pt x="5813" y="13"/>
                </a:cubicBezTo>
                <a:cubicBezTo>
                  <a:pt x="5823" y="18"/>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3" y="2147"/>
                </a:cubicBezTo>
                <a:cubicBezTo>
                  <a:pt x="5802" y="2151"/>
                  <a:pt x="5791" y="2154"/>
                  <a:pt x="5780" y="2156"/>
                </a:cubicBezTo>
                <a:cubicBezTo>
                  <a:pt x="5769" y="2159"/>
                  <a:pt x="5757" y="2160"/>
                  <a:pt x="5746" y="2160"/>
                </a:cubicBezTo>
                <a:lnTo>
                  <a:pt x="175" y="2160"/>
                </a:lnTo>
                <a:cubicBezTo>
                  <a:pt x="162"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27" name="任意多边形: 形状 1126"/>
          <p:cNvSpPr/>
          <p:nvPr/>
        </p:nvSpPr>
        <p:spPr>
          <a:xfrm>
            <a:off x="1144800" y="3902400"/>
            <a:ext cx="267840" cy="267840"/>
          </a:xfrm>
          <a:custGeom>
            <a:avLst/>
            <a:gdLst/>
            <a:ahLst/>
            <a:cxnLst/>
            <a:rect l="0" t="0" r="r" b="b"/>
            <a:pathLst>
              <a:path w="744" h="744">
                <a:moveTo>
                  <a:pt x="744" y="371"/>
                </a:moveTo>
                <a:cubicBezTo>
                  <a:pt x="744" y="396"/>
                  <a:pt x="741" y="420"/>
                  <a:pt x="736" y="444"/>
                </a:cubicBezTo>
                <a:cubicBezTo>
                  <a:pt x="732" y="468"/>
                  <a:pt x="725" y="491"/>
                  <a:pt x="715" y="514"/>
                </a:cubicBezTo>
                <a:cubicBezTo>
                  <a:pt x="706" y="536"/>
                  <a:pt x="694" y="557"/>
                  <a:pt x="681" y="578"/>
                </a:cubicBezTo>
                <a:cubicBezTo>
                  <a:pt x="667" y="598"/>
                  <a:pt x="652" y="617"/>
                  <a:pt x="635" y="634"/>
                </a:cubicBezTo>
                <a:cubicBezTo>
                  <a:pt x="617" y="651"/>
                  <a:pt x="599" y="668"/>
                  <a:pt x="578" y="681"/>
                </a:cubicBezTo>
                <a:cubicBezTo>
                  <a:pt x="558" y="695"/>
                  <a:pt x="537" y="706"/>
                  <a:pt x="514" y="716"/>
                </a:cubicBezTo>
                <a:cubicBezTo>
                  <a:pt x="492" y="725"/>
                  <a:pt x="468" y="732"/>
                  <a:pt x="445" y="737"/>
                </a:cubicBezTo>
                <a:cubicBezTo>
                  <a:pt x="421" y="741"/>
                  <a:pt x="396" y="744"/>
                  <a:pt x="372" y="744"/>
                </a:cubicBezTo>
                <a:cubicBezTo>
                  <a:pt x="348" y="744"/>
                  <a:pt x="324" y="741"/>
                  <a:pt x="300" y="737"/>
                </a:cubicBezTo>
                <a:cubicBezTo>
                  <a:pt x="276" y="732"/>
                  <a:pt x="252" y="725"/>
                  <a:pt x="230" y="716"/>
                </a:cubicBezTo>
                <a:cubicBezTo>
                  <a:pt x="207" y="706"/>
                  <a:pt x="186" y="695"/>
                  <a:pt x="166" y="681"/>
                </a:cubicBezTo>
                <a:cubicBezTo>
                  <a:pt x="144" y="668"/>
                  <a:pt x="126" y="651"/>
                  <a:pt x="108" y="634"/>
                </a:cubicBezTo>
                <a:cubicBezTo>
                  <a:pt x="91" y="617"/>
                  <a:pt x="76" y="598"/>
                  <a:pt x="62" y="578"/>
                </a:cubicBezTo>
                <a:cubicBezTo>
                  <a:pt x="49" y="557"/>
                  <a:pt x="37" y="536"/>
                  <a:pt x="28" y="514"/>
                </a:cubicBezTo>
                <a:cubicBezTo>
                  <a:pt x="19" y="491"/>
                  <a:pt x="12" y="468"/>
                  <a:pt x="7" y="444"/>
                </a:cubicBezTo>
                <a:cubicBezTo>
                  <a:pt x="2" y="420"/>
                  <a:pt x="0" y="396"/>
                  <a:pt x="0" y="371"/>
                </a:cubicBezTo>
                <a:cubicBezTo>
                  <a:pt x="0" y="347"/>
                  <a:pt x="2" y="323"/>
                  <a:pt x="7" y="299"/>
                </a:cubicBezTo>
                <a:cubicBezTo>
                  <a:pt x="12" y="275"/>
                  <a:pt x="19" y="252"/>
                  <a:pt x="28" y="229"/>
                </a:cubicBezTo>
                <a:cubicBezTo>
                  <a:pt x="37" y="207"/>
                  <a:pt x="49" y="185"/>
                  <a:pt x="62" y="165"/>
                </a:cubicBezTo>
                <a:cubicBezTo>
                  <a:pt x="76" y="145"/>
                  <a:pt x="91" y="126"/>
                  <a:pt x="108" y="109"/>
                </a:cubicBezTo>
                <a:cubicBezTo>
                  <a:pt x="126" y="92"/>
                  <a:pt x="144" y="76"/>
                  <a:pt x="166" y="63"/>
                </a:cubicBezTo>
                <a:cubicBezTo>
                  <a:pt x="186" y="49"/>
                  <a:pt x="207" y="38"/>
                  <a:pt x="230" y="28"/>
                </a:cubicBezTo>
                <a:cubicBezTo>
                  <a:pt x="252" y="19"/>
                  <a:pt x="276" y="12"/>
                  <a:pt x="300" y="7"/>
                </a:cubicBezTo>
                <a:cubicBezTo>
                  <a:pt x="324" y="2"/>
                  <a:pt x="348" y="0"/>
                  <a:pt x="372" y="0"/>
                </a:cubicBezTo>
                <a:cubicBezTo>
                  <a:pt x="396" y="0"/>
                  <a:pt x="421" y="2"/>
                  <a:pt x="445" y="7"/>
                </a:cubicBezTo>
                <a:cubicBezTo>
                  <a:pt x="468" y="12"/>
                  <a:pt x="492" y="19"/>
                  <a:pt x="514" y="28"/>
                </a:cubicBezTo>
                <a:cubicBezTo>
                  <a:pt x="537" y="38"/>
                  <a:pt x="558" y="49"/>
                  <a:pt x="578" y="63"/>
                </a:cubicBezTo>
                <a:cubicBezTo>
                  <a:pt x="599" y="76"/>
                  <a:pt x="617" y="92"/>
                  <a:pt x="635" y="109"/>
                </a:cubicBezTo>
                <a:cubicBezTo>
                  <a:pt x="652" y="126"/>
                  <a:pt x="667" y="145"/>
                  <a:pt x="681" y="165"/>
                </a:cubicBezTo>
                <a:cubicBezTo>
                  <a:pt x="694" y="185"/>
                  <a:pt x="706" y="207"/>
                  <a:pt x="715" y="229"/>
                </a:cubicBezTo>
                <a:cubicBezTo>
                  <a:pt x="725" y="252"/>
                  <a:pt x="732" y="275"/>
                  <a:pt x="736" y="299"/>
                </a:cubicBezTo>
                <a:cubicBezTo>
                  <a:pt x="741" y="323"/>
                  <a:pt x="744" y="347"/>
                  <a:pt x="744"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28" name="文本框 1127"/>
          <p:cNvSpPr txBox="1"/>
          <p:nvPr/>
        </p:nvSpPr>
        <p:spPr>
          <a:xfrm>
            <a:off x="1002960" y="3294000"/>
            <a:ext cx="140904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数据预处理流程</a:t>
            </a:r>
            <a:endParaRPr lang="en-US" sz="1580" b="0" u="none" strike="noStrike">
              <a:solidFill>
                <a:srgbClr val="000000"/>
              </a:solidFill>
              <a:effectLst/>
              <a:uFillTx/>
              <a:latin typeface="Times New Roman"/>
            </a:endParaRPr>
          </a:p>
        </p:txBody>
      </p:sp>
      <p:sp>
        <p:nvSpPr>
          <p:cNvPr id="1129" name="文本框 1128"/>
          <p:cNvSpPr txBox="1"/>
          <p:nvPr/>
        </p:nvSpPr>
        <p:spPr>
          <a:xfrm>
            <a:off x="1231920" y="3953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1</a:t>
            </a:r>
            <a:endParaRPr lang="en-US" sz="1050" b="0" u="none" strike="noStrike">
              <a:solidFill>
                <a:srgbClr val="000000"/>
              </a:solidFill>
              <a:effectLst/>
              <a:uFillTx/>
              <a:latin typeface="Times New Roman"/>
            </a:endParaRPr>
          </a:p>
        </p:txBody>
      </p:sp>
      <p:sp>
        <p:nvSpPr>
          <p:cNvPr id="1130" name="文本框 1129"/>
          <p:cNvSpPr txBox="1"/>
          <p:nvPr/>
        </p:nvSpPr>
        <p:spPr>
          <a:xfrm>
            <a:off x="1512720" y="3911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数据采集</a:t>
            </a:r>
            <a:endParaRPr lang="en-US" sz="1180" b="0" u="none" strike="noStrike">
              <a:solidFill>
                <a:srgbClr val="000000"/>
              </a:solidFill>
              <a:effectLst/>
              <a:uFillTx/>
              <a:latin typeface="Times New Roman"/>
            </a:endParaRPr>
          </a:p>
        </p:txBody>
      </p:sp>
      <p:sp>
        <p:nvSpPr>
          <p:cNvPr id="1131" name="任意多边形: 形状 1130"/>
          <p:cNvSpPr/>
          <p:nvPr/>
        </p:nvSpPr>
        <p:spPr>
          <a:xfrm>
            <a:off x="3259080" y="3969360"/>
            <a:ext cx="1002960" cy="16920"/>
          </a:xfrm>
          <a:custGeom>
            <a:avLst/>
            <a:gdLst/>
            <a:ahLst/>
            <a:cxnLst/>
            <a:rect l="0" t="0" r="r" b="b"/>
            <a:pathLst>
              <a:path w="2786" h="47">
                <a:moveTo>
                  <a:pt x="0" y="0"/>
                </a:moveTo>
                <a:lnTo>
                  <a:pt x="2786" y="0"/>
                </a:lnTo>
                <a:lnTo>
                  <a:pt x="2786"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32" name="任意多边形: 形状 1131"/>
          <p:cNvSpPr/>
          <p:nvPr/>
        </p:nvSpPr>
        <p:spPr>
          <a:xfrm>
            <a:off x="4349520" y="3764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8" y="97"/>
                  <a:pt x="23" y="87"/>
                  <a:pt x="29" y="77"/>
                </a:cubicBezTo>
                <a:cubicBezTo>
                  <a:pt x="36" y="68"/>
                  <a:pt x="43" y="59"/>
                  <a:pt x="51" y="51"/>
                </a:cubicBezTo>
                <a:cubicBezTo>
                  <a:pt x="59" y="43"/>
                  <a:pt x="68" y="36"/>
                  <a:pt x="77" y="29"/>
                </a:cubicBezTo>
                <a:cubicBezTo>
                  <a:pt x="87" y="23"/>
                  <a:pt x="97" y="18"/>
                  <a:pt x="107" y="13"/>
                </a:cubicBezTo>
                <a:cubicBezTo>
                  <a:pt x="118" y="9"/>
                  <a:pt x="129" y="6"/>
                  <a:pt x="140" y="3"/>
                </a:cubicBezTo>
                <a:cubicBezTo>
                  <a:pt x="151" y="1"/>
                  <a:pt x="163" y="0"/>
                  <a:pt x="174" y="0"/>
                </a:cubicBezTo>
                <a:lnTo>
                  <a:pt x="5746" y="0"/>
                </a:lnTo>
                <a:cubicBezTo>
                  <a:pt x="5758" y="0"/>
                  <a:pt x="5769" y="1"/>
                  <a:pt x="5780" y="3"/>
                </a:cubicBezTo>
                <a:cubicBezTo>
                  <a:pt x="5791" y="6"/>
                  <a:pt x="5802" y="9"/>
                  <a:pt x="5813" y="13"/>
                </a:cubicBezTo>
                <a:cubicBezTo>
                  <a:pt x="5823" y="18"/>
                  <a:pt x="5833" y="23"/>
                  <a:pt x="5843" y="29"/>
                </a:cubicBezTo>
                <a:cubicBezTo>
                  <a:pt x="5852" y="36"/>
                  <a:pt x="5861" y="43"/>
                  <a:pt x="5869" y="51"/>
                </a:cubicBezTo>
                <a:cubicBezTo>
                  <a:pt x="5877" y="59"/>
                  <a:pt x="5885" y="68"/>
                  <a:pt x="5891" y="77"/>
                </a:cubicBezTo>
                <a:cubicBezTo>
                  <a:pt x="5897" y="87"/>
                  <a:pt x="5903" y="97"/>
                  <a:pt x="5907" y="107"/>
                </a:cubicBezTo>
                <a:cubicBezTo>
                  <a:pt x="5911" y="118"/>
                  <a:pt x="5915" y="129"/>
                  <a:pt x="5917" y="140"/>
                </a:cubicBezTo>
                <a:cubicBezTo>
                  <a:pt x="5919" y="151"/>
                  <a:pt x="5920" y="163"/>
                  <a:pt x="5920" y="174"/>
                </a:cubicBezTo>
                <a:lnTo>
                  <a:pt x="5920" y="1986"/>
                </a:lnTo>
                <a:cubicBezTo>
                  <a:pt x="5920" y="1997"/>
                  <a:pt x="5919" y="2008"/>
                  <a:pt x="5917" y="2020"/>
                </a:cubicBezTo>
                <a:cubicBezTo>
                  <a:pt x="5915" y="2031"/>
                  <a:pt x="5911" y="2042"/>
                  <a:pt x="5907" y="2052"/>
                </a:cubicBezTo>
                <a:cubicBezTo>
                  <a:pt x="5903" y="2063"/>
                  <a:pt x="5897" y="2073"/>
                  <a:pt x="5891" y="2082"/>
                </a:cubicBezTo>
                <a:cubicBezTo>
                  <a:pt x="5885" y="2092"/>
                  <a:pt x="5877" y="2101"/>
                  <a:pt x="5869" y="2109"/>
                </a:cubicBezTo>
                <a:cubicBezTo>
                  <a:pt x="5861" y="2117"/>
                  <a:pt x="5852" y="2124"/>
                  <a:pt x="5843" y="2130"/>
                </a:cubicBezTo>
                <a:cubicBezTo>
                  <a:pt x="5833" y="2137"/>
                  <a:pt x="5823" y="2142"/>
                  <a:pt x="5813" y="2147"/>
                </a:cubicBezTo>
                <a:cubicBezTo>
                  <a:pt x="5802" y="2151"/>
                  <a:pt x="5791" y="2154"/>
                  <a:pt x="5780" y="2156"/>
                </a:cubicBezTo>
                <a:cubicBezTo>
                  <a:pt x="5769" y="2159"/>
                  <a:pt x="5758" y="2160"/>
                  <a:pt x="5746" y="2160"/>
                </a:cubicBezTo>
                <a:lnTo>
                  <a:pt x="174" y="2160"/>
                </a:lnTo>
                <a:cubicBezTo>
                  <a:pt x="163"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6" y="2092"/>
                  <a:pt x="29" y="2082"/>
                </a:cubicBezTo>
                <a:cubicBezTo>
                  <a:pt x="23" y="2073"/>
                  <a:pt x="18"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33" name="任意多边形: 形状 1132"/>
          <p:cNvSpPr/>
          <p:nvPr/>
        </p:nvSpPr>
        <p:spPr>
          <a:xfrm>
            <a:off x="4349520" y="3764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8" y="97"/>
                  <a:pt x="23" y="87"/>
                  <a:pt x="29" y="77"/>
                </a:cubicBezTo>
                <a:cubicBezTo>
                  <a:pt x="36" y="68"/>
                  <a:pt x="43" y="59"/>
                  <a:pt x="51" y="51"/>
                </a:cubicBezTo>
                <a:cubicBezTo>
                  <a:pt x="59" y="43"/>
                  <a:pt x="68" y="36"/>
                  <a:pt x="77" y="29"/>
                </a:cubicBezTo>
                <a:cubicBezTo>
                  <a:pt x="87" y="23"/>
                  <a:pt x="97" y="18"/>
                  <a:pt x="107" y="13"/>
                </a:cubicBezTo>
                <a:cubicBezTo>
                  <a:pt x="118" y="9"/>
                  <a:pt x="129" y="6"/>
                  <a:pt x="140" y="3"/>
                </a:cubicBezTo>
                <a:cubicBezTo>
                  <a:pt x="151" y="1"/>
                  <a:pt x="163" y="0"/>
                  <a:pt x="174" y="0"/>
                </a:cubicBezTo>
                <a:lnTo>
                  <a:pt x="5746" y="0"/>
                </a:lnTo>
                <a:cubicBezTo>
                  <a:pt x="5758" y="0"/>
                  <a:pt x="5769" y="1"/>
                  <a:pt x="5780" y="3"/>
                </a:cubicBezTo>
                <a:cubicBezTo>
                  <a:pt x="5791" y="6"/>
                  <a:pt x="5802" y="9"/>
                  <a:pt x="5813" y="13"/>
                </a:cubicBezTo>
                <a:cubicBezTo>
                  <a:pt x="5823" y="18"/>
                  <a:pt x="5833" y="23"/>
                  <a:pt x="5843" y="29"/>
                </a:cubicBezTo>
                <a:cubicBezTo>
                  <a:pt x="5852" y="36"/>
                  <a:pt x="5861" y="43"/>
                  <a:pt x="5869" y="51"/>
                </a:cubicBezTo>
                <a:cubicBezTo>
                  <a:pt x="5877" y="59"/>
                  <a:pt x="5885" y="68"/>
                  <a:pt x="5891" y="77"/>
                </a:cubicBezTo>
                <a:cubicBezTo>
                  <a:pt x="5897" y="87"/>
                  <a:pt x="5903" y="97"/>
                  <a:pt x="5907" y="107"/>
                </a:cubicBezTo>
                <a:cubicBezTo>
                  <a:pt x="5911" y="118"/>
                  <a:pt x="5915" y="129"/>
                  <a:pt x="5917" y="140"/>
                </a:cubicBezTo>
                <a:cubicBezTo>
                  <a:pt x="5919" y="151"/>
                  <a:pt x="5920" y="163"/>
                  <a:pt x="5920" y="174"/>
                </a:cubicBezTo>
                <a:lnTo>
                  <a:pt x="5920" y="1986"/>
                </a:lnTo>
                <a:cubicBezTo>
                  <a:pt x="5920" y="1997"/>
                  <a:pt x="5919" y="2008"/>
                  <a:pt x="5917" y="2020"/>
                </a:cubicBezTo>
                <a:cubicBezTo>
                  <a:pt x="5915" y="2031"/>
                  <a:pt x="5911" y="2042"/>
                  <a:pt x="5907" y="2052"/>
                </a:cubicBezTo>
                <a:cubicBezTo>
                  <a:pt x="5903" y="2063"/>
                  <a:pt x="5897" y="2073"/>
                  <a:pt x="5891" y="2082"/>
                </a:cubicBezTo>
                <a:cubicBezTo>
                  <a:pt x="5885" y="2092"/>
                  <a:pt x="5877" y="2101"/>
                  <a:pt x="5869" y="2109"/>
                </a:cubicBezTo>
                <a:cubicBezTo>
                  <a:pt x="5861" y="2117"/>
                  <a:pt x="5852" y="2124"/>
                  <a:pt x="5843" y="2130"/>
                </a:cubicBezTo>
                <a:cubicBezTo>
                  <a:pt x="5833" y="2137"/>
                  <a:pt x="5823" y="2142"/>
                  <a:pt x="5813" y="2147"/>
                </a:cubicBezTo>
                <a:cubicBezTo>
                  <a:pt x="5802" y="2151"/>
                  <a:pt x="5791" y="2154"/>
                  <a:pt x="5780" y="2156"/>
                </a:cubicBezTo>
                <a:cubicBezTo>
                  <a:pt x="5769" y="2159"/>
                  <a:pt x="5758" y="2160"/>
                  <a:pt x="5746" y="2160"/>
                </a:cubicBezTo>
                <a:lnTo>
                  <a:pt x="174" y="2160"/>
                </a:lnTo>
                <a:cubicBezTo>
                  <a:pt x="163"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6" y="2092"/>
                  <a:pt x="29" y="2082"/>
                </a:cubicBezTo>
                <a:cubicBezTo>
                  <a:pt x="23" y="2073"/>
                  <a:pt x="18"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34" name="任意多边形: 形状 1133"/>
          <p:cNvSpPr/>
          <p:nvPr/>
        </p:nvSpPr>
        <p:spPr>
          <a:xfrm>
            <a:off x="4487400" y="3902400"/>
            <a:ext cx="267840" cy="267840"/>
          </a:xfrm>
          <a:custGeom>
            <a:avLst/>
            <a:gdLst/>
            <a:ahLst/>
            <a:cxnLst/>
            <a:rect l="0" t="0" r="r" b="b"/>
            <a:pathLst>
              <a:path w="744" h="744">
                <a:moveTo>
                  <a:pt x="744" y="371"/>
                </a:moveTo>
                <a:cubicBezTo>
                  <a:pt x="744" y="396"/>
                  <a:pt x="741" y="420"/>
                  <a:pt x="737" y="444"/>
                </a:cubicBezTo>
                <a:cubicBezTo>
                  <a:pt x="732" y="468"/>
                  <a:pt x="725" y="491"/>
                  <a:pt x="715" y="514"/>
                </a:cubicBezTo>
                <a:cubicBezTo>
                  <a:pt x="706" y="536"/>
                  <a:pt x="695" y="557"/>
                  <a:pt x="681" y="578"/>
                </a:cubicBezTo>
                <a:cubicBezTo>
                  <a:pt x="668" y="598"/>
                  <a:pt x="652" y="617"/>
                  <a:pt x="635" y="634"/>
                </a:cubicBezTo>
                <a:cubicBezTo>
                  <a:pt x="618" y="651"/>
                  <a:pt x="599" y="668"/>
                  <a:pt x="579" y="681"/>
                </a:cubicBezTo>
                <a:cubicBezTo>
                  <a:pt x="558" y="695"/>
                  <a:pt x="537" y="706"/>
                  <a:pt x="513" y="716"/>
                </a:cubicBezTo>
                <a:cubicBezTo>
                  <a:pt x="491" y="725"/>
                  <a:pt x="468" y="732"/>
                  <a:pt x="444" y="737"/>
                </a:cubicBezTo>
                <a:cubicBezTo>
                  <a:pt x="420" y="741"/>
                  <a:pt x="396" y="744"/>
                  <a:pt x="371" y="744"/>
                </a:cubicBezTo>
                <a:cubicBezTo>
                  <a:pt x="347" y="744"/>
                  <a:pt x="323" y="741"/>
                  <a:pt x="299" y="737"/>
                </a:cubicBezTo>
                <a:cubicBezTo>
                  <a:pt x="275" y="732"/>
                  <a:pt x="252" y="725"/>
                  <a:pt x="229" y="716"/>
                </a:cubicBezTo>
                <a:cubicBezTo>
                  <a:pt x="207" y="706"/>
                  <a:pt x="185" y="695"/>
                  <a:pt x="165" y="681"/>
                </a:cubicBezTo>
                <a:cubicBezTo>
                  <a:pt x="145" y="668"/>
                  <a:pt x="126" y="651"/>
                  <a:pt x="109" y="634"/>
                </a:cubicBezTo>
                <a:cubicBezTo>
                  <a:pt x="91" y="617"/>
                  <a:pt x="76" y="598"/>
                  <a:pt x="63" y="578"/>
                </a:cubicBezTo>
                <a:cubicBezTo>
                  <a:pt x="49" y="557"/>
                  <a:pt x="38" y="536"/>
                  <a:pt x="28" y="514"/>
                </a:cubicBezTo>
                <a:cubicBezTo>
                  <a:pt x="19" y="491"/>
                  <a:pt x="12" y="468"/>
                  <a:pt x="7" y="444"/>
                </a:cubicBezTo>
                <a:cubicBezTo>
                  <a:pt x="2" y="420"/>
                  <a:pt x="0" y="396"/>
                  <a:pt x="0" y="371"/>
                </a:cubicBezTo>
                <a:cubicBezTo>
                  <a:pt x="0" y="347"/>
                  <a:pt x="2" y="323"/>
                  <a:pt x="7" y="299"/>
                </a:cubicBezTo>
                <a:cubicBezTo>
                  <a:pt x="12" y="275"/>
                  <a:pt x="19" y="252"/>
                  <a:pt x="28" y="229"/>
                </a:cubicBezTo>
                <a:cubicBezTo>
                  <a:pt x="38" y="207"/>
                  <a:pt x="49" y="185"/>
                  <a:pt x="63" y="165"/>
                </a:cubicBezTo>
                <a:cubicBezTo>
                  <a:pt x="76" y="145"/>
                  <a:pt x="91" y="126"/>
                  <a:pt x="109" y="109"/>
                </a:cubicBezTo>
                <a:cubicBezTo>
                  <a:pt x="126" y="92"/>
                  <a:pt x="145" y="76"/>
                  <a:pt x="165" y="63"/>
                </a:cubicBezTo>
                <a:cubicBezTo>
                  <a:pt x="185" y="49"/>
                  <a:pt x="207" y="38"/>
                  <a:pt x="229" y="28"/>
                </a:cubicBezTo>
                <a:cubicBezTo>
                  <a:pt x="252" y="19"/>
                  <a:pt x="275" y="12"/>
                  <a:pt x="299" y="7"/>
                </a:cubicBezTo>
                <a:cubicBezTo>
                  <a:pt x="323" y="2"/>
                  <a:pt x="347" y="0"/>
                  <a:pt x="371" y="0"/>
                </a:cubicBezTo>
                <a:cubicBezTo>
                  <a:pt x="396" y="0"/>
                  <a:pt x="420" y="2"/>
                  <a:pt x="444" y="7"/>
                </a:cubicBezTo>
                <a:cubicBezTo>
                  <a:pt x="468" y="12"/>
                  <a:pt x="491" y="19"/>
                  <a:pt x="513" y="28"/>
                </a:cubicBezTo>
                <a:cubicBezTo>
                  <a:pt x="537" y="38"/>
                  <a:pt x="558" y="49"/>
                  <a:pt x="579" y="63"/>
                </a:cubicBezTo>
                <a:cubicBezTo>
                  <a:pt x="599" y="76"/>
                  <a:pt x="618" y="92"/>
                  <a:pt x="635" y="109"/>
                </a:cubicBezTo>
                <a:cubicBezTo>
                  <a:pt x="652" y="126"/>
                  <a:pt x="668" y="145"/>
                  <a:pt x="681" y="165"/>
                </a:cubicBezTo>
                <a:cubicBezTo>
                  <a:pt x="695" y="185"/>
                  <a:pt x="706" y="207"/>
                  <a:pt x="715" y="229"/>
                </a:cubicBezTo>
                <a:cubicBezTo>
                  <a:pt x="725" y="252"/>
                  <a:pt x="732" y="275"/>
                  <a:pt x="737" y="299"/>
                </a:cubicBezTo>
                <a:cubicBezTo>
                  <a:pt x="741" y="323"/>
                  <a:pt x="744" y="347"/>
                  <a:pt x="744"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35" name="文本框 1134"/>
          <p:cNvSpPr txBox="1"/>
          <p:nvPr/>
        </p:nvSpPr>
        <p:spPr>
          <a:xfrm>
            <a:off x="1144800" y="4226400"/>
            <a:ext cx="14090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从传感器获取原始环境数据</a:t>
            </a:r>
            <a:endParaRPr lang="en-US" sz="920" b="0" u="none" strike="noStrike">
              <a:solidFill>
                <a:srgbClr val="000000"/>
              </a:solidFill>
              <a:effectLst/>
              <a:uFillTx/>
              <a:latin typeface="Times New Roman"/>
            </a:endParaRPr>
          </a:p>
        </p:txBody>
      </p:sp>
      <p:sp>
        <p:nvSpPr>
          <p:cNvPr id="1136" name="文本框 1135"/>
          <p:cNvSpPr txBox="1"/>
          <p:nvPr/>
        </p:nvSpPr>
        <p:spPr>
          <a:xfrm>
            <a:off x="4574520" y="3953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2</a:t>
            </a:r>
            <a:endParaRPr lang="en-US" sz="1050" b="0" u="none" strike="noStrike">
              <a:solidFill>
                <a:srgbClr val="000000"/>
              </a:solidFill>
              <a:effectLst/>
              <a:uFillTx/>
              <a:latin typeface="Times New Roman"/>
            </a:endParaRPr>
          </a:p>
        </p:txBody>
      </p:sp>
      <p:sp>
        <p:nvSpPr>
          <p:cNvPr id="1137" name="文本框 1136"/>
          <p:cNvSpPr txBox="1"/>
          <p:nvPr/>
        </p:nvSpPr>
        <p:spPr>
          <a:xfrm>
            <a:off x="4855320" y="3911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数据清洗</a:t>
            </a:r>
            <a:endParaRPr lang="en-US" sz="1180" b="0" u="none" strike="noStrike">
              <a:solidFill>
                <a:srgbClr val="000000"/>
              </a:solidFill>
              <a:effectLst/>
              <a:uFillTx/>
              <a:latin typeface="Times New Roman"/>
            </a:endParaRPr>
          </a:p>
        </p:txBody>
      </p:sp>
      <p:sp>
        <p:nvSpPr>
          <p:cNvPr id="1138" name="任意多边形: 形状 1137"/>
          <p:cNvSpPr/>
          <p:nvPr/>
        </p:nvSpPr>
        <p:spPr>
          <a:xfrm>
            <a:off x="6601680" y="3969360"/>
            <a:ext cx="1002960" cy="16920"/>
          </a:xfrm>
          <a:custGeom>
            <a:avLst/>
            <a:gdLst/>
            <a:ahLst/>
            <a:cxnLst/>
            <a:rect l="0" t="0" r="r" b="b"/>
            <a:pathLst>
              <a:path w="2786" h="47">
                <a:moveTo>
                  <a:pt x="0" y="0"/>
                </a:moveTo>
                <a:lnTo>
                  <a:pt x="2786" y="0"/>
                </a:lnTo>
                <a:lnTo>
                  <a:pt x="2786"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39" name="任意多边形: 形状 1138"/>
          <p:cNvSpPr/>
          <p:nvPr/>
        </p:nvSpPr>
        <p:spPr>
          <a:xfrm>
            <a:off x="8026560" y="3764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8"/>
                  <a:pt x="107" y="13"/>
                </a:cubicBezTo>
                <a:cubicBezTo>
                  <a:pt x="118" y="9"/>
                  <a:pt x="129" y="6"/>
                  <a:pt x="140" y="3"/>
                </a:cubicBezTo>
                <a:cubicBezTo>
                  <a:pt x="151" y="1"/>
                  <a:pt x="162" y="0"/>
                  <a:pt x="174" y="0"/>
                </a:cubicBezTo>
                <a:lnTo>
                  <a:pt x="5746" y="0"/>
                </a:lnTo>
                <a:cubicBezTo>
                  <a:pt x="5757" y="0"/>
                  <a:pt x="5769" y="1"/>
                  <a:pt x="5780" y="3"/>
                </a:cubicBezTo>
                <a:cubicBezTo>
                  <a:pt x="5791" y="6"/>
                  <a:pt x="5802" y="9"/>
                  <a:pt x="5812" y="13"/>
                </a:cubicBezTo>
                <a:cubicBezTo>
                  <a:pt x="5823" y="18"/>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2" y="2147"/>
                </a:cubicBezTo>
                <a:cubicBezTo>
                  <a:pt x="5802" y="2151"/>
                  <a:pt x="5791" y="2154"/>
                  <a:pt x="5780" y="2156"/>
                </a:cubicBezTo>
                <a:cubicBezTo>
                  <a:pt x="5769" y="2159"/>
                  <a:pt x="5757" y="2160"/>
                  <a:pt x="5746" y="2160"/>
                </a:cubicBezTo>
                <a:lnTo>
                  <a:pt x="174" y="2160"/>
                </a:lnTo>
                <a:cubicBezTo>
                  <a:pt x="162"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40" name="任意多边形: 形状 1139"/>
          <p:cNvSpPr/>
          <p:nvPr/>
        </p:nvSpPr>
        <p:spPr>
          <a:xfrm>
            <a:off x="8026560" y="3764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8"/>
                  <a:pt x="107" y="13"/>
                </a:cubicBezTo>
                <a:cubicBezTo>
                  <a:pt x="118" y="9"/>
                  <a:pt x="129" y="6"/>
                  <a:pt x="140" y="3"/>
                </a:cubicBezTo>
                <a:cubicBezTo>
                  <a:pt x="151" y="1"/>
                  <a:pt x="162" y="0"/>
                  <a:pt x="174" y="0"/>
                </a:cubicBezTo>
                <a:lnTo>
                  <a:pt x="5746" y="0"/>
                </a:lnTo>
                <a:cubicBezTo>
                  <a:pt x="5757" y="0"/>
                  <a:pt x="5769" y="1"/>
                  <a:pt x="5780" y="3"/>
                </a:cubicBezTo>
                <a:cubicBezTo>
                  <a:pt x="5791" y="6"/>
                  <a:pt x="5802" y="9"/>
                  <a:pt x="5812" y="13"/>
                </a:cubicBezTo>
                <a:cubicBezTo>
                  <a:pt x="5823" y="18"/>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2" y="2147"/>
                </a:cubicBezTo>
                <a:cubicBezTo>
                  <a:pt x="5802" y="2151"/>
                  <a:pt x="5791" y="2154"/>
                  <a:pt x="5780" y="2156"/>
                </a:cubicBezTo>
                <a:cubicBezTo>
                  <a:pt x="5769" y="2159"/>
                  <a:pt x="5757" y="2160"/>
                  <a:pt x="5746" y="2160"/>
                </a:cubicBezTo>
                <a:lnTo>
                  <a:pt x="174" y="2160"/>
                </a:lnTo>
                <a:cubicBezTo>
                  <a:pt x="162"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41" name="任意多边形: 形状 1140"/>
          <p:cNvSpPr/>
          <p:nvPr/>
        </p:nvSpPr>
        <p:spPr>
          <a:xfrm>
            <a:off x="8164440" y="3902400"/>
            <a:ext cx="267480" cy="267840"/>
          </a:xfrm>
          <a:custGeom>
            <a:avLst/>
            <a:gdLst/>
            <a:ahLst/>
            <a:cxnLst/>
            <a:rect l="0" t="0" r="r" b="b"/>
            <a:pathLst>
              <a:path w="743" h="744">
                <a:moveTo>
                  <a:pt x="743" y="371"/>
                </a:moveTo>
                <a:cubicBezTo>
                  <a:pt x="743" y="396"/>
                  <a:pt x="741" y="420"/>
                  <a:pt x="736" y="444"/>
                </a:cubicBezTo>
                <a:cubicBezTo>
                  <a:pt x="732" y="468"/>
                  <a:pt x="725" y="491"/>
                  <a:pt x="715" y="514"/>
                </a:cubicBezTo>
                <a:cubicBezTo>
                  <a:pt x="706" y="536"/>
                  <a:pt x="693" y="557"/>
                  <a:pt x="680" y="578"/>
                </a:cubicBezTo>
                <a:cubicBezTo>
                  <a:pt x="666" y="598"/>
                  <a:pt x="651" y="617"/>
                  <a:pt x="634" y="634"/>
                </a:cubicBezTo>
                <a:cubicBezTo>
                  <a:pt x="616" y="651"/>
                  <a:pt x="598" y="668"/>
                  <a:pt x="577" y="681"/>
                </a:cubicBezTo>
                <a:cubicBezTo>
                  <a:pt x="557" y="695"/>
                  <a:pt x="536" y="706"/>
                  <a:pt x="513" y="716"/>
                </a:cubicBezTo>
                <a:cubicBezTo>
                  <a:pt x="491" y="725"/>
                  <a:pt x="467" y="732"/>
                  <a:pt x="444" y="737"/>
                </a:cubicBezTo>
                <a:cubicBezTo>
                  <a:pt x="420" y="741"/>
                  <a:pt x="395" y="744"/>
                  <a:pt x="371" y="744"/>
                </a:cubicBezTo>
                <a:cubicBezTo>
                  <a:pt x="347" y="744"/>
                  <a:pt x="323" y="741"/>
                  <a:pt x="299" y="737"/>
                </a:cubicBezTo>
                <a:cubicBezTo>
                  <a:pt x="275" y="732"/>
                  <a:pt x="251" y="725"/>
                  <a:pt x="229" y="716"/>
                </a:cubicBezTo>
                <a:cubicBezTo>
                  <a:pt x="206" y="706"/>
                  <a:pt x="185" y="695"/>
                  <a:pt x="165" y="681"/>
                </a:cubicBezTo>
                <a:cubicBezTo>
                  <a:pt x="144" y="668"/>
                  <a:pt x="126" y="651"/>
                  <a:pt x="108" y="634"/>
                </a:cubicBezTo>
                <a:cubicBezTo>
                  <a:pt x="91" y="617"/>
                  <a:pt x="76" y="598"/>
                  <a:pt x="62" y="578"/>
                </a:cubicBezTo>
                <a:cubicBezTo>
                  <a:pt x="49" y="557"/>
                  <a:pt x="37" y="536"/>
                  <a:pt x="28" y="514"/>
                </a:cubicBezTo>
                <a:cubicBezTo>
                  <a:pt x="19" y="491"/>
                  <a:pt x="12" y="468"/>
                  <a:pt x="7" y="444"/>
                </a:cubicBezTo>
                <a:cubicBezTo>
                  <a:pt x="2" y="420"/>
                  <a:pt x="0" y="396"/>
                  <a:pt x="0" y="371"/>
                </a:cubicBezTo>
                <a:cubicBezTo>
                  <a:pt x="0" y="347"/>
                  <a:pt x="2" y="323"/>
                  <a:pt x="7" y="299"/>
                </a:cubicBezTo>
                <a:cubicBezTo>
                  <a:pt x="12" y="275"/>
                  <a:pt x="19" y="252"/>
                  <a:pt x="28" y="229"/>
                </a:cubicBezTo>
                <a:cubicBezTo>
                  <a:pt x="37" y="207"/>
                  <a:pt x="49" y="185"/>
                  <a:pt x="62" y="165"/>
                </a:cubicBezTo>
                <a:cubicBezTo>
                  <a:pt x="76" y="145"/>
                  <a:pt x="91" y="126"/>
                  <a:pt x="108" y="109"/>
                </a:cubicBezTo>
                <a:cubicBezTo>
                  <a:pt x="126" y="92"/>
                  <a:pt x="144" y="76"/>
                  <a:pt x="165" y="63"/>
                </a:cubicBezTo>
                <a:cubicBezTo>
                  <a:pt x="185" y="49"/>
                  <a:pt x="206" y="38"/>
                  <a:pt x="229" y="28"/>
                </a:cubicBezTo>
                <a:cubicBezTo>
                  <a:pt x="251" y="19"/>
                  <a:pt x="275" y="12"/>
                  <a:pt x="299" y="7"/>
                </a:cubicBezTo>
                <a:cubicBezTo>
                  <a:pt x="323" y="2"/>
                  <a:pt x="347" y="0"/>
                  <a:pt x="371" y="0"/>
                </a:cubicBezTo>
                <a:cubicBezTo>
                  <a:pt x="395" y="0"/>
                  <a:pt x="420" y="2"/>
                  <a:pt x="444" y="7"/>
                </a:cubicBezTo>
                <a:cubicBezTo>
                  <a:pt x="467" y="12"/>
                  <a:pt x="491" y="19"/>
                  <a:pt x="513" y="28"/>
                </a:cubicBezTo>
                <a:cubicBezTo>
                  <a:pt x="536" y="38"/>
                  <a:pt x="557" y="49"/>
                  <a:pt x="577" y="63"/>
                </a:cubicBezTo>
                <a:cubicBezTo>
                  <a:pt x="598" y="76"/>
                  <a:pt x="616" y="92"/>
                  <a:pt x="634" y="109"/>
                </a:cubicBezTo>
                <a:cubicBezTo>
                  <a:pt x="651" y="126"/>
                  <a:pt x="666" y="145"/>
                  <a:pt x="680" y="165"/>
                </a:cubicBezTo>
                <a:cubicBezTo>
                  <a:pt x="693" y="185"/>
                  <a:pt x="706" y="207"/>
                  <a:pt x="715" y="229"/>
                </a:cubicBezTo>
                <a:cubicBezTo>
                  <a:pt x="725" y="252"/>
                  <a:pt x="732" y="275"/>
                  <a:pt x="736" y="299"/>
                </a:cubicBezTo>
                <a:cubicBezTo>
                  <a:pt x="741" y="323"/>
                  <a:pt x="743" y="347"/>
                  <a:pt x="743"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42" name="文本框 1141"/>
          <p:cNvSpPr txBox="1"/>
          <p:nvPr/>
        </p:nvSpPr>
        <p:spPr>
          <a:xfrm>
            <a:off x="4487400" y="4226400"/>
            <a:ext cx="15264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去除噪声、异常值和重复数据</a:t>
            </a:r>
            <a:endParaRPr lang="en-US" sz="920" b="0" u="none" strike="noStrike">
              <a:solidFill>
                <a:srgbClr val="000000"/>
              </a:solidFill>
              <a:effectLst/>
              <a:uFillTx/>
              <a:latin typeface="Times New Roman"/>
            </a:endParaRPr>
          </a:p>
        </p:txBody>
      </p:sp>
      <p:sp>
        <p:nvSpPr>
          <p:cNvPr id="1143" name="文本框 1142"/>
          <p:cNvSpPr txBox="1"/>
          <p:nvPr/>
        </p:nvSpPr>
        <p:spPr>
          <a:xfrm>
            <a:off x="8251560" y="3953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3</a:t>
            </a:r>
            <a:endParaRPr lang="en-US" sz="1050" b="0" u="none" strike="noStrike">
              <a:solidFill>
                <a:srgbClr val="000000"/>
              </a:solidFill>
              <a:effectLst/>
              <a:uFillTx/>
              <a:latin typeface="Times New Roman"/>
            </a:endParaRPr>
          </a:p>
        </p:txBody>
      </p:sp>
      <p:sp>
        <p:nvSpPr>
          <p:cNvPr id="1144" name="文本框 1143"/>
          <p:cNvSpPr txBox="1"/>
          <p:nvPr/>
        </p:nvSpPr>
        <p:spPr>
          <a:xfrm>
            <a:off x="8532360" y="3911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数据转换</a:t>
            </a:r>
            <a:endParaRPr lang="en-US" sz="1180" b="0" u="none" strike="noStrike">
              <a:solidFill>
                <a:srgbClr val="000000"/>
              </a:solidFill>
              <a:effectLst/>
              <a:uFillTx/>
              <a:latin typeface="Times New Roman"/>
            </a:endParaRPr>
          </a:p>
        </p:txBody>
      </p:sp>
      <p:sp>
        <p:nvSpPr>
          <p:cNvPr id="1145" name="任意多边形: 形状 1144"/>
          <p:cNvSpPr/>
          <p:nvPr/>
        </p:nvSpPr>
        <p:spPr>
          <a:xfrm>
            <a:off x="6902280" y="4596120"/>
            <a:ext cx="1003320" cy="16920"/>
          </a:xfrm>
          <a:custGeom>
            <a:avLst/>
            <a:gdLst/>
            <a:ahLst/>
            <a:cxnLst/>
            <a:rect l="0" t="0" r="r" b="b"/>
            <a:pathLst>
              <a:path w="2787" h="47">
                <a:moveTo>
                  <a:pt x="0" y="0"/>
                </a:moveTo>
                <a:lnTo>
                  <a:pt x="2787" y="0"/>
                </a:lnTo>
                <a:lnTo>
                  <a:pt x="2787"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46" name="任意多边形: 形状 1145"/>
          <p:cNvSpPr/>
          <p:nvPr/>
        </p:nvSpPr>
        <p:spPr>
          <a:xfrm>
            <a:off x="8026560" y="4583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4" y="0"/>
                </a:cubicBezTo>
                <a:lnTo>
                  <a:pt x="5746" y="0"/>
                </a:lnTo>
                <a:cubicBezTo>
                  <a:pt x="5757" y="0"/>
                  <a:pt x="5769" y="1"/>
                  <a:pt x="5780" y="3"/>
                </a:cubicBezTo>
                <a:cubicBezTo>
                  <a:pt x="5791" y="5"/>
                  <a:pt x="5802" y="9"/>
                  <a:pt x="5812" y="13"/>
                </a:cubicBezTo>
                <a:cubicBezTo>
                  <a:pt x="5823" y="17"/>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2" y="2146"/>
                </a:cubicBezTo>
                <a:cubicBezTo>
                  <a:pt x="5802" y="2151"/>
                  <a:pt x="5791" y="2154"/>
                  <a:pt x="5780" y="2156"/>
                </a:cubicBezTo>
                <a:cubicBezTo>
                  <a:pt x="5769" y="2159"/>
                  <a:pt x="5757" y="2160"/>
                  <a:pt x="5746" y="2160"/>
                </a:cubicBezTo>
                <a:lnTo>
                  <a:pt x="174" y="2160"/>
                </a:lnTo>
                <a:cubicBezTo>
                  <a:pt x="162"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47" name="任意多边形: 形状 1146"/>
          <p:cNvSpPr/>
          <p:nvPr/>
        </p:nvSpPr>
        <p:spPr>
          <a:xfrm>
            <a:off x="8026560" y="4583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4" y="0"/>
                </a:cubicBezTo>
                <a:lnTo>
                  <a:pt x="5746" y="0"/>
                </a:lnTo>
                <a:cubicBezTo>
                  <a:pt x="5757" y="0"/>
                  <a:pt x="5769" y="1"/>
                  <a:pt x="5780" y="3"/>
                </a:cubicBezTo>
                <a:cubicBezTo>
                  <a:pt x="5791" y="5"/>
                  <a:pt x="5802" y="9"/>
                  <a:pt x="5812" y="13"/>
                </a:cubicBezTo>
                <a:cubicBezTo>
                  <a:pt x="5823" y="17"/>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2" y="2146"/>
                </a:cubicBezTo>
                <a:cubicBezTo>
                  <a:pt x="5802" y="2151"/>
                  <a:pt x="5791" y="2154"/>
                  <a:pt x="5780" y="2156"/>
                </a:cubicBezTo>
                <a:cubicBezTo>
                  <a:pt x="5769" y="2159"/>
                  <a:pt x="5757" y="2160"/>
                  <a:pt x="5746" y="2160"/>
                </a:cubicBezTo>
                <a:lnTo>
                  <a:pt x="174" y="2160"/>
                </a:lnTo>
                <a:cubicBezTo>
                  <a:pt x="162"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48" name="任意多边形: 形状 1147"/>
          <p:cNvSpPr/>
          <p:nvPr/>
        </p:nvSpPr>
        <p:spPr>
          <a:xfrm>
            <a:off x="8164440" y="4721400"/>
            <a:ext cx="267480" cy="267840"/>
          </a:xfrm>
          <a:custGeom>
            <a:avLst/>
            <a:gdLst/>
            <a:ahLst/>
            <a:cxnLst/>
            <a:rect l="0" t="0" r="r" b="b"/>
            <a:pathLst>
              <a:path w="743" h="744">
                <a:moveTo>
                  <a:pt x="743" y="371"/>
                </a:moveTo>
                <a:cubicBezTo>
                  <a:pt x="743" y="396"/>
                  <a:pt x="741" y="420"/>
                  <a:pt x="736" y="444"/>
                </a:cubicBezTo>
                <a:cubicBezTo>
                  <a:pt x="732" y="468"/>
                  <a:pt x="725" y="491"/>
                  <a:pt x="715" y="513"/>
                </a:cubicBezTo>
                <a:cubicBezTo>
                  <a:pt x="706" y="536"/>
                  <a:pt x="693" y="557"/>
                  <a:pt x="680" y="578"/>
                </a:cubicBezTo>
                <a:cubicBezTo>
                  <a:pt x="666" y="598"/>
                  <a:pt x="651" y="618"/>
                  <a:pt x="634" y="635"/>
                </a:cubicBezTo>
                <a:cubicBezTo>
                  <a:pt x="616" y="652"/>
                  <a:pt x="598" y="668"/>
                  <a:pt x="577" y="681"/>
                </a:cubicBezTo>
                <a:cubicBezTo>
                  <a:pt x="557" y="695"/>
                  <a:pt x="536" y="706"/>
                  <a:pt x="513" y="715"/>
                </a:cubicBezTo>
                <a:cubicBezTo>
                  <a:pt x="491" y="725"/>
                  <a:pt x="467" y="732"/>
                  <a:pt x="444" y="737"/>
                </a:cubicBezTo>
                <a:cubicBezTo>
                  <a:pt x="420" y="741"/>
                  <a:pt x="395" y="744"/>
                  <a:pt x="371" y="744"/>
                </a:cubicBezTo>
                <a:cubicBezTo>
                  <a:pt x="347" y="744"/>
                  <a:pt x="323" y="741"/>
                  <a:pt x="299" y="737"/>
                </a:cubicBezTo>
                <a:cubicBezTo>
                  <a:pt x="275" y="732"/>
                  <a:pt x="251" y="725"/>
                  <a:pt x="229" y="715"/>
                </a:cubicBezTo>
                <a:cubicBezTo>
                  <a:pt x="206" y="706"/>
                  <a:pt x="185" y="695"/>
                  <a:pt x="165" y="681"/>
                </a:cubicBezTo>
                <a:cubicBezTo>
                  <a:pt x="144" y="668"/>
                  <a:pt x="126" y="652"/>
                  <a:pt x="108" y="635"/>
                </a:cubicBezTo>
                <a:cubicBezTo>
                  <a:pt x="91" y="618"/>
                  <a:pt x="76" y="598"/>
                  <a:pt x="62" y="578"/>
                </a:cubicBezTo>
                <a:cubicBezTo>
                  <a:pt x="49" y="557"/>
                  <a:pt x="37" y="536"/>
                  <a:pt x="28" y="513"/>
                </a:cubicBezTo>
                <a:cubicBezTo>
                  <a:pt x="19" y="491"/>
                  <a:pt x="12" y="468"/>
                  <a:pt x="7" y="444"/>
                </a:cubicBezTo>
                <a:cubicBezTo>
                  <a:pt x="2" y="420"/>
                  <a:pt x="0" y="396"/>
                  <a:pt x="0" y="371"/>
                </a:cubicBezTo>
                <a:cubicBezTo>
                  <a:pt x="0" y="347"/>
                  <a:pt x="2" y="323"/>
                  <a:pt x="7" y="299"/>
                </a:cubicBezTo>
                <a:cubicBezTo>
                  <a:pt x="12" y="275"/>
                  <a:pt x="19" y="252"/>
                  <a:pt x="28" y="229"/>
                </a:cubicBezTo>
                <a:cubicBezTo>
                  <a:pt x="37" y="207"/>
                  <a:pt x="49" y="185"/>
                  <a:pt x="62" y="165"/>
                </a:cubicBezTo>
                <a:cubicBezTo>
                  <a:pt x="76" y="145"/>
                  <a:pt x="91" y="126"/>
                  <a:pt x="108" y="109"/>
                </a:cubicBezTo>
                <a:cubicBezTo>
                  <a:pt x="126" y="91"/>
                  <a:pt x="144" y="76"/>
                  <a:pt x="165" y="62"/>
                </a:cubicBezTo>
                <a:cubicBezTo>
                  <a:pt x="185" y="49"/>
                  <a:pt x="206" y="37"/>
                  <a:pt x="229" y="28"/>
                </a:cubicBezTo>
                <a:cubicBezTo>
                  <a:pt x="251" y="19"/>
                  <a:pt x="275" y="12"/>
                  <a:pt x="299" y="7"/>
                </a:cubicBezTo>
                <a:cubicBezTo>
                  <a:pt x="323" y="2"/>
                  <a:pt x="347" y="0"/>
                  <a:pt x="371" y="0"/>
                </a:cubicBezTo>
                <a:cubicBezTo>
                  <a:pt x="395" y="0"/>
                  <a:pt x="420" y="2"/>
                  <a:pt x="444" y="7"/>
                </a:cubicBezTo>
                <a:cubicBezTo>
                  <a:pt x="467" y="12"/>
                  <a:pt x="491" y="19"/>
                  <a:pt x="513" y="28"/>
                </a:cubicBezTo>
                <a:cubicBezTo>
                  <a:pt x="536" y="37"/>
                  <a:pt x="557" y="49"/>
                  <a:pt x="577" y="62"/>
                </a:cubicBezTo>
                <a:cubicBezTo>
                  <a:pt x="598" y="76"/>
                  <a:pt x="616" y="91"/>
                  <a:pt x="634" y="109"/>
                </a:cubicBezTo>
                <a:cubicBezTo>
                  <a:pt x="651" y="126"/>
                  <a:pt x="666" y="145"/>
                  <a:pt x="680" y="165"/>
                </a:cubicBezTo>
                <a:cubicBezTo>
                  <a:pt x="693" y="185"/>
                  <a:pt x="706" y="207"/>
                  <a:pt x="715" y="229"/>
                </a:cubicBezTo>
                <a:cubicBezTo>
                  <a:pt x="725" y="252"/>
                  <a:pt x="732" y="275"/>
                  <a:pt x="736" y="299"/>
                </a:cubicBezTo>
                <a:cubicBezTo>
                  <a:pt x="741" y="323"/>
                  <a:pt x="743" y="347"/>
                  <a:pt x="743"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49" name="文本框 1148"/>
          <p:cNvSpPr txBox="1"/>
          <p:nvPr/>
        </p:nvSpPr>
        <p:spPr>
          <a:xfrm>
            <a:off x="8164440" y="4226400"/>
            <a:ext cx="14090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标准化、归⼀化和格式转换</a:t>
            </a:r>
            <a:endParaRPr lang="en-US" sz="920" b="0" u="none" strike="noStrike">
              <a:solidFill>
                <a:srgbClr val="000000"/>
              </a:solidFill>
              <a:effectLst/>
              <a:uFillTx/>
              <a:latin typeface="Times New Roman"/>
            </a:endParaRPr>
          </a:p>
        </p:txBody>
      </p:sp>
      <p:sp>
        <p:nvSpPr>
          <p:cNvPr id="1150" name="文本框 1149"/>
          <p:cNvSpPr txBox="1"/>
          <p:nvPr/>
        </p:nvSpPr>
        <p:spPr>
          <a:xfrm>
            <a:off x="8251560" y="4772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4</a:t>
            </a:r>
            <a:endParaRPr lang="en-US" sz="1050" b="0" u="none" strike="noStrike">
              <a:solidFill>
                <a:srgbClr val="000000"/>
              </a:solidFill>
              <a:effectLst/>
              <a:uFillTx/>
              <a:latin typeface="Times New Roman"/>
            </a:endParaRPr>
          </a:p>
        </p:txBody>
      </p:sp>
      <p:sp>
        <p:nvSpPr>
          <p:cNvPr id="1151" name="文本框 1150"/>
          <p:cNvSpPr txBox="1"/>
          <p:nvPr/>
        </p:nvSpPr>
        <p:spPr>
          <a:xfrm>
            <a:off x="8532360" y="4730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数据集成</a:t>
            </a:r>
            <a:endParaRPr lang="en-US" sz="1180" b="0" u="none" strike="noStrike">
              <a:solidFill>
                <a:srgbClr val="000000"/>
              </a:solidFill>
              <a:effectLst/>
              <a:uFillTx/>
              <a:latin typeface="Times New Roman"/>
            </a:endParaRPr>
          </a:p>
        </p:txBody>
      </p:sp>
      <p:sp>
        <p:nvSpPr>
          <p:cNvPr id="1152" name="任意多边形: 形状 1151"/>
          <p:cNvSpPr/>
          <p:nvPr/>
        </p:nvSpPr>
        <p:spPr>
          <a:xfrm>
            <a:off x="6902280" y="5139360"/>
            <a:ext cx="1003320" cy="16920"/>
          </a:xfrm>
          <a:custGeom>
            <a:avLst/>
            <a:gdLst/>
            <a:ahLst/>
            <a:cxnLst/>
            <a:rect l="0" t="0" r="r" b="b"/>
            <a:pathLst>
              <a:path w="2787" h="47">
                <a:moveTo>
                  <a:pt x="0" y="0"/>
                </a:moveTo>
                <a:lnTo>
                  <a:pt x="2787" y="0"/>
                </a:lnTo>
                <a:lnTo>
                  <a:pt x="2787"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53" name="任意多边形: 形状 1152"/>
          <p:cNvSpPr/>
          <p:nvPr/>
        </p:nvSpPr>
        <p:spPr>
          <a:xfrm>
            <a:off x="4349520" y="4583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8" y="97"/>
                  <a:pt x="23" y="87"/>
                  <a:pt x="29" y="77"/>
                </a:cubicBezTo>
                <a:cubicBezTo>
                  <a:pt x="36" y="68"/>
                  <a:pt x="43" y="59"/>
                  <a:pt x="51" y="51"/>
                </a:cubicBezTo>
                <a:cubicBezTo>
                  <a:pt x="59" y="43"/>
                  <a:pt x="68" y="36"/>
                  <a:pt x="77" y="29"/>
                </a:cubicBezTo>
                <a:cubicBezTo>
                  <a:pt x="87" y="23"/>
                  <a:pt x="97" y="17"/>
                  <a:pt x="107" y="13"/>
                </a:cubicBezTo>
                <a:cubicBezTo>
                  <a:pt x="118" y="9"/>
                  <a:pt x="129" y="5"/>
                  <a:pt x="140" y="3"/>
                </a:cubicBezTo>
                <a:cubicBezTo>
                  <a:pt x="151" y="1"/>
                  <a:pt x="163" y="0"/>
                  <a:pt x="174" y="0"/>
                </a:cubicBezTo>
                <a:lnTo>
                  <a:pt x="5746" y="0"/>
                </a:lnTo>
                <a:cubicBezTo>
                  <a:pt x="5758" y="0"/>
                  <a:pt x="5769" y="1"/>
                  <a:pt x="5780" y="3"/>
                </a:cubicBezTo>
                <a:cubicBezTo>
                  <a:pt x="5791" y="5"/>
                  <a:pt x="5802" y="9"/>
                  <a:pt x="5813" y="13"/>
                </a:cubicBezTo>
                <a:cubicBezTo>
                  <a:pt x="5823" y="17"/>
                  <a:pt x="5833" y="23"/>
                  <a:pt x="5843" y="29"/>
                </a:cubicBezTo>
                <a:cubicBezTo>
                  <a:pt x="5852" y="36"/>
                  <a:pt x="5861" y="43"/>
                  <a:pt x="5869" y="51"/>
                </a:cubicBezTo>
                <a:cubicBezTo>
                  <a:pt x="5877" y="59"/>
                  <a:pt x="5885" y="68"/>
                  <a:pt x="5891" y="77"/>
                </a:cubicBezTo>
                <a:cubicBezTo>
                  <a:pt x="5897" y="87"/>
                  <a:pt x="5903" y="97"/>
                  <a:pt x="5907" y="107"/>
                </a:cubicBezTo>
                <a:cubicBezTo>
                  <a:pt x="5911" y="118"/>
                  <a:pt x="5915" y="129"/>
                  <a:pt x="5917" y="140"/>
                </a:cubicBezTo>
                <a:cubicBezTo>
                  <a:pt x="5919" y="151"/>
                  <a:pt x="5920" y="163"/>
                  <a:pt x="5920" y="174"/>
                </a:cubicBezTo>
                <a:lnTo>
                  <a:pt x="5920" y="1986"/>
                </a:lnTo>
                <a:cubicBezTo>
                  <a:pt x="5920" y="1997"/>
                  <a:pt x="5919" y="2008"/>
                  <a:pt x="5917" y="2020"/>
                </a:cubicBezTo>
                <a:cubicBezTo>
                  <a:pt x="5915" y="2031"/>
                  <a:pt x="5911" y="2042"/>
                  <a:pt x="5907" y="2052"/>
                </a:cubicBezTo>
                <a:cubicBezTo>
                  <a:pt x="5903" y="2063"/>
                  <a:pt x="5897" y="2073"/>
                  <a:pt x="5891" y="2082"/>
                </a:cubicBezTo>
                <a:cubicBezTo>
                  <a:pt x="5885" y="2092"/>
                  <a:pt x="5877" y="2101"/>
                  <a:pt x="5869" y="2109"/>
                </a:cubicBezTo>
                <a:cubicBezTo>
                  <a:pt x="5861" y="2117"/>
                  <a:pt x="5852" y="2124"/>
                  <a:pt x="5843" y="2130"/>
                </a:cubicBezTo>
                <a:cubicBezTo>
                  <a:pt x="5833" y="2137"/>
                  <a:pt x="5823" y="2142"/>
                  <a:pt x="5813" y="2146"/>
                </a:cubicBezTo>
                <a:cubicBezTo>
                  <a:pt x="5802" y="2151"/>
                  <a:pt x="5791" y="2154"/>
                  <a:pt x="5780" y="2156"/>
                </a:cubicBezTo>
                <a:cubicBezTo>
                  <a:pt x="5769" y="2159"/>
                  <a:pt x="5758" y="2160"/>
                  <a:pt x="5746" y="2160"/>
                </a:cubicBezTo>
                <a:lnTo>
                  <a:pt x="174" y="2160"/>
                </a:lnTo>
                <a:cubicBezTo>
                  <a:pt x="163"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6" y="2092"/>
                  <a:pt x="29" y="2082"/>
                </a:cubicBezTo>
                <a:cubicBezTo>
                  <a:pt x="23" y="2073"/>
                  <a:pt x="18"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54" name="任意多边形: 形状 1153"/>
          <p:cNvSpPr/>
          <p:nvPr/>
        </p:nvSpPr>
        <p:spPr>
          <a:xfrm>
            <a:off x="4349520" y="4583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8" y="97"/>
                  <a:pt x="23" y="87"/>
                  <a:pt x="29" y="77"/>
                </a:cubicBezTo>
                <a:cubicBezTo>
                  <a:pt x="36" y="68"/>
                  <a:pt x="43" y="59"/>
                  <a:pt x="51" y="51"/>
                </a:cubicBezTo>
                <a:cubicBezTo>
                  <a:pt x="59" y="43"/>
                  <a:pt x="68" y="36"/>
                  <a:pt x="77" y="29"/>
                </a:cubicBezTo>
                <a:cubicBezTo>
                  <a:pt x="87" y="23"/>
                  <a:pt x="97" y="17"/>
                  <a:pt x="107" y="13"/>
                </a:cubicBezTo>
                <a:cubicBezTo>
                  <a:pt x="118" y="9"/>
                  <a:pt x="129" y="5"/>
                  <a:pt x="140" y="3"/>
                </a:cubicBezTo>
                <a:cubicBezTo>
                  <a:pt x="151" y="1"/>
                  <a:pt x="163" y="0"/>
                  <a:pt x="174" y="0"/>
                </a:cubicBezTo>
                <a:lnTo>
                  <a:pt x="5746" y="0"/>
                </a:lnTo>
                <a:cubicBezTo>
                  <a:pt x="5758" y="0"/>
                  <a:pt x="5769" y="1"/>
                  <a:pt x="5780" y="3"/>
                </a:cubicBezTo>
                <a:cubicBezTo>
                  <a:pt x="5791" y="5"/>
                  <a:pt x="5802" y="9"/>
                  <a:pt x="5813" y="13"/>
                </a:cubicBezTo>
                <a:cubicBezTo>
                  <a:pt x="5823" y="17"/>
                  <a:pt x="5833" y="23"/>
                  <a:pt x="5843" y="29"/>
                </a:cubicBezTo>
                <a:cubicBezTo>
                  <a:pt x="5852" y="36"/>
                  <a:pt x="5861" y="43"/>
                  <a:pt x="5869" y="51"/>
                </a:cubicBezTo>
                <a:cubicBezTo>
                  <a:pt x="5877" y="59"/>
                  <a:pt x="5885" y="68"/>
                  <a:pt x="5891" y="77"/>
                </a:cubicBezTo>
                <a:cubicBezTo>
                  <a:pt x="5897" y="87"/>
                  <a:pt x="5903" y="97"/>
                  <a:pt x="5907" y="107"/>
                </a:cubicBezTo>
                <a:cubicBezTo>
                  <a:pt x="5911" y="118"/>
                  <a:pt x="5915" y="129"/>
                  <a:pt x="5917" y="140"/>
                </a:cubicBezTo>
                <a:cubicBezTo>
                  <a:pt x="5919" y="151"/>
                  <a:pt x="5920" y="163"/>
                  <a:pt x="5920" y="174"/>
                </a:cubicBezTo>
                <a:lnTo>
                  <a:pt x="5920" y="1986"/>
                </a:lnTo>
                <a:cubicBezTo>
                  <a:pt x="5920" y="1997"/>
                  <a:pt x="5919" y="2008"/>
                  <a:pt x="5917" y="2020"/>
                </a:cubicBezTo>
                <a:cubicBezTo>
                  <a:pt x="5915" y="2031"/>
                  <a:pt x="5911" y="2042"/>
                  <a:pt x="5907" y="2052"/>
                </a:cubicBezTo>
                <a:cubicBezTo>
                  <a:pt x="5903" y="2063"/>
                  <a:pt x="5897" y="2073"/>
                  <a:pt x="5891" y="2082"/>
                </a:cubicBezTo>
                <a:cubicBezTo>
                  <a:pt x="5885" y="2092"/>
                  <a:pt x="5877" y="2101"/>
                  <a:pt x="5869" y="2109"/>
                </a:cubicBezTo>
                <a:cubicBezTo>
                  <a:pt x="5861" y="2117"/>
                  <a:pt x="5852" y="2124"/>
                  <a:pt x="5843" y="2130"/>
                </a:cubicBezTo>
                <a:cubicBezTo>
                  <a:pt x="5833" y="2137"/>
                  <a:pt x="5823" y="2142"/>
                  <a:pt x="5813" y="2146"/>
                </a:cubicBezTo>
                <a:cubicBezTo>
                  <a:pt x="5802" y="2151"/>
                  <a:pt x="5791" y="2154"/>
                  <a:pt x="5780" y="2156"/>
                </a:cubicBezTo>
                <a:cubicBezTo>
                  <a:pt x="5769" y="2159"/>
                  <a:pt x="5758" y="2160"/>
                  <a:pt x="5746" y="2160"/>
                </a:cubicBezTo>
                <a:lnTo>
                  <a:pt x="174" y="2160"/>
                </a:lnTo>
                <a:cubicBezTo>
                  <a:pt x="163"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6" y="2092"/>
                  <a:pt x="29" y="2082"/>
                </a:cubicBezTo>
                <a:cubicBezTo>
                  <a:pt x="23" y="2073"/>
                  <a:pt x="18"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55" name="任意多边形: 形状 1154"/>
          <p:cNvSpPr/>
          <p:nvPr/>
        </p:nvSpPr>
        <p:spPr>
          <a:xfrm>
            <a:off x="4487400" y="4721400"/>
            <a:ext cx="267840" cy="267840"/>
          </a:xfrm>
          <a:custGeom>
            <a:avLst/>
            <a:gdLst/>
            <a:ahLst/>
            <a:cxnLst/>
            <a:rect l="0" t="0" r="r" b="b"/>
            <a:pathLst>
              <a:path w="744" h="744">
                <a:moveTo>
                  <a:pt x="744" y="371"/>
                </a:moveTo>
                <a:cubicBezTo>
                  <a:pt x="744" y="396"/>
                  <a:pt x="741" y="420"/>
                  <a:pt x="737" y="444"/>
                </a:cubicBezTo>
                <a:cubicBezTo>
                  <a:pt x="732" y="468"/>
                  <a:pt x="725" y="491"/>
                  <a:pt x="715" y="513"/>
                </a:cubicBezTo>
                <a:cubicBezTo>
                  <a:pt x="706" y="536"/>
                  <a:pt x="695" y="557"/>
                  <a:pt x="681" y="578"/>
                </a:cubicBezTo>
                <a:cubicBezTo>
                  <a:pt x="668" y="598"/>
                  <a:pt x="652" y="618"/>
                  <a:pt x="635" y="635"/>
                </a:cubicBezTo>
                <a:cubicBezTo>
                  <a:pt x="618" y="652"/>
                  <a:pt x="599" y="668"/>
                  <a:pt x="579" y="681"/>
                </a:cubicBezTo>
                <a:cubicBezTo>
                  <a:pt x="558" y="695"/>
                  <a:pt x="537" y="706"/>
                  <a:pt x="513" y="715"/>
                </a:cubicBezTo>
                <a:cubicBezTo>
                  <a:pt x="491" y="725"/>
                  <a:pt x="468" y="732"/>
                  <a:pt x="444" y="737"/>
                </a:cubicBezTo>
                <a:cubicBezTo>
                  <a:pt x="420" y="741"/>
                  <a:pt x="396" y="744"/>
                  <a:pt x="371" y="744"/>
                </a:cubicBezTo>
                <a:cubicBezTo>
                  <a:pt x="347" y="744"/>
                  <a:pt x="323" y="741"/>
                  <a:pt x="299" y="737"/>
                </a:cubicBezTo>
                <a:cubicBezTo>
                  <a:pt x="275" y="732"/>
                  <a:pt x="252" y="725"/>
                  <a:pt x="229" y="715"/>
                </a:cubicBezTo>
                <a:cubicBezTo>
                  <a:pt x="207" y="706"/>
                  <a:pt x="185" y="695"/>
                  <a:pt x="165" y="681"/>
                </a:cubicBezTo>
                <a:cubicBezTo>
                  <a:pt x="145" y="668"/>
                  <a:pt x="126" y="652"/>
                  <a:pt x="109" y="635"/>
                </a:cubicBezTo>
                <a:cubicBezTo>
                  <a:pt x="91" y="618"/>
                  <a:pt x="76" y="598"/>
                  <a:pt x="63" y="578"/>
                </a:cubicBezTo>
                <a:cubicBezTo>
                  <a:pt x="49" y="557"/>
                  <a:pt x="38" y="536"/>
                  <a:pt x="28" y="513"/>
                </a:cubicBezTo>
                <a:cubicBezTo>
                  <a:pt x="19" y="491"/>
                  <a:pt x="12" y="468"/>
                  <a:pt x="7" y="444"/>
                </a:cubicBezTo>
                <a:cubicBezTo>
                  <a:pt x="2" y="420"/>
                  <a:pt x="0" y="396"/>
                  <a:pt x="0" y="371"/>
                </a:cubicBezTo>
                <a:cubicBezTo>
                  <a:pt x="0" y="347"/>
                  <a:pt x="2" y="323"/>
                  <a:pt x="7" y="299"/>
                </a:cubicBezTo>
                <a:cubicBezTo>
                  <a:pt x="12" y="275"/>
                  <a:pt x="19" y="252"/>
                  <a:pt x="28" y="229"/>
                </a:cubicBezTo>
                <a:cubicBezTo>
                  <a:pt x="38" y="207"/>
                  <a:pt x="49" y="185"/>
                  <a:pt x="63" y="165"/>
                </a:cubicBezTo>
                <a:cubicBezTo>
                  <a:pt x="76" y="145"/>
                  <a:pt x="91" y="126"/>
                  <a:pt x="109" y="109"/>
                </a:cubicBezTo>
                <a:cubicBezTo>
                  <a:pt x="126" y="91"/>
                  <a:pt x="145" y="76"/>
                  <a:pt x="165" y="62"/>
                </a:cubicBezTo>
                <a:cubicBezTo>
                  <a:pt x="185" y="49"/>
                  <a:pt x="207" y="37"/>
                  <a:pt x="229" y="28"/>
                </a:cubicBezTo>
                <a:cubicBezTo>
                  <a:pt x="252" y="19"/>
                  <a:pt x="275" y="12"/>
                  <a:pt x="299" y="7"/>
                </a:cubicBezTo>
                <a:cubicBezTo>
                  <a:pt x="323" y="2"/>
                  <a:pt x="347" y="0"/>
                  <a:pt x="371" y="0"/>
                </a:cubicBezTo>
                <a:cubicBezTo>
                  <a:pt x="396" y="0"/>
                  <a:pt x="420" y="2"/>
                  <a:pt x="444" y="7"/>
                </a:cubicBezTo>
                <a:cubicBezTo>
                  <a:pt x="468" y="12"/>
                  <a:pt x="491" y="19"/>
                  <a:pt x="513" y="28"/>
                </a:cubicBezTo>
                <a:cubicBezTo>
                  <a:pt x="537" y="37"/>
                  <a:pt x="558" y="49"/>
                  <a:pt x="579" y="62"/>
                </a:cubicBezTo>
                <a:cubicBezTo>
                  <a:pt x="599" y="76"/>
                  <a:pt x="618" y="91"/>
                  <a:pt x="635" y="109"/>
                </a:cubicBezTo>
                <a:cubicBezTo>
                  <a:pt x="652" y="126"/>
                  <a:pt x="668" y="145"/>
                  <a:pt x="681" y="165"/>
                </a:cubicBezTo>
                <a:cubicBezTo>
                  <a:pt x="695" y="185"/>
                  <a:pt x="706" y="207"/>
                  <a:pt x="715" y="229"/>
                </a:cubicBezTo>
                <a:cubicBezTo>
                  <a:pt x="725" y="252"/>
                  <a:pt x="732" y="275"/>
                  <a:pt x="737" y="299"/>
                </a:cubicBezTo>
                <a:cubicBezTo>
                  <a:pt x="741" y="323"/>
                  <a:pt x="744" y="347"/>
                  <a:pt x="744"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56" name="文本框 1155"/>
          <p:cNvSpPr txBox="1"/>
          <p:nvPr/>
        </p:nvSpPr>
        <p:spPr>
          <a:xfrm>
            <a:off x="8164440" y="5045400"/>
            <a:ext cx="15264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将处理后的数据存储⾄数据库</a:t>
            </a:r>
            <a:endParaRPr lang="en-US" sz="920" b="0" u="none" strike="noStrike">
              <a:solidFill>
                <a:srgbClr val="000000"/>
              </a:solidFill>
              <a:effectLst/>
              <a:uFillTx/>
              <a:latin typeface="Times New Roman"/>
            </a:endParaRPr>
          </a:p>
        </p:txBody>
      </p:sp>
      <p:sp>
        <p:nvSpPr>
          <p:cNvPr id="1157" name="文本框 1156"/>
          <p:cNvSpPr txBox="1"/>
          <p:nvPr/>
        </p:nvSpPr>
        <p:spPr>
          <a:xfrm>
            <a:off x="4574520" y="4772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5</a:t>
            </a:r>
            <a:endParaRPr lang="en-US" sz="1050" b="0" u="none" strike="noStrike">
              <a:solidFill>
                <a:srgbClr val="000000"/>
              </a:solidFill>
              <a:effectLst/>
              <a:uFillTx/>
              <a:latin typeface="Times New Roman"/>
            </a:endParaRPr>
          </a:p>
        </p:txBody>
      </p:sp>
      <p:sp>
        <p:nvSpPr>
          <p:cNvPr id="1158" name="文本框 1157"/>
          <p:cNvSpPr txBox="1"/>
          <p:nvPr/>
        </p:nvSpPr>
        <p:spPr>
          <a:xfrm>
            <a:off x="4855320" y="4730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数据下发</a:t>
            </a:r>
            <a:endParaRPr lang="en-US" sz="1180" b="0" u="none" strike="noStrike">
              <a:solidFill>
                <a:srgbClr val="000000"/>
              </a:solidFill>
              <a:effectLst/>
              <a:uFillTx/>
              <a:latin typeface="Times New Roman"/>
            </a:endParaRPr>
          </a:p>
        </p:txBody>
      </p:sp>
      <p:sp>
        <p:nvSpPr>
          <p:cNvPr id="1159" name="任意多边形: 形状 1158"/>
          <p:cNvSpPr/>
          <p:nvPr/>
        </p:nvSpPr>
        <p:spPr>
          <a:xfrm>
            <a:off x="3259080" y="5139360"/>
            <a:ext cx="1002960" cy="16920"/>
          </a:xfrm>
          <a:custGeom>
            <a:avLst/>
            <a:gdLst/>
            <a:ahLst/>
            <a:cxnLst/>
            <a:rect l="0" t="0" r="r" b="b"/>
            <a:pathLst>
              <a:path w="2786" h="47">
                <a:moveTo>
                  <a:pt x="0" y="0"/>
                </a:moveTo>
                <a:lnTo>
                  <a:pt x="2786" y="0"/>
                </a:lnTo>
                <a:lnTo>
                  <a:pt x="2786"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60" name="任意多边形: 形状 1159"/>
          <p:cNvSpPr/>
          <p:nvPr/>
        </p:nvSpPr>
        <p:spPr>
          <a:xfrm>
            <a:off x="1006920" y="4583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5" y="0"/>
                </a:cubicBezTo>
                <a:lnTo>
                  <a:pt x="5746" y="0"/>
                </a:lnTo>
                <a:cubicBezTo>
                  <a:pt x="5757" y="0"/>
                  <a:pt x="5769" y="1"/>
                  <a:pt x="5780" y="3"/>
                </a:cubicBezTo>
                <a:cubicBezTo>
                  <a:pt x="5791" y="5"/>
                  <a:pt x="5802" y="9"/>
                  <a:pt x="5813" y="13"/>
                </a:cubicBezTo>
                <a:cubicBezTo>
                  <a:pt x="5823" y="17"/>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3" y="2146"/>
                </a:cubicBezTo>
                <a:cubicBezTo>
                  <a:pt x="5802" y="2151"/>
                  <a:pt x="5791" y="2154"/>
                  <a:pt x="5780" y="2156"/>
                </a:cubicBezTo>
                <a:cubicBezTo>
                  <a:pt x="5769" y="2159"/>
                  <a:pt x="5757" y="2160"/>
                  <a:pt x="5746" y="2160"/>
                </a:cubicBezTo>
                <a:lnTo>
                  <a:pt x="175" y="2160"/>
                </a:lnTo>
                <a:cubicBezTo>
                  <a:pt x="162"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61" name="任意多边形: 形状 1160"/>
          <p:cNvSpPr/>
          <p:nvPr/>
        </p:nvSpPr>
        <p:spPr>
          <a:xfrm>
            <a:off x="1006920" y="4583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5" y="0"/>
                </a:cubicBezTo>
                <a:lnTo>
                  <a:pt x="5746" y="0"/>
                </a:lnTo>
                <a:cubicBezTo>
                  <a:pt x="5757" y="0"/>
                  <a:pt x="5769" y="1"/>
                  <a:pt x="5780" y="3"/>
                </a:cubicBezTo>
                <a:cubicBezTo>
                  <a:pt x="5791" y="5"/>
                  <a:pt x="5802" y="9"/>
                  <a:pt x="5813" y="13"/>
                </a:cubicBezTo>
                <a:cubicBezTo>
                  <a:pt x="5823" y="17"/>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3" y="2146"/>
                </a:cubicBezTo>
                <a:cubicBezTo>
                  <a:pt x="5802" y="2151"/>
                  <a:pt x="5791" y="2154"/>
                  <a:pt x="5780" y="2156"/>
                </a:cubicBezTo>
                <a:cubicBezTo>
                  <a:pt x="5769" y="2159"/>
                  <a:pt x="5757" y="2160"/>
                  <a:pt x="5746" y="2160"/>
                </a:cubicBezTo>
                <a:lnTo>
                  <a:pt x="175" y="2160"/>
                </a:lnTo>
                <a:cubicBezTo>
                  <a:pt x="162"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62" name="任意多边形: 形状 1161"/>
          <p:cNvSpPr/>
          <p:nvPr/>
        </p:nvSpPr>
        <p:spPr>
          <a:xfrm>
            <a:off x="1144800" y="4721400"/>
            <a:ext cx="267840" cy="267840"/>
          </a:xfrm>
          <a:custGeom>
            <a:avLst/>
            <a:gdLst/>
            <a:ahLst/>
            <a:cxnLst/>
            <a:rect l="0" t="0" r="r" b="b"/>
            <a:pathLst>
              <a:path w="744" h="744">
                <a:moveTo>
                  <a:pt x="744" y="371"/>
                </a:moveTo>
                <a:cubicBezTo>
                  <a:pt x="744" y="396"/>
                  <a:pt x="741" y="420"/>
                  <a:pt x="736" y="444"/>
                </a:cubicBezTo>
                <a:cubicBezTo>
                  <a:pt x="732" y="468"/>
                  <a:pt x="725" y="491"/>
                  <a:pt x="715" y="513"/>
                </a:cubicBezTo>
                <a:cubicBezTo>
                  <a:pt x="706" y="536"/>
                  <a:pt x="694" y="557"/>
                  <a:pt x="681" y="578"/>
                </a:cubicBezTo>
                <a:cubicBezTo>
                  <a:pt x="667" y="598"/>
                  <a:pt x="652" y="618"/>
                  <a:pt x="635" y="635"/>
                </a:cubicBezTo>
                <a:cubicBezTo>
                  <a:pt x="617" y="652"/>
                  <a:pt x="599" y="668"/>
                  <a:pt x="578" y="681"/>
                </a:cubicBezTo>
                <a:cubicBezTo>
                  <a:pt x="558" y="695"/>
                  <a:pt x="537" y="706"/>
                  <a:pt x="514" y="715"/>
                </a:cubicBezTo>
                <a:cubicBezTo>
                  <a:pt x="492" y="725"/>
                  <a:pt x="468" y="732"/>
                  <a:pt x="445" y="737"/>
                </a:cubicBezTo>
                <a:cubicBezTo>
                  <a:pt x="421" y="741"/>
                  <a:pt x="396" y="744"/>
                  <a:pt x="372" y="744"/>
                </a:cubicBezTo>
                <a:cubicBezTo>
                  <a:pt x="348" y="744"/>
                  <a:pt x="324" y="741"/>
                  <a:pt x="300" y="737"/>
                </a:cubicBezTo>
                <a:cubicBezTo>
                  <a:pt x="276" y="732"/>
                  <a:pt x="252" y="725"/>
                  <a:pt x="230" y="715"/>
                </a:cubicBezTo>
                <a:cubicBezTo>
                  <a:pt x="207" y="706"/>
                  <a:pt x="186" y="695"/>
                  <a:pt x="166" y="681"/>
                </a:cubicBezTo>
                <a:cubicBezTo>
                  <a:pt x="144" y="668"/>
                  <a:pt x="126" y="652"/>
                  <a:pt x="108" y="635"/>
                </a:cubicBezTo>
                <a:cubicBezTo>
                  <a:pt x="91" y="618"/>
                  <a:pt x="76" y="598"/>
                  <a:pt x="62" y="578"/>
                </a:cubicBezTo>
                <a:cubicBezTo>
                  <a:pt x="49" y="557"/>
                  <a:pt x="37" y="536"/>
                  <a:pt x="28" y="513"/>
                </a:cubicBezTo>
                <a:cubicBezTo>
                  <a:pt x="19" y="491"/>
                  <a:pt x="12" y="468"/>
                  <a:pt x="7" y="444"/>
                </a:cubicBezTo>
                <a:cubicBezTo>
                  <a:pt x="2" y="420"/>
                  <a:pt x="0" y="396"/>
                  <a:pt x="0" y="371"/>
                </a:cubicBezTo>
                <a:cubicBezTo>
                  <a:pt x="0" y="347"/>
                  <a:pt x="2" y="323"/>
                  <a:pt x="7" y="299"/>
                </a:cubicBezTo>
                <a:cubicBezTo>
                  <a:pt x="12" y="275"/>
                  <a:pt x="19" y="252"/>
                  <a:pt x="28" y="229"/>
                </a:cubicBezTo>
                <a:cubicBezTo>
                  <a:pt x="37" y="207"/>
                  <a:pt x="49" y="185"/>
                  <a:pt x="62" y="165"/>
                </a:cubicBezTo>
                <a:cubicBezTo>
                  <a:pt x="76" y="145"/>
                  <a:pt x="91" y="126"/>
                  <a:pt x="108" y="109"/>
                </a:cubicBezTo>
                <a:cubicBezTo>
                  <a:pt x="126" y="91"/>
                  <a:pt x="144" y="76"/>
                  <a:pt x="166" y="62"/>
                </a:cubicBezTo>
                <a:cubicBezTo>
                  <a:pt x="186" y="49"/>
                  <a:pt x="207" y="37"/>
                  <a:pt x="230" y="28"/>
                </a:cubicBezTo>
                <a:cubicBezTo>
                  <a:pt x="252" y="19"/>
                  <a:pt x="276" y="12"/>
                  <a:pt x="300" y="7"/>
                </a:cubicBezTo>
                <a:cubicBezTo>
                  <a:pt x="324" y="2"/>
                  <a:pt x="348" y="0"/>
                  <a:pt x="372" y="0"/>
                </a:cubicBezTo>
                <a:cubicBezTo>
                  <a:pt x="396" y="0"/>
                  <a:pt x="421" y="2"/>
                  <a:pt x="445" y="7"/>
                </a:cubicBezTo>
                <a:cubicBezTo>
                  <a:pt x="468" y="12"/>
                  <a:pt x="492" y="19"/>
                  <a:pt x="514" y="28"/>
                </a:cubicBezTo>
                <a:cubicBezTo>
                  <a:pt x="537" y="37"/>
                  <a:pt x="558" y="49"/>
                  <a:pt x="578" y="62"/>
                </a:cubicBezTo>
                <a:cubicBezTo>
                  <a:pt x="599" y="76"/>
                  <a:pt x="617" y="91"/>
                  <a:pt x="635" y="109"/>
                </a:cubicBezTo>
                <a:cubicBezTo>
                  <a:pt x="652" y="126"/>
                  <a:pt x="667" y="145"/>
                  <a:pt x="681" y="165"/>
                </a:cubicBezTo>
                <a:cubicBezTo>
                  <a:pt x="694" y="185"/>
                  <a:pt x="706" y="207"/>
                  <a:pt x="715" y="229"/>
                </a:cubicBezTo>
                <a:cubicBezTo>
                  <a:pt x="725" y="252"/>
                  <a:pt x="732" y="275"/>
                  <a:pt x="736" y="299"/>
                </a:cubicBezTo>
                <a:cubicBezTo>
                  <a:pt x="741" y="323"/>
                  <a:pt x="744" y="347"/>
                  <a:pt x="744"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63" name="文本框 1162"/>
          <p:cNvSpPr txBox="1"/>
          <p:nvPr/>
        </p:nvSpPr>
        <p:spPr>
          <a:xfrm>
            <a:off x="4487400" y="5045400"/>
            <a:ext cx="16437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将处理后的数据发送⾄北向应⽤</a:t>
            </a:r>
            <a:endParaRPr lang="en-US" sz="920" b="0" u="none" strike="noStrike">
              <a:solidFill>
                <a:srgbClr val="000000"/>
              </a:solidFill>
              <a:effectLst/>
              <a:uFillTx/>
              <a:latin typeface="Times New Roman"/>
            </a:endParaRPr>
          </a:p>
        </p:txBody>
      </p:sp>
      <p:sp>
        <p:nvSpPr>
          <p:cNvPr id="1164" name="文本框 1163"/>
          <p:cNvSpPr txBox="1"/>
          <p:nvPr/>
        </p:nvSpPr>
        <p:spPr>
          <a:xfrm>
            <a:off x="1231920" y="4772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6</a:t>
            </a:r>
            <a:endParaRPr lang="en-US" sz="1050" b="0" u="none" strike="noStrike">
              <a:solidFill>
                <a:srgbClr val="000000"/>
              </a:solidFill>
              <a:effectLst/>
              <a:uFillTx/>
              <a:latin typeface="Times New Roman"/>
            </a:endParaRPr>
          </a:p>
        </p:txBody>
      </p:sp>
      <p:sp>
        <p:nvSpPr>
          <p:cNvPr id="1165" name="文本框 1164"/>
          <p:cNvSpPr txBox="1"/>
          <p:nvPr/>
        </p:nvSpPr>
        <p:spPr>
          <a:xfrm>
            <a:off x="1512720" y="4730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数据展⽰</a:t>
            </a:r>
            <a:endParaRPr lang="en-US" sz="1180" b="0" u="none" strike="noStrike">
              <a:solidFill>
                <a:srgbClr val="000000"/>
              </a:solidFill>
              <a:effectLst/>
              <a:uFillTx/>
              <a:latin typeface="Times New Roman"/>
            </a:endParaRPr>
          </a:p>
        </p:txBody>
      </p:sp>
      <p:sp>
        <p:nvSpPr>
          <p:cNvPr id="1166" name="文本框 1165"/>
          <p:cNvSpPr txBox="1"/>
          <p:nvPr/>
        </p:nvSpPr>
        <p:spPr>
          <a:xfrm>
            <a:off x="1144800" y="5045400"/>
            <a:ext cx="15264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在北向应⽤界⾯直观展⽰数据</a:t>
            </a:r>
            <a:endParaRPr lang="en-US" sz="920" b="0" u="none" strike="noStrike">
              <a:solidFill>
                <a:srgbClr val="000000"/>
              </a:solidFill>
              <a:effectLst/>
              <a:uFillTx/>
              <a:latin typeface="Times New Roman"/>
            </a:endParaRPr>
          </a:p>
        </p:txBody>
      </p:sp>
      <p:sp>
        <p:nvSpPr>
          <p:cNvPr id="1167" name="文本框 1166"/>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168" name="文本框 1167"/>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16</a:t>
            </a:r>
            <a:endParaRPr lang="en-US" sz="920" b="0" u="none" strike="noStrike">
              <a:solidFill>
                <a:srgbClr val="000000"/>
              </a:solidFill>
              <a:effectLst/>
              <a:uFillTx/>
              <a:latin typeface="Times New Roman"/>
            </a:endParaRPr>
          </a:p>
        </p:txBody>
      </p:sp>
      <p:sp>
        <p:nvSpPr>
          <p:cNvPr id="1169" name="文本框 1168"/>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170" name="文本框 1169"/>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171" name="文本框 1170"/>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172" name="文本框 1171"/>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173" name="任意多边形: 形状 1172"/>
          <p:cNvSpPr/>
          <p:nvPr/>
        </p:nvSpPr>
        <p:spPr>
          <a:xfrm>
            <a:off x="3192120" y="183600"/>
            <a:ext cx="67320" cy="83880"/>
          </a:xfrm>
          <a:custGeom>
            <a:avLst/>
            <a:gdLst/>
            <a:ahLst/>
            <a:cxnLst/>
            <a:rect l="0" t="0" r="r" b="b"/>
            <a:pathLst>
              <a:path w="187" h="233">
                <a:moveTo>
                  <a:pt x="0" y="0"/>
                </a:moveTo>
                <a:lnTo>
                  <a:pt x="0" y="233"/>
                </a:lnTo>
                <a:lnTo>
                  <a:pt x="187" y="11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74" name="任意多边形: 形状 1173"/>
          <p:cNvSpPr/>
          <p:nvPr/>
        </p:nvSpPr>
        <p:spPr>
          <a:xfrm>
            <a:off x="6534720" y="183600"/>
            <a:ext cx="67320" cy="83880"/>
          </a:xfrm>
          <a:custGeom>
            <a:avLst/>
            <a:gdLst/>
            <a:ahLst/>
            <a:cxnLst/>
            <a:rect l="0" t="0" r="r" b="b"/>
            <a:pathLst>
              <a:path w="187" h="233">
                <a:moveTo>
                  <a:pt x="0" y="0"/>
                </a:moveTo>
                <a:lnTo>
                  <a:pt x="0" y="233"/>
                </a:lnTo>
                <a:lnTo>
                  <a:pt x="187" y="11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75" name="任意多边形: 形状 1174"/>
          <p:cNvSpPr/>
          <p:nvPr/>
        </p:nvSpPr>
        <p:spPr>
          <a:xfrm>
            <a:off x="0" y="810360"/>
            <a:ext cx="66960" cy="83880"/>
          </a:xfrm>
          <a:custGeom>
            <a:avLst/>
            <a:gdLst/>
            <a:ahLst/>
            <a:cxnLst/>
            <a:rect l="0" t="0" r="r" b="b"/>
            <a:pathLst>
              <a:path w="186" h="233">
                <a:moveTo>
                  <a:pt x="0" y="0"/>
                </a:moveTo>
                <a:lnTo>
                  <a:pt x="0" y="233"/>
                </a:lnTo>
                <a:lnTo>
                  <a:pt x="186" y="116"/>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76" name="任意多边形: 形状 1175"/>
          <p:cNvSpPr/>
          <p:nvPr/>
        </p:nvSpPr>
        <p:spPr>
          <a:xfrm>
            <a:off x="0" y="0"/>
            <a:ext cx="66960" cy="83880"/>
          </a:xfrm>
          <a:custGeom>
            <a:avLst/>
            <a:gdLst/>
            <a:ahLst/>
            <a:cxnLst/>
            <a:rect l="0" t="0" r="r" b="b"/>
            <a:pathLst>
              <a:path w="186" h="233">
                <a:moveTo>
                  <a:pt x="0" y="0"/>
                </a:moveTo>
                <a:lnTo>
                  <a:pt x="0" y="233"/>
                </a:lnTo>
                <a:lnTo>
                  <a:pt x="186" y="11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77" name="任意多边形: 形状 1176"/>
          <p:cNvSpPr/>
          <p:nvPr/>
        </p:nvSpPr>
        <p:spPr>
          <a:xfrm>
            <a:off x="3192120" y="0"/>
            <a:ext cx="67320" cy="83880"/>
          </a:xfrm>
          <a:custGeom>
            <a:avLst/>
            <a:gdLst/>
            <a:ahLst/>
            <a:cxnLst/>
            <a:rect l="0" t="0" r="r" b="b"/>
            <a:pathLst>
              <a:path w="187" h="233">
                <a:moveTo>
                  <a:pt x="0" y="0"/>
                </a:moveTo>
                <a:lnTo>
                  <a:pt x="0" y="233"/>
                </a:lnTo>
                <a:lnTo>
                  <a:pt x="187" y="11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78" name="文本框 1177"/>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9" name="图片 1178"/>
          <p:cNvPicPr/>
          <p:nvPr/>
        </p:nvPicPr>
        <p:blipFill>
          <a:blip r:embed="rId3"/>
          <a:stretch/>
        </p:blipFill>
        <p:spPr>
          <a:xfrm>
            <a:off x="0" y="0"/>
            <a:ext cx="10696320" cy="7119720"/>
          </a:xfrm>
          <a:prstGeom prst="rect">
            <a:avLst/>
          </a:prstGeom>
          <a:noFill/>
          <a:ln w="0">
            <a:noFill/>
          </a:ln>
        </p:spPr>
      </p:pic>
      <p:pic>
        <p:nvPicPr>
          <p:cNvPr id="1180" name="图片 1179"/>
          <p:cNvPicPr/>
          <p:nvPr/>
        </p:nvPicPr>
        <p:blipFill>
          <a:blip r:embed="rId4"/>
          <a:stretch/>
        </p:blipFill>
        <p:spPr>
          <a:xfrm>
            <a:off x="0" y="0"/>
            <a:ext cx="10696320" cy="7119720"/>
          </a:xfrm>
          <a:prstGeom prst="rect">
            <a:avLst/>
          </a:prstGeom>
          <a:noFill/>
          <a:ln w="0">
            <a:noFill/>
          </a:ln>
        </p:spPr>
      </p:pic>
      <p:sp>
        <p:nvSpPr>
          <p:cNvPr id="1181" name="任意多边形: 形状 1180"/>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82" name="文本框 1181"/>
          <p:cNvSpPr txBox="1"/>
          <p:nvPr/>
        </p:nvSpPr>
        <p:spPr>
          <a:xfrm>
            <a:off x="534960" y="252720"/>
            <a:ext cx="240264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数据分析与可视化</a:t>
            </a:r>
            <a:endParaRPr lang="en-US" sz="2370" b="0" u="none" strike="noStrike">
              <a:solidFill>
                <a:srgbClr val="000000"/>
              </a:solidFill>
              <a:effectLst/>
              <a:uFillTx/>
              <a:latin typeface="Times New Roman"/>
            </a:endParaRPr>
          </a:p>
        </p:txBody>
      </p:sp>
      <p:pic>
        <p:nvPicPr>
          <p:cNvPr id="1183" name="图片 1182"/>
          <p:cNvPicPr/>
          <p:nvPr/>
        </p:nvPicPr>
        <p:blipFill>
          <a:blip r:embed="rId5"/>
          <a:stretch/>
        </p:blipFill>
        <p:spPr>
          <a:xfrm>
            <a:off x="534960" y="1375560"/>
            <a:ext cx="200160" cy="200160"/>
          </a:xfrm>
          <a:prstGeom prst="rect">
            <a:avLst/>
          </a:prstGeom>
          <a:noFill/>
          <a:ln w="0">
            <a:noFill/>
          </a:ln>
        </p:spPr>
      </p:pic>
      <p:sp>
        <p:nvSpPr>
          <p:cNvPr id="1184" name="文本框 1183"/>
          <p:cNvSpPr txBox="1"/>
          <p:nvPr/>
        </p:nvSpPr>
        <p:spPr>
          <a:xfrm>
            <a:off x="534960" y="1062360"/>
            <a:ext cx="739368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智能家居系统通过环境监测和设备控制收集⼤量数据，以下是对这些数据进⾏分析和可视化的关键⽅法与发现：</a:t>
            </a:r>
            <a:endParaRPr lang="en-US" sz="1180" b="0" u="none" strike="noStrike">
              <a:solidFill>
                <a:srgbClr val="000000"/>
              </a:solidFill>
              <a:effectLst/>
              <a:uFillTx/>
              <a:latin typeface="Times New Roman"/>
            </a:endParaRPr>
          </a:p>
        </p:txBody>
      </p:sp>
      <p:sp>
        <p:nvSpPr>
          <p:cNvPr id="1185" name="任意多边形: 形状 1184"/>
          <p:cNvSpPr/>
          <p:nvPr/>
        </p:nvSpPr>
        <p:spPr>
          <a:xfrm>
            <a:off x="5481720" y="1751400"/>
            <a:ext cx="4680360" cy="2406960"/>
          </a:xfrm>
          <a:custGeom>
            <a:avLst/>
            <a:gdLst/>
            <a:ahLst/>
            <a:cxnLst/>
            <a:rect l="0" t="0" r="r" b="b"/>
            <a:pathLst>
              <a:path w="13001" h="6686">
                <a:moveTo>
                  <a:pt x="0" y="6500"/>
                </a:moveTo>
                <a:lnTo>
                  <a:pt x="0" y="185"/>
                </a:lnTo>
                <a:cubicBezTo>
                  <a:pt x="0" y="173"/>
                  <a:pt x="1" y="161"/>
                  <a:pt x="4" y="149"/>
                </a:cubicBezTo>
                <a:cubicBezTo>
                  <a:pt x="6" y="137"/>
                  <a:pt x="10" y="126"/>
                  <a:pt x="14" y="114"/>
                </a:cubicBezTo>
                <a:cubicBezTo>
                  <a:pt x="19" y="103"/>
                  <a:pt x="25" y="92"/>
                  <a:pt x="32"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12815" y="0"/>
                </a:lnTo>
                <a:cubicBezTo>
                  <a:pt x="12827" y="0"/>
                  <a:pt x="12839" y="1"/>
                  <a:pt x="12851" y="3"/>
                </a:cubicBezTo>
                <a:cubicBezTo>
                  <a:pt x="12863" y="6"/>
                  <a:pt x="12875" y="9"/>
                  <a:pt x="12886" y="14"/>
                </a:cubicBezTo>
                <a:cubicBezTo>
                  <a:pt x="12897" y="19"/>
                  <a:pt x="12908" y="24"/>
                  <a:pt x="12918" y="31"/>
                </a:cubicBezTo>
                <a:cubicBezTo>
                  <a:pt x="12928" y="38"/>
                  <a:pt x="12938" y="46"/>
                  <a:pt x="12946" y="54"/>
                </a:cubicBezTo>
                <a:cubicBezTo>
                  <a:pt x="12955" y="63"/>
                  <a:pt x="12962" y="72"/>
                  <a:pt x="12969" y="82"/>
                </a:cubicBezTo>
                <a:cubicBezTo>
                  <a:pt x="12976" y="92"/>
                  <a:pt x="12982" y="103"/>
                  <a:pt x="12986" y="114"/>
                </a:cubicBezTo>
                <a:cubicBezTo>
                  <a:pt x="12991" y="126"/>
                  <a:pt x="12995" y="137"/>
                  <a:pt x="12997" y="149"/>
                </a:cubicBezTo>
                <a:cubicBezTo>
                  <a:pt x="12999" y="161"/>
                  <a:pt x="13001" y="173"/>
                  <a:pt x="13001" y="185"/>
                </a:cubicBezTo>
                <a:lnTo>
                  <a:pt x="13001" y="6500"/>
                </a:lnTo>
                <a:cubicBezTo>
                  <a:pt x="13001" y="6513"/>
                  <a:pt x="12999" y="6525"/>
                  <a:pt x="12997" y="6537"/>
                </a:cubicBezTo>
                <a:cubicBezTo>
                  <a:pt x="12995" y="6549"/>
                  <a:pt x="12991" y="6560"/>
                  <a:pt x="12986" y="6572"/>
                </a:cubicBezTo>
                <a:cubicBezTo>
                  <a:pt x="12982" y="6583"/>
                  <a:pt x="12976" y="6593"/>
                  <a:pt x="12969" y="6604"/>
                </a:cubicBezTo>
                <a:cubicBezTo>
                  <a:pt x="12962" y="6614"/>
                  <a:pt x="12955" y="6623"/>
                  <a:pt x="12946" y="6632"/>
                </a:cubicBezTo>
                <a:cubicBezTo>
                  <a:pt x="12938" y="6640"/>
                  <a:pt x="12928" y="6648"/>
                  <a:pt x="12918" y="6655"/>
                </a:cubicBezTo>
                <a:cubicBezTo>
                  <a:pt x="12908" y="6662"/>
                  <a:pt x="12897" y="6667"/>
                  <a:pt x="12886" y="6672"/>
                </a:cubicBezTo>
                <a:cubicBezTo>
                  <a:pt x="12875" y="6677"/>
                  <a:pt x="12863" y="6680"/>
                  <a:pt x="12851" y="6683"/>
                </a:cubicBezTo>
                <a:cubicBezTo>
                  <a:pt x="12839" y="6685"/>
                  <a:pt x="12827" y="6686"/>
                  <a:pt x="12815" y="6686"/>
                </a:cubicBezTo>
                <a:lnTo>
                  <a:pt x="186" y="6686"/>
                </a:lnTo>
                <a:cubicBezTo>
                  <a:pt x="174" y="6686"/>
                  <a:pt x="162" y="6685"/>
                  <a:pt x="150" y="6683"/>
                </a:cubicBezTo>
                <a:cubicBezTo>
                  <a:pt x="138" y="6680"/>
                  <a:pt x="126" y="6677"/>
                  <a:pt x="115" y="6672"/>
                </a:cubicBezTo>
                <a:cubicBezTo>
                  <a:pt x="104" y="6667"/>
                  <a:pt x="93" y="6662"/>
                  <a:pt x="83" y="6655"/>
                </a:cubicBezTo>
                <a:cubicBezTo>
                  <a:pt x="73" y="6648"/>
                  <a:pt x="63" y="6640"/>
                  <a:pt x="55" y="6632"/>
                </a:cubicBezTo>
                <a:cubicBezTo>
                  <a:pt x="46" y="6623"/>
                  <a:pt x="38" y="6614"/>
                  <a:pt x="32" y="6604"/>
                </a:cubicBezTo>
                <a:cubicBezTo>
                  <a:pt x="25" y="6593"/>
                  <a:pt x="19" y="6583"/>
                  <a:pt x="14" y="6572"/>
                </a:cubicBezTo>
                <a:cubicBezTo>
                  <a:pt x="10" y="6560"/>
                  <a:pt x="6" y="6549"/>
                  <a:pt x="4" y="6537"/>
                </a:cubicBezTo>
                <a:cubicBezTo>
                  <a:pt x="1" y="6525"/>
                  <a:pt x="0" y="6513"/>
                  <a:pt x="0" y="6500"/>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186" name="图片 1185"/>
          <p:cNvPicPr/>
          <p:nvPr/>
        </p:nvPicPr>
        <p:blipFill>
          <a:blip r:embed="rId6"/>
          <a:stretch/>
        </p:blipFill>
        <p:spPr>
          <a:xfrm>
            <a:off x="5482080" y="1375560"/>
            <a:ext cx="225360" cy="200160"/>
          </a:xfrm>
          <a:prstGeom prst="rect">
            <a:avLst/>
          </a:prstGeom>
          <a:noFill/>
          <a:ln w="0">
            <a:noFill/>
          </a:ln>
        </p:spPr>
      </p:pic>
      <p:sp>
        <p:nvSpPr>
          <p:cNvPr id="1187" name="文本框 1186"/>
          <p:cNvSpPr txBox="1"/>
          <p:nvPr/>
        </p:nvSpPr>
        <p:spPr>
          <a:xfrm>
            <a:off x="802080" y="131832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分析⽅法</a:t>
            </a:r>
            <a:endParaRPr lang="en-US" sz="1580" b="0" u="none" strike="noStrike">
              <a:solidFill>
                <a:srgbClr val="000000"/>
              </a:solidFill>
              <a:effectLst/>
              <a:uFillTx/>
              <a:latin typeface="Times New Roman"/>
            </a:endParaRPr>
          </a:p>
        </p:txBody>
      </p:sp>
      <p:sp>
        <p:nvSpPr>
          <p:cNvPr id="1188" name="文本框 1187"/>
          <p:cNvSpPr txBox="1"/>
          <p:nvPr/>
        </p:nvSpPr>
        <p:spPr>
          <a:xfrm>
            <a:off x="5774400" y="1318320"/>
            <a:ext cx="100656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可视化展⽰</a:t>
            </a:r>
            <a:endParaRPr lang="en-US" sz="1580" b="0" u="none" strike="noStrike">
              <a:solidFill>
                <a:srgbClr val="000000"/>
              </a:solidFill>
              <a:effectLst/>
              <a:uFillTx/>
              <a:latin typeface="Times New Roman"/>
            </a:endParaRPr>
          </a:p>
        </p:txBody>
      </p:sp>
      <p:sp>
        <p:nvSpPr>
          <p:cNvPr id="1189" name="任意多边形: 形状 1188"/>
          <p:cNvSpPr/>
          <p:nvPr/>
        </p:nvSpPr>
        <p:spPr>
          <a:xfrm>
            <a:off x="9225720" y="1901880"/>
            <a:ext cx="334440" cy="200880"/>
          </a:xfrm>
          <a:custGeom>
            <a:avLst/>
            <a:gdLst/>
            <a:ahLst/>
            <a:cxnLst/>
            <a:rect l="0" t="0" r="r" b="b"/>
            <a:pathLst>
              <a:path w="929" h="558">
                <a:moveTo>
                  <a:pt x="0" y="417"/>
                </a:moveTo>
                <a:lnTo>
                  <a:pt x="0" y="139"/>
                </a:lnTo>
                <a:cubicBezTo>
                  <a:pt x="0" y="120"/>
                  <a:pt x="3" y="103"/>
                  <a:pt x="10" y="86"/>
                </a:cubicBezTo>
                <a:cubicBezTo>
                  <a:pt x="17" y="69"/>
                  <a:pt x="27" y="53"/>
                  <a:pt x="41" y="40"/>
                </a:cubicBezTo>
                <a:cubicBezTo>
                  <a:pt x="54" y="27"/>
                  <a:pt x="69" y="17"/>
                  <a:pt x="86" y="10"/>
                </a:cubicBezTo>
                <a:cubicBezTo>
                  <a:pt x="103" y="3"/>
                  <a:pt x="121" y="0"/>
                  <a:pt x="139" y="0"/>
                </a:cubicBezTo>
                <a:lnTo>
                  <a:pt x="789" y="0"/>
                </a:lnTo>
                <a:cubicBezTo>
                  <a:pt x="807" y="0"/>
                  <a:pt x="826" y="3"/>
                  <a:pt x="843" y="10"/>
                </a:cubicBezTo>
                <a:cubicBezTo>
                  <a:pt x="860" y="17"/>
                  <a:pt x="875" y="27"/>
                  <a:pt x="888" y="40"/>
                </a:cubicBezTo>
                <a:cubicBezTo>
                  <a:pt x="901" y="53"/>
                  <a:pt x="912" y="69"/>
                  <a:pt x="919" y="86"/>
                </a:cubicBezTo>
                <a:cubicBezTo>
                  <a:pt x="926" y="103"/>
                  <a:pt x="929" y="120"/>
                  <a:pt x="929" y="139"/>
                </a:cubicBezTo>
                <a:lnTo>
                  <a:pt x="929" y="417"/>
                </a:lnTo>
                <a:cubicBezTo>
                  <a:pt x="929" y="436"/>
                  <a:pt x="926" y="454"/>
                  <a:pt x="919" y="471"/>
                </a:cubicBezTo>
                <a:cubicBezTo>
                  <a:pt x="912" y="488"/>
                  <a:pt x="901" y="503"/>
                  <a:pt x="888" y="517"/>
                </a:cubicBezTo>
                <a:cubicBezTo>
                  <a:pt x="875" y="530"/>
                  <a:pt x="860" y="540"/>
                  <a:pt x="843" y="547"/>
                </a:cubicBezTo>
                <a:cubicBezTo>
                  <a:pt x="826" y="554"/>
                  <a:pt x="807" y="558"/>
                  <a:pt x="789" y="558"/>
                </a:cubicBezTo>
                <a:lnTo>
                  <a:pt x="139" y="558"/>
                </a:lnTo>
                <a:cubicBezTo>
                  <a:pt x="121" y="558"/>
                  <a:pt x="103" y="554"/>
                  <a:pt x="86" y="547"/>
                </a:cubicBezTo>
                <a:cubicBezTo>
                  <a:pt x="69" y="540"/>
                  <a:pt x="54" y="530"/>
                  <a:pt x="41" y="517"/>
                </a:cubicBezTo>
                <a:cubicBezTo>
                  <a:pt x="27" y="503"/>
                  <a:pt x="17" y="488"/>
                  <a:pt x="10" y="471"/>
                </a:cubicBezTo>
                <a:cubicBezTo>
                  <a:pt x="3" y="454"/>
                  <a:pt x="0" y="436"/>
                  <a:pt x="0" y="417"/>
                </a:cubicBezTo>
                <a:close/>
              </a:path>
            </a:pathLst>
          </a:custGeom>
          <a:solidFill>
            <a:srgbClr val="3B82F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90" name="文本框 1189"/>
          <p:cNvSpPr txBox="1"/>
          <p:nvPr/>
        </p:nvSpPr>
        <p:spPr>
          <a:xfrm>
            <a:off x="5615640" y="1877760"/>
            <a:ext cx="135864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环境数据可视化⽰例</a:t>
            </a:r>
            <a:endParaRPr lang="en-US" sz="1180" b="0" u="none" strike="noStrike">
              <a:solidFill>
                <a:srgbClr val="000000"/>
              </a:solidFill>
              <a:effectLst/>
              <a:uFillTx/>
              <a:latin typeface="Times New Roman"/>
            </a:endParaRPr>
          </a:p>
        </p:txBody>
      </p:sp>
      <p:sp>
        <p:nvSpPr>
          <p:cNvPr id="1191" name="任意多边形: 形状 1190"/>
          <p:cNvSpPr/>
          <p:nvPr/>
        </p:nvSpPr>
        <p:spPr>
          <a:xfrm>
            <a:off x="9693720" y="1901880"/>
            <a:ext cx="334440" cy="200880"/>
          </a:xfrm>
          <a:custGeom>
            <a:avLst/>
            <a:gdLst/>
            <a:ahLst/>
            <a:cxnLst/>
            <a:rect l="0" t="0" r="r" b="b"/>
            <a:pathLst>
              <a:path w="929" h="558">
                <a:moveTo>
                  <a:pt x="0" y="417"/>
                </a:moveTo>
                <a:lnTo>
                  <a:pt x="0" y="139"/>
                </a:lnTo>
                <a:cubicBezTo>
                  <a:pt x="0" y="120"/>
                  <a:pt x="3" y="103"/>
                  <a:pt x="10" y="86"/>
                </a:cubicBezTo>
                <a:cubicBezTo>
                  <a:pt x="17" y="69"/>
                  <a:pt x="27" y="53"/>
                  <a:pt x="40" y="40"/>
                </a:cubicBezTo>
                <a:cubicBezTo>
                  <a:pt x="53" y="27"/>
                  <a:pt x="69" y="17"/>
                  <a:pt x="86" y="10"/>
                </a:cubicBezTo>
                <a:cubicBezTo>
                  <a:pt x="103" y="3"/>
                  <a:pt x="120" y="0"/>
                  <a:pt x="139" y="0"/>
                </a:cubicBezTo>
                <a:lnTo>
                  <a:pt x="790" y="0"/>
                </a:lnTo>
                <a:cubicBezTo>
                  <a:pt x="808" y="0"/>
                  <a:pt x="826" y="3"/>
                  <a:pt x="843" y="10"/>
                </a:cubicBezTo>
                <a:cubicBezTo>
                  <a:pt x="860" y="17"/>
                  <a:pt x="875" y="27"/>
                  <a:pt x="888" y="40"/>
                </a:cubicBezTo>
                <a:cubicBezTo>
                  <a:pt x="901" y="53"/>
                  <a:pt x="911" y="69"/>
                  <a:pt x="919" y="86"/>
                </a:cubicBezTo>
                <a:cubicBezTo>
                  <a:pt x="926" y="103"/>
                  <a:pt x="929" y="120"/>
                  <a:pt x="929" y="139"/>
                </a:cubicBezTo>
                <a:lnTo>
                  <a:pt x="929" y="417"/>
                </a:lnTo>
                <a:cubicBezTo>
                  <a:pt x="929" y="436"/>
                  <a:pt x="926" y="454"/>
                  <a:pt x="919" y="471"/>
                </a:cubicBezTo>
                <a:cubicBezTo>
                  <a:pt x="911" y="488"/>
                  <a:pt x="901" y="503"/>
                  <a:pt x="888" y="517"/>
                </a:cubicBezTo>
                <a:cubicBezTo>
                  <a:pt x="875" y="530"/>
                  <a:pt x="860" y="540"/>
                  <a:pt x="843" y="547"/>
                </a:cubicBezTo>
                <a:cubicBezTo>
                  <a:pt x="826" y="554"/>
                  <a:pt x="808" y="558"/>
                  <a:pt x="790" y="558"/>
                </a:cubicBezTo>
                <a:lnTo>
                  <a:pt x="139" y="558"/>
                </a:lnTo>
                <a:cubicBezTo>
                  <a:pt x="120" y="558"/>
                  <a:pt x="103" y="554"/>
                  <a:pt x="86" y="547"/>
                </a:cubicBezTo>
                <a:cubicBezTo>
                  <a:pt x="69" y="540"/>
                  <a:pt x="53" y="530"/>
                  <a:pt x="40" y="517"/>
                </a:cubicBezTo>
                <a:cubicBezTo>
                  <a:pt x="27" y="503"/>
                  <a:pt x="17" y="488"/>
                  <a:pt x="10" y="471"/>
                </a:cubicBezTo>
                <a:cubicBezTo>
                  <a:pt x="3" y="454"/>
                  <a:pt x="0" y="436"/>
                  <a:pt x="0" y="417"/>
                </a:cubicBezTo>
                <a:close/>
              </a:path>
            </a:pathLst>
          </a:custGeom>
          <a:solidFill>
            <a:srgbClr val="4B5563"/>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92" name="文本框 1191"/>
          <p:cNvSpPr txBox="1"/>
          <p:nvPr/>
        </p:nvSpPr>
        <p:spPr>
          <a:xfrm>
            <a:off x="9292680" y="1919160"/>
            <a:ext cx="201960" cy="146520"/>
          </a:xfrm>
          <a:prstGeom prst="rect">
            <a:avLst/>
          </a:prstGeom>
          <a:noFill/>
          <a:ln w="0">
            <a:noFill/>
          </a:ln>
        </p:spPr>
        <p:txBody>
          <a:bodyPr wrap="none" lIns="0" tIns="0" rIns="0" bIns="0" anchor="t">
            <a:spAutoFit/>
          </a:bodyPr>
          <a:lstStyle/>
          <a:p>
            <a:r>
              <a:rPr lang="zh-CN" sz="790" b="0" u="none" strike="noStrike">
                <a:solidFill>
                  <a:srgbClr val="FFFFFF"/>
                </a:solidFill>
                <a:effectLst/>
                <a:uFillTx/>
                <a:latin typeface="NotoSansCJKsc"/>
                <a:ea typeface="NotoSansCJKsc"/>
              </a:rPr>
              <a:t>实时</a:t>
            </a:r>
            <a:endParaRPr lang="en-US" sz="790" b="0" u="none" strike="noStrike">
              <a:solidFill>
                <a:srgbClr val="000000"/>
              </a:solidFill>
              <a:effectLst/>
              <a:uFillTx/>
              <a:latin typeface="Times New Roman"/>
            </a:endParaRPr>
          </a:p>
        </p:txBody>
      </p:sp>
      <p:pic>
        <p:nvPicPr>
          <p:cNvPr id="1193" name="图片 1192"/>
          <p:cNvPicPr/>
          <p:nvPr/>
        </p:nvPicPr>
        <p:blipFill>
          <a:blip r:embed="rId7"/>
          <a:stretch/>
        </p:blipFill>
        <p:spPr>
          <a:xfrm>
            <a:off x="5615640" y="2219400"/>
            <a:ext cx="4411800" cy="1604160"/>
          </a:xfrm>
          <a:prstGeom prst="rect">
            <a:avLst/>
          </a:prstGeom>
          <a:noFill/>
          <a:ln w="0">
            <a:noFill/>
          </a:ln>
        </p:spPr>
      </p:pic>
      <p:pic>
        <p:nvPicPr>
          <p:cNvPr id="1194" name="图片 1193"/>
          <p:cNvPicPr/>
          <p:nvPr/>
        </p:nvPicPr>
        <p:blipFill>
          <a:blip r:embed="rId8"/>
          <a:stretch/>
        </p:blipFill>
        <p:spPr>
          <a:xfrm>
            <a:off x="5615640" y="3907440"/>
            <a:ext cx="100080" cy="100080"/>
          </a:xfrm>
          <a:prstGeom prst="rect">
            <a:avLst/>
          </a:prstGeom>
          <a:noFill/>
          <a:ln w="0">
            <a:noFill/>
          </a:ln>
        </p:spPr>
      </p:pic>
      <p:sp>
        <p:nvSpPr>
          <p:cNvPr id="1195" name="文本框 1194"/>
          <p:cNvSpPr txBox="1"/>
          <p:nvPr/>
        </p:nvSpPr>
        <p:spPr>
          <a:xfrm>
            <a:off x="9760680" y="1919160"/>
            <a:ext cx="201960" cy="146520"/>
          </a:xfrm>
          <a:prstGeom prst="rect">
            <a:avLst/>
          </a:prstGeom>
          <a:noFill/>
          <a:ln w="0">
            <a:noFill/>
          </a:ln>
        </p:spPr>
        <p:txBody>
          <a:bodyPr wrap="none" lIns="0" tIns="0" rIns="0" bIns="0" anchor="t">
            <a:spAutoFit/>
          </a:bodyPr>
          <a:lstStyle/>
          <a:p>
            <a:r>
              <a:rPr lang="zh-CN" sz="790" b="0" u="none" strike="noStrike">
                <a:solidFill>
                  <a:srgbClr val="FFFFFF"/>
                </a:solidFill>
                <a:effectLst/>
                <a:uFillTx/>
                <a:latin typeface="NotoSansCJKsc"/>
                <a:ea typeface="NotoSansCJKsc"/>
              </a:rPr>
              <a:t>历史</a:t>
            </a:r>
            <a:endParaRPr lang="en-US" sz="790" b="0" u="none" strike="noStrike">
              <a:solidFill>
                <a:srgbClr val="000000"/>
              </a:solidFill>
              <a:effectLst/>
              <a:uFillTx/>
              <a:latin typeface="Times New Roman"/>
            </a:endParaRPr>
          </a:p>
        </p:txBody>
      </p:sp>
      <p:sp>
        <p:nvSpPr>
          <p:cNvPr id="1196" name="文本框 1195"/>
          <p:cNvSpPr txBox="1"/>
          <p:nvPr/>
        </p:nvSpPr>
        <p:spPr>
          <a:xfrm>
            <a:off x="5749560" y="3874680"/>
            <a:ext cx="201960" cy="146520"/>
          </a:xfrm>
          <a:prstGeom prst="rect">
            <a:avLst/>
          </a:prstGeom>
          <a:noFill/>
          <a:ln w="0">
            <a:noFill/>
          </a:ln>
        </p:spPr>
        <p:txBody>
          <a:bodyPr wrap="none" lIns="0" tIns="0" rIns="0" bIns="0" anchor="t">
            <a:spAutoFit/>
          </a:bodyPr>
          <a:lstStyle/>
          <a:p>
            <a:r>
              <a:rPr lang="zh-CN" sz="790" b="0" u="none" strike="noStrike">
                <a:solidFill>
                  <a:srgbClr val="9CA3AF"/>
                </a:solidFill>
                <a:effectLst/>
                <a:uFillTx/>
                <a:latin typeface="NotoSansCJKsc"/>
                <a:ea typeface="NotoSansCJKsc"/>
              </a:rPr>
              <a:t>温度</a:t>
            </a:r>
            <a:endParaRPr lang="en-US" sz="790" b="0" u="none" strike="noStrike">
              <a:solidFill>
                <a:srgbClr val="000000"/>
              </a:solidFill>
              <a:effectLst/>
              <a:uFillTx/>
              <a:latin typeface="Times New Roman"/>
            </a:endParaRPr>
          </a:p>
        </p:txBody>
      </p:sp>
      <p:pic>
        <p:nvPicPr>
          <p:cNvPr id="1197" name="图片 1196"/>
          <p:cNvPicPr/>
          <p:nvPr/>
        </p:nvPicPr>
        <p:blipFill>
          <a:blip r:embed="rId9"/>
          <a:stretch/>
        </p:blipFill>
        <p:spPr>
          <a:xfrm>
            <a:off x="6016680" y="3907440"/>
            <a:ext cx="100080" cy="100080"/>
          </a:xfrm>
          <a:prstGeom prst="rect">
            <a:avLst/>
          </a:prstGeom>
          <a:noFill/>
          <a:ln w="0">
            <a:noFill/>
          </a:ln>
        </p:spPr>
      </p:pic>
      <p:sp>
        <p:nvSpPr>
          <p:cNvPr id="1198" name="文本框 1197"/>
          <p:cNvSpPr txBox="1"/>
          <p:nvPr/>
        </p:nvSpPr>
        <p:spPr>
          <a:xfrm>
            <a:off x="5950080" y="3898080"/>
            <a:ext cx="100080" cy="117720"/>
          </a:xfrm>
          <a:prstGeom prst="rect">
            <a:avLst/>
          </a:prstGeom>
          <a:noFill/>
          <a:ln w="0">
            <a:noFill/>
          </a:ln>
        </p:spPr>
        <p:txBody>
          <a:bodyPr wrap="none" lIns="0" tIns="0" rIns="0" bIns="0" anchor="t">
            <a:spAutoFit/>
          </a:bodyPr>
          <a:lstStyle/>
          <a:p>
            <a:r>
              <a:rPr lang="en-US" sz="790" b="0" u="none" strike="noStrike">
                <a:solidFill>
                  <a:srgbClr val="9CA3AF"/>
                </a:solidFill>
                <a:effectLst/>
                <a:uFillTx/>
                <a:latin typeface="DejaVuSans"/>
                <a:ea typeface="DejaVuSans"/>
              </a:rPr>
              <a:t> </a:t>
            </a:r>
            <a:endParaRPr lang="en-US" sz="790" b="0" u="none" strike="noStrike">
              <a:solidFill>
                <a:srgbClr val="000000"/>
              </a:solidFill>
              <a:effectLst/>
              <a:uFillTx/>
              <a:latin typeface="Times New Roman"/>
            </a:endParaRPr>
          </a:p>
        </p:txBody>
      </p:sp>
      <p:sp>
        <p:nvSpPr>
          <p:cNvPr id="1199" name="文本框 1198"/>
          <p:cNvSpPr txBox="1"/>
          <p:nvPr/>
        </p:nvSpPr>
        <p:spPr>
          <a:xfrm>
            <a:off x="6149160" y="3874680"/>
            <a:ext cx="201960" cy="146520"/>
          </a:xfrm>
          <a:prstGeom prst="rect">
            <a:avLst/>
          </a:prstGeom>
          <a:noFill/>
          <a:ln w="0">
            <a:noFill/>
          </a:ln>
        </p:spPr>
        <p:txBody>
          <a:bodyPr wrap="none" lIns="0" tIns="0" rIns="0" bIns="0" anchor="t">
            <a:spAutoFit/>
          </a:bodyPr>
          <a:lstStyle/>
          <a:p>
            <a:r>
              <a:rPr lang="zh-CN" sz="790" b="0" u="none" strike="noStrike">
                <a:solidFill>
                  <a:srgbClr val="9CA3AF"/>
                </a:solidFill>
                <a:effectLst/>
                <a:uFillTx/>
                <a:latin typeface="NotoSansCJKsc"/>
                <a:ea typeface="NotoSansCJKsc"/>
              </a:rPr>
              <a:t>湿度</a:t>
            </a:r>
            <a:endParaRPr lang="en-US" sz="790" b="0" u="none" strike="noStrike">
              <a:solidFill>
                <a:srgbClr val="000000"/>
              </a:solidFill>
              <a:effectLst/>
              <a:uFillTx/>
              <a:latin typeface="Times New Roman"/>
            </a:endParaRPr>
          </a:p>
        </p:txBody>
      </p:sp>
      <p:pic>
        <p:nvPicPr>
          <p:cNvPr id="1200" name="图片 1199"/>
          <p:cNvPicPr/>
          <p:nvPr/>
        </p:nvPicPr>
        <p:blipFill>
          <a:blip r:embed="rId10"/>
          <a:stretch/>
        </p:blipFill>
        <p:spPr>
          <a:xfrm>
            <a:off x="6418080" y="3907440"/>
            <a:ext cx="100080" cy="100080"/>
          </a:xfrm>
          <a:prstGeom prst="rect">
            <a:avLst/>
          </a:prstGeom>
          <a:noFill/>
          <a:ln w="0">
            <a:noFill/>
          </a:ln>
        </p:spPr>
      </p:pic>
      <p:sp>
        <p:nvSpPr>
          <p:cNvPr id="1201" name="文本框 1200"/>
          <p:cNvSpPr txBox="1"/>
          <p:nvPr/>
        </p:nvSpPr>
        <p:spPr>
          <a:xfrm>
            <a:off x="6349680" y="3898080"/>
            <a:ext cx="100080" cy="117720"/>
          </a:xfrm>
          <a:prstGeom prst="rect">
            <a:avLst/>
          </a:prstGeom>
          <a:noFill/>
          <a:ln w="0">
            <a:noFill/>
          </a:ln>
        </p:spPr>
        <p:txBody>
          <a:bodyPr wrap="none" lIns="0" tIns="0" rIns="0" bIns="0" anchor="t">
            <a:spAutoFit/>
          </a:bodyPr>
          <a:lstStyle/>
          <a:p>
            <a:r>
              <a:rPr lang="en-US" sz="790" b="0" u="none" strike="noStrike">
                <a:solidFill>
                  <a:srgbClr val="9CA3AF"/>
                </a:solidFill>
                <a:effectLst/>
                <a:uFillTx/>
                <a:latin typeface="DejaVuSans"/>
                <a:ea typeface="DejaVuSans"/>
              </a:rPr>
              <a:t> </a:t>
            </a:r>
            <a:endParaRPr lang="en-US" sz="790" b="0" u="none" strike="noStrike">
              <a:solidFill>
                <a:srgbClr val="000000"/>
              </a:solidFill>
              <a:effectLst/>
              <a:uFillTx/>
              <a:latin typeface="Times New Roman"/>
            </a:endParaRPr>
          </a:p>
        </p:txBody>
      </p:sp>
      <p:sp>
        <p:nvSpPr>
          <p:cNvPr id="1202" name="文本框 1201"/>
          <p:cNvSpPr txBox="1"/>
          <p:nvPr/>
        </p:nvSpPr>
        <p:spPr>
          <a:xfrm>
            <a:off x="6548760" y="3874680"/>
            <a:ext cx="403200" cy="146520"/>
          </a:xfrm>
          <a:prstGeom prst="rect">
            <a:avLst/>
          </a:prstGeom>
          <a:noFill/>
          <a:ln w="0">
            <a:noFill/>
          </a:ln>
        </p:spPr>
        <p:txBody>
          <a:bodyPr wrap="none" lIns="0" tIns="0" rIns="0" bIns="0" anchor="t">
            <a:spAutoFit/>
          </a:bodyPr>
          <a:lstStyle/>
          <a:p>
            <a:r>
              <a:rPr lang="zh-CN" sz="790" b="0" u="none" strike="noStrike">
                <a:solidFill>
                  <a:srgbClr val="9CA3AF"/>
                </a:solidFill>
                <a:effectLst/>
                <a:uFillTx/>
                <a:latin typeface="NotoSansCJKsc"/>
                <a:ea typeface="NotoSansCJKsc"/>
              </a:rPr>
              <a:t>空⽓质量</a:t>
            </a:r>
            <a:endParaRPr lang="en-US" sz="790" b="0" u="none" strike="noStrike">
              <a:solidFill>
                <a:srgbClr val="000000"/>
              </a:solidFill>
              <a:effectLst/>
              <a:uFillTx/>
              <a:latin typeface="Times New Roman"/>
            </a:endParaRPr>
          </a:p>
        </p:txBody>
      </p:sp>
      <p:sp>
        <p:nvSpPr>
          <p:cNvPr id="1203" name="任意多边形: 形状 1202"/>
          <p:cNvSpPr/>
          <p:nvPr/>
        </p:nvSpPr>
        <p:spPr>
          <a:xfrm>
            <a:off x="534600" y="1751400"/>
            <a:ext cx="4680000" cy="1069920"/>
          </a:xfrm>
          <a:custGeom>
            <a:avLst/>
            <a:gdLst/>
            <a:ahLst/>
            <a:cxnLst/>
            <a:rect l="0" t="0" r="r" b="b"/>
            <a:pathLst>
              <a:path w="13000" h="2972">
                <a:moveTo>
                  <a:pt x="0" y="2786"/>
                </a:moveTo>
                <a:lnTo>
                  <a:pt x="0" y="185"/>
                </a:lnTo>
                <a:cubicBezTo>
                  <a:pt x="0" y="173"/>
                  <a:pt x="1" y="161"/>
                  <a:pt x="4" y="149"/>
                </a:cubicBezTo>
                <a:cubicBezTo>
                  <a:pt x="6" y="137"/>
                  <a:pt x="10" y="126"/>
                  <a:pt x="14" y="114"/>
                </a:cubicBezTo>
                <a:cubicBezTo>
                  <a:pt x="19" y="103"/>
                  <a:pt x="25" y="92"/>
                  <a:pt x="31"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12815" y="0"/>
                </a:lnTo>
                <a:cubicBezTo>
                  <a:pt x="12827" y="0"/>
                  <a:pt x="12839" y="1"/>
                  <a:pt x="12851" y="3"/>
                </a:cubicBezTo>
                <a:cubicBezTo>
                  <a:pt x="12863" y="6"/>
                  <a:pt x="12875" y="9"/>
                  <a:pt x="12886" y="14"/>
                </a:cubicBezTo>
                <a:cubicBezTo>
                  <a:pt x="12897" y="19"/>
                  <a:pt x="12908" y="24"/>
                  <a:pt x="12918" y="31"/>
                </a:cubicBezTo>
                <a:cubicBezTo>
                  <a:pt x="12928" y="38"/>
                  <a:pt x="12937" y="46"/>
                  <a:pt x="12946" y="54"/>
                </a:cubicBezTo>
                <a:cubicBezTo>
                  <a:pt x="12955" y="63"/>
                  <a:pt x="12962" y="72"/>
                  <a:pt x="12969" y="82"/>
                </a:cubicBezTo>
                <a:cubicBezTo>
                  <a:pt x="12976" y="92"/>
                  <a:pt x="12982" y="103"/>
                  <a:pt x="12986" y="114"/>
                </a:cubicBezTo>
                <a:cubicBezTo>
                  <a:pt x="12991" y="126"/>
                  <a:pt x="12994" y="137"/>
                  <a:pt x="12997" y="149"/>
                </a:cubicBezTo>
                <a:cubicBezTo>
                  <a:pt x="12999" y="161"/>
                  <a:pt x="13000" y="173"/>
                  <a:pt x="13000" y="185"/>
                </a:cubicBezTo>
                <a:lnTo>
                  <a:pt x="13000" y="2786"/>
                </a:lnTo>
                <a:cubicBezTo>
                  <a:pt x="13000" y="2799"/>
                  <a:pt x="12999" y="2811"/>
                  <a:pt x="12997" y="2823"/>
                </a:cubicBezTo>
                <a:cubicBezTo>
                  <a:pt x="12994" y="2835"/>
                  <a:pt x="12991" y="2846"/>
                  <a:pt x="12986" y="2857"/>
                </a:cubicBezTo>
                <a:cubicBezTo>
                  <a:pt x="12982" y="2869"/>
                  <a:pt x="12976" y="2879"/>
                  <a:pt x="12969" y="2890"/>
                </a:cubicBezTo>
                <a:cubicBezTo>
                  <a:pt x="12962" y="2900"/>
                  <a:pt x="12955" y="2909"/>
                  <a:pt x="12946" y="2918"/>
                </a:cubicBezTo>
                <a:cubicBezTo>
                  <a:pt x="12937" y="2926"/>
                  <a:pt x="12928" y="2934"/>
                  <a:pt x="12918" y="2941"/>
                </a:cubicBezTo>
                <a:cubicBezTo>
                  <a:pt x="12908" y="2948"/>
                  <a:pt x="12897" y="2953"/>
                  <a:pt x="12886" y="2958"/>
                </a:cubicBezTo>
                <a:cubicBezTo>
                  <a:pt x="12875" y="2963"/>
                  <a:pt x="12863" y="2966"/>
                  <a:pt x="12851" y="2968"/>
                </a:cubicBezTo>
                <a:cubicBezTo>
                  <a:pt x="12839" y="2971"/>
                  <a:pt x="12827" y="2972"/>
                  <a:pt x="12815" y="2972"/>
                </a:cubicBezTo>
                <a:lnTo>
                  <a:pt x="186" y="2972"/>
                </a:lnTo>
                <a:cubicBezTo>
                  <a:pt x="174" y="2972"/>
                  <a:pt x="162" y="2971"/>
                  <a:pt x="150" y="2968"/>
                </a:cubicBezTo>
                <a:cubicBezTo>
                  <a:pt x="138" y="2966"/>
                  <a:pt x="126" y="2963"/>
                  <a:pt x="115" y="2958"/>
                </a:cubicBezTo>
                <a:cubicBezTo>
                  <a:pt x="104" y="2953"/>
                  <a:pt x="93" y="2948"/>
                  <a:pt x="83" y="2941"/>
                </a:cubicBezTo>
                <a:cubicBezTo>
                  <a:pt x="73" y="2934"/>
                  <a:pt x="63" y="2926"/>
                  <a:pt x="55" y="2918"/>
                </a:cubicBezTo>
                <a:cubicBezTo>
                  <a:pt x="46" y="2909"/>
                  <a:pt x="38" y="2900"/>
                  <a:pt x="31" y="2890"/>
                </a:cubicBezTo>
                <a:cubicBezTo>
                  <a:pt x="25" y="2879"/>
                  <a:pt x="19" y="2869"/>
                  <a:pt x="14" y="2857"/>
                </a:cubicBezTo>
                <a:cubicBezTo>
                  <a:pt x="10" y="2846"/>
                  <a:pt x="6" y="2835"/>
                  <a:pt x="4" y="2823"/>
                </a:cubicBezTo>
                <a:cubicBezTo>
                  <a:pt x="1" y="2811"/>
                  <a:pt x="0" y="2799"/>
                  <a:pt x="0" y="2786"/>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04" name="任意多边形: 形状 1203"/>
          <p:cNvSpPr/>
          <p:nvPr/>
        </p:nvSpPr>
        <p:spPr>
          <a:xfrm>
            <a:off x="668520" y="1884960"/>
            <a:ext cx="334440" cy="334800"/>
          </a:xfrm>
          <a:custGeom>
            <a:avLst/>
            <a:gdLst/>
            <a:ahLst/>
            <a:cxnLst/>
            <a:rect l="0" t="0" r="r" b="b"/>
            <a:pathLst>
              <a:path w="929" h="930">
                <a:moveTo>
                  <a:pt x="929" y="465"/>
                </a:moveTo>
                <a:cubicBezTo>
                  <a:pt x="929" y="496"/>
                  <a:pt x="926" y="526"/>
                  <a:pt x="920" y="556"/>
                </a:cubicBezTo>
                <a:cubicBezTo>
                  <a:pt x="914" y="586"/>
                  <a:pt x="905" y="615"/>
                  <a:pt x="894" y="643"/>
                </a:cubicBezTo>
                <a:cubicBezTo>
                  <a:pt x="882" y="671"/>
                  <a:pt x="868" y="698"/>
                  <a:pt x="851" y="723"/>
                </a:cubicBezTo>
                <a:cubicBezTo>
                  <a:pt x="834" y="749"/>
                  <a:pt x="815" y="772"/>
                  <a:pt x="793" y="794"/>
                </a:cubicBezTo>
                <a:cubicBezTo>
                  <a:pt x="772" y="815"/>
                  <a:pt x="748" y="835"/>
                  <a:pt x="723" y="851"/>
                </a:cubicBezTo>
                <a:cubicBezTo>
                  <a:pt x="697" y="868"/>
                  <a:pt x="671" y="883"/>
                  <a:pt x="642" y="894"/>
                </a:cubicBezTo>
                <a:cubicBezTo>
                  <a:pt x="614" y="906"/>
                  <a:pt x="585" y="915"/>
                  <a:pt x="555" y="921"/>
                </a:cubicBezTo>
                <a:cubicBezTo>
                  <a:pt x="525" y="927"/>
                  <a:pt x="495" y="930"/>
                  <a:pt x="465" y="930"/>
                </a:cubicBezTo>
                <a:cubicBezTo>
                  <a:pt x="433" y="930"/>
                  <a:pt x="403" y="927"/>
                  <a:pt x="373" y="921"/>
                </a:cubicBezTo>
                <a:cubicBezTo>
                  <a:pt x="343" y="915"/>
                  <a:pt x="314" y="906"/>
                  <a:pt x="286" y="894"/>
                </a:cubicBezTo>
                <a:cubicBezTo>
                  <a:pt x="258" y="883"/>
                  <a:pt x="231" y="868"/>
                  <a:pt x="206" y="851"/>
                </a:cubicBezTo>
                <a:cubicBezTo>
                  <a:pt x="181" y="835"/>
                  <a:pt x="157" y="815"/>
                  <a:pt x="136" y="794"/>
                </a:cubicBezTo>
                <a:cubicBezTo>
                  <a:pt x="114" y="772"/>
                  <a:pt x="95" y="749"/>
                  <a:pt x="78" y="723"/>
                </a:cubicBezTo>
                <a:cubicBezTo>
                  <a:pt x="61" y="698"/>
                  <a:pt x="47" y="671"/>
                  <a:pt x="35" y="643"/>
                </a:cubicBezTo>
                <a:cubicBezTo>
                  <a:pt x="23" y="615"/>
                  <a:pt x="14" y="586"/>
                  <a:pt x="8" y="556"/>
                </a:cubicBezTo>
                <a:cubicBezTo>
                  <a:pt x="3" y="526"/>
                  <a:pt x="0" y="496"/>
                  <a:pt x="0" y="465"/>
                </a:cubicBezTo>
                <a:cubicBezTo>
                  <a:pt x="0" y="435"/>
                  <a:pt x="3" y="405"/>
                  <a:pt x="8" y="375"/>
                </a:cubicBezTo>
                <a:cubicBezTo>
                  <a:pt x="14" y="345"/>
                  <a:pt x="23" y="316"/>
                  <a:pt x="35" y="288"/>
                </a:cubicBezTo>
                <a:cubicBezTo>
                  <a:pt x="47" y="260"/>
                  <a:pt x="61" y="233"/>
                  <a:pt x="78" y="208"/>
                </a:cubicBezTo>
                <a:cubicBezTo>
                  <a:pt x="95" y="181"/>
                  <a:pt x="114" y="158"/>
                  <a:pt x="136" y="136"/>
                </a:cubicBezTo>
                <a:cubicBezTo>
                  <a:pt x="157" y="115"/>
                  <a:pt x="181" y="95"/>
                  <a:pt x="206" y="78"/>
                </a:cubicBezTo>
                <a:cubicBezTo>
                  <a:pt x="231" y="61"/>
                  <a:pt x="258" y="47"/>
                  <a:pt x="286" y="36"/>
                </a:cubicBezTo>
                <a:cubicBezTo>
                  <a:pt x="314" y="24"/>
                  <a:pt x="343" y="15"/>
                  <a:pt x="373" y="9"/>
                </a:cubicBezTo>
                <a:cubicBezTo>
                  <a:pt x="403" y="3"/>
                  <a:pt x="433" y="0"/>
                  <a:pt x="465" y="0"/>
                </a:cubicBezTo>
                <a:cubicBezTo>
                  <a:pt x="495" y="0"/>
                  <a:pt x="525" y="3"/>
                  <a:pt x="555" y="9"/>
                </a:cubicBezTo>
                <a:cubicBezTo>
                  <a:pt x="585" y="15"/>
                  <a:pt x="614" y="24"/>
                  <a:pt x="642" y="36"/>
                </a:cubicBezTo>
                <a:cubicBezTo>
                  <a:pt x="671" y="47"/>
                  <a:pt x="697" y="61"/>
                  <a:pt x="723" y="78"/>
                </a:cubicBezTo>
                <a:cubicBezTo>
                  <a:pt x="748" y="95"/>
                  <a:pt x="772" y="115"/>
                  <a:pt x="793" y="136"/>
                </a:cubicBezTo>
                <a:cubicBezTo>
                  <a:pt x="815" y="158"/>
                  <a:pt x="834" y="181"/>
                  <a:pt x="851" y="208"/>
                </a:cubicBezTo>
                <a:cubicBezTo>
                  <a:pt x="868" y="233"/>
                  <a:pt x="882" y="260"/>
                  <a:pt x="894" y="288"/>
                </a:cubicBezTo>
                <a:cubicBezTo>
                  <a:pt x="905" y="316"/>
                  <a:pt x="914" y="345"/>
                  <a:pt x="920" y="375"/>
                </a:cubicBezTo>
                <a:cubicBezTo>
                  <a:pt x="926" y="405"/>
                  <a:pt x="929" y="435"/>
                  <a:pt x="929" y="465"/>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05" name="图片 1204"/>
          <p:cNvPicPr/>
          <p:nvPr/>
        </p:nvPicPr>
        <p:blipFill>
          <a:blip r:embed="rId11"/>
          <a:stretch/>
        </p:blipFill>
        <p:spPr>
          <a:xfrm>
            <a:off x="768960" y="1985400"/>
            <a:ext cx="133200" cy="133200"/>
          </a:xfrm>
          <a:prstGeom prst="rect">
            <a:avLst/>
          </a:prstGeom>
          <a:noFill/>
          <a:ln w="0">
            <a:noFill/>
          </a:ln>
        </p:spPr>
      </p:pic>
      <p:sp>
        <p:nvSpPr>
          <p:cNvPr id="1206" name="文本框 1205"/>
          <p:cNvSpPr txBox="1"/>
          <p:nvPr/>
        </p:nvSpPr>
        <p:spPr>
          <a:xfrm>
            <a:off x="8824680" y="3874680"/>
            <a:ext cx="1207800" cy="146520"/>
          </a:xfrm>
          <a:prstGeom prst="rect">
            <a:avLst/>
          </a:prstGeom>
          <a:noFill/>
          <a:ln w="0">
            <a:noFill/>
          </a:ln>
        </p:spPr>
        <p:txBody>
          <a:bodyPr wrap="none" lIns="0" tIns="0" rIns="0" bIns="0" anchor="t">
            <a:spAutoFit/>
          </a:bodyPr>
          <a:lstStyle/>
          <a:p>
            <a:r>
              <a:rPr lang="zh-CN" sz="790" b="0" u="none" strike="noStrike">
                <a:solidFill>
                  <a:srgbClr val="9CA3AF"/>
                </a:solidFill>
                <a:effectLst/>
                <a:uFillTx/>
                <a:latin typeface="NotoSansCJKsc"/>
                <a:ea typeface="NotoSansCJKsc"/>
              </a:rPr>
              <a:t>数据来源：环境监测传感器</a:t>
            </a:r>
            <a:endParaRPr lang="en-US" sz="790" b="0" u="none" strike="noStrike">
              <a:solidFill>
                <a:srgbClr val="000000"/>
              </a:solidFill>
              <a:effectLst/>
              <a:uFillTx/>
              <a:latin typeface="Times New Roman"/>
            </a:endParaRPr>
          </a:p>
        </p:txBody>
      </p:sp>
      <p:sp>
        <p:nvSpPr>
          <p:cNvPr id="1207" name="文本框 1206"/>
          <p:cNvSpPr txBox="1"/>
          <p:nvPr/>
        </p:nvSpPr>
        <p:spPr>
          <a:xfrm>
            <a:off x="1103040" y="191700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环境数据趋势分析</a:t>
            </a:r>
            <a:endParaRPr lang="en-US" sz="1320" b="0" u="none" strike="noStrike">
              <a:solidFill>
                <a:srgbClr val="000000"/>
              </a:solidFill>
              <a:effectLst/>
              <a:uFillTx/>
              <a:latin typeface="Times New Roman"/>
            </a:endParaRPr>
          </a:p>
        </p:txBody>
      </p:sp>
      <p:sp>
        <p:nvSpPr>
          <p:cNvPr id="1208" name="文本框 1207"/>
          <p:cNvSpPr txBox="1"/>
          <p:nvPr/>
        </p:nvSpPr>
        <p:spPr>
          <a:xfrm>
            <a:off x="668520" y="2273400"/>
            <a:ext cx="442656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对温度、湿度、空⽓质量等环境数据进⾏时序分析，识别⽇常波动规律、异</a:t>
            </a:r>
            <a:endParaRPr lang="en-US" sz="1050" b="0" u="none" strike="noStrike">
              <a:solidFill>
                <a:srgbClr val="000000"/>
              </a:solidFill>
              <a:effectLst/>
              <a:uFillTx/>
              <a:latin typeface="Times New Roman"/>
            </a:endParaRPr>
          </a:p>
        </p:txBody>
      </p:sp>
      <p:sp>
        <p:nvSpPr>
          <p:cNvPr id="1209" name="任意多边形: 形状 1208"/>
          <p:cNvSpPr/>
          <p:nvPr/>
        </p:nvSpPr>
        <p:spPr>
          <a:xfrm>
            <a:off x="534600" y="2954520"/>
            <a:ext cx="4680000" cy="1070280"/>
          </a:xfrm>
          <a:custGeom>
            <a:avLst/>
            <a:gdLst/>
            <a:ahLst/>
            <a:cxnLst/>
            <a:rect l="0" t="0" r="r" b="b"/>
            <a:pathLst>
              <a:path w="13000" h="2973">
                <a:moveTo>
                  <a:pt x="0" y="2787"/>
                </a:moveTo>
                <a:lnTo>
                  <a:pt x="0" y="186"/>
                </a:lnTo>
                <a:cubicBezTo>
                  <a:pt x="0" y="174"/>
                  <a:pt x="1" y="162"/>
                  <a:pt x="4" y="150"/>
                </a:cubicBezTo>
                <a:cubicBezTo>
                  <a:pt x="6" y="138"/>
                  <a:pt x="10" y="126"/>
                  <a:pt x="14" y="115"/>
                </a:cubicBezTo>
                <a:cubicBezTo>
                  <a:pt x="19" y="104"/>
                  <a:pt x="25" y="93"/>
                  <a:pt x="31" y="83"/>
                </a:cubicBezTo>
                <a:cubicBezTo>
                  <a:pt x="38" y="73"/>
                  <a:pt x="46" y="63"/>
                  <a:pt x="55" y="55"/>
                </a:cubicBezTo>
                <a:cubicBezTo>
                  <a:pt x="63" y="46"/>
                  <a:pt x="73" y="39"/>
                  <a:pt x="83" y="32"/>
                </a:cubicBezTo>
                <a:cubicBezTo>
                  <a:pt x="93" y="25"/>
                  <a:pt x="104" y="19"/>
                  <a:pt x="115" y="15"/>
                </a:cubicBezTo>
                <a:cubicBezTo>
                  <a:pt x="126" y="10"/>
                  <a:pt x="138" y="6"/>
                  <a:pt x="150" y="4"/>
                </a:cubicBezTo>
                <a:cubicBezTo>
                  <a:pt x="162" y="2"/>
                  <a:pt x="174" y="0"/>
                  <a:pt x="186" y="0"/>
                </a:cubicBezTo>
                <a:lnTo>
                  <a:pt x="12815" y="0"/>
                </a:lnTo>
                <a:cubicBezTo>
                  <a:pt x="12827" y="0"/>
                  <a:pt x="12839" y="2"/>
                  <a:pt x="12851" y="4"/>
                </a:cubicBezTo>
                <a:cubicBezTo>
                  <a:pt x="12863" y="6"/>
                  <a:pt x="12875" y="10"/>
                  <a:pt x="12886" y="15"/>
                </a:cubicBezTo>
                <a:cubicBezTo>
                  <a:pt x="12897" y="19"/>
                  <a:pt x="12908" y="25"/>
                  <a:pt x="12918" y="32"/>
                </a:cubicBezTo>
                <a:cubicBezTo>
                  <a:pt x="12928" y="39"/>
                  <a:pt x="12937" y="46"/>
                  <a:pt x="12946" y="55"/>
                </a:cubicBezTo>
                <a:cubicBezTo>
                  <a:pt x="12955" y="63"/>
                  <a:pt x="12962" y="73"/>
                  <a:pt x="12969" y="83"/>
                </a:cubicBezTo>
                <a:cubicBezTo>
                  <a:pt x="12976" y="93"/>
                  <a:pt x="12982" y="104"/>
                  <a:pt x="12986" y="115"/>
                </a:cubicBezTo>
                <a:cubicBezTo>
                  <a:pt x="12991" y="126"/>
                  <a:pt x="12994" y="138"/>
                  <a:pt x="12997" y="150"/>
                </a:cubicBezTo>
                <a:cubicBezTo>
                  <a:pt x="12999" y="162"/>
                  <a:pt x="13000" y="174"/>
                  <a:pt x="13000" y="186"/>
                </a:cubicBezTo>
                <a:lnTo>
                  <a:pt x="13000" y="2787"/>
                </a:lnTo>
                <a:cubicBezTo>
                  <a:pt x="13000" y="2799"/>
                  <a:pt x="12999" y="2811"/>
                  <a:pt x="12997" y="2823"/>
                </a:cubicBezTo>
                <a:cubicBezTo>
                  <a:pt x="12994" y="2835"/>
                  <a:pt x="12991" y="2847"/>
                  <a:pt x="12986" y="2858"/>
                </a:cubicBezTo>
                <a:cubicBezTo>
                  <a:pt x="12982" y="2869"/>
                  <a:pt x="12976" y="2880"/>
                  <a:pt x="12969" y="2890"/>
                </a:cubicBezTo>
                <a:cubicBezTo>
                  <a:pt x="12962" y="2900"/>
                  <a:pt x="12955" y="2910"/>
                  <a:pt x="12946" y="2918"/>
                </a:cubicBezTo>
                <a:cubicBezTo>
                  <a:pt x="12937" y="2927"/>
                  <a:pt x="12928" y="2935"/>
                  <a:pt x="12918" y="2941"/>
                </a:cubicBezTo>
                <a:cubicBezTo>
                  <a:pt x="12908" y="2948"/>
                  <a:pt x="12897" y="2954"/>
                  <a:pt x="12886" y="2959"/>
                </a:cubicBezTo>
                <a:cubicBezTo>
                  <a:pt x="12875" y="2963"/>
                  <a:pt x="12863" y="2967"/>
                  <a:pt x="12851" y="2969"/>
                </a:cubicBezTo>
                <a:cubicBezTo>
                  <a:pt x="12839" y="2972"/>
                  <a:pt x="12827" y="2973"/>
                  <a:pt x="12815" y="2973"/>
                </a:cubicBezTo>
                <a:lnTo>
                  <a:pt x="186" y="2973"/>
                </a:lnTo>
                <a:cubicBezTo>
                  <a:pt x="174" y="2973"/>
                  <a:pt x="162" y="2972"/>
                  <a:pt x="150" y="2969"/>
                </a:cubicBezTo>
                <a:cubicBezTo>
                  <a:pt x="138" y="2967"/>
                  <a:pt x="126" y="2963"/>
                  <a:pt x="115" y="2959"/>
                </a:cubicBezTo>
                <a:cubicBezTo>
                  <a:pt x="104" y="2954"/>
                  <a:pt x="93" y="2948"/>
                  <a:pt x="83" y="2941"/>
                </a:cubicBezTo>
                <a:cubicBezTo>
                  <a:pt x="73" y="2935"/>
                  <a:pt x="63" y="2927"/>
                  <a:pt x="55" y="2918"/>
                </a:cubicBezTo>
                <a:cubicBezTo>
                  <a:pt x="46" y="2910"/>
                  <a:pt x="38" y="2900"/>
                  <a:pt x="31" y="2890"/>
                </a:cubicBezTo>
                <a:cubicBezTo>
                  <a:pt x="25" y="2880"/>
                  <a:pt x="19" y="2869"/>
                  <a:pt x="14" y="2858"/>
                </a:cubicBezTo>
                <a:cubicBezTo>
                  <a:pt x="10" y="2847"/>
                  <a:pt x="6" y="2835"/>
                  <a:pt x="4" y="2823"/>
                </a:cubicBezTo>
                <a:cubicBezTo>
                  <a:pt x="1" y="2811"/>
                  <a:pt x="0" y="2799"/>
                  <a:pt x="0" y="2787"/>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10" name="任意多边形: 形状 1209"/>
          <p:cNvSpPr/>
          <p:nvPr/>
        </p:nvSpPr>
        <p:spPr>
          <a:xfrm>
            <a:off x="668520" y="3088440"/>
            <a:ext cx="334440" cy="334440"/>
          </a:xfrm>
          <a:custGeom>
            <a:avLst/>
            <a:gdLst/>
            <a:ahLst/>
            <a:cxnLst/>
            <a:rect l="0" t="0" r="r" b="b"/>
            <a:pathLst>
              <a:path w="929" h="929">
                <a:moveTo>
                  <a:pt x="929" y="464"/>
                </a:moveTo>
                <a:cubicBezTo>
                  <a:pt x="929" y="495"/>
                  <a:pt x="926" y="525"/>
                  <a:pt x="920" y="556"/>
                </a:cubicBezTo>
                <a:cubicBezTo>
                  <a:pt x="914" y="586"/>
                  <a:pt x="905" y="615"/>
                  <a:pt x="894" y="643"/>
                </a:cubicBezTo>
                <a:cubicBezTo>
                  <a:pt x="882" y="671"/>
                  <a:pt x="868" y="698"/>
                  <a:pt x="851" y="723"/>
                </a:cubicBezTo>
                <a:cubicBezTo>
                  <a:pt x="834" y="748"/>
                  <a:pt x="815" y="772"/>
                  <a:pt x="793" y="793"/>
                </a:cubicBezTo>
                <a:cubicBezTo>
                  <a:pt x="772" y="815"/>
                  <a:pt x="748" y="834"/>
                  <a:pt x="723" y="851"/>
                </a:cubicBezTo>
                <a:cubicBezTo>
                  <a:pt x="697" y="868"/>
                  <a:pt x="671" y="882"/>
                  <a:pt x="642" y="894"/>
                </a:cubicBezTo>
                <a:cubicBezTo>
                  <a:pt x="614" y="906"/>
                  <a:pt x="585" y="915"/>
                  <a:pt x="555" y="920"/>
                </a:cubicBezTo>
                <a:cubicBezTo>
                  <a:pt x="525" y="926"/>
                  <a:pt x="495" y="929"/>
                  <a:pt x="465" y="929"/>
                </a:cubicBezTo>
                <a:cubicBezTo>
                  <a:pt x="433" y="929"/>
                  <a:pt x="403" y="926"/>
                  <a:pt x="373" y="920"/>
                </a:cubicBezTo>
                <a:cubicBezTo>
                  <a:pt x="343" y="915"/>
                  <a:pt x="314" y="906"/>
                  <a:pt x="286" y="894"/>
                </a:cubicBezTo>
                <a:cubicBezTo>
                  <a:pt x="258" y="882"/>
                  <a:pt x="231" y="868"/>
                  <a:pt x="206" y="851"/>
                </a:cubicBezTo>
                <a:cubicBezTo>
                  <a:pt x="181" y="834"/>
                  <a:pt x="157" y="815"/>
                  <a:pt x="136" y="793"/>
                </a:cubicBezTo>
                <a:cubicBezTo>
                  <a:pt x="114" y="772"/>
                  <a:pt x="95" y="748"/>
                  <a:pt x="78" y="723"/>
                </a:cubicBezTo>
                <a:cubicBezTo>
                  <a:pt x="61" y="698"/>
                  <a:pt x="47" y="671"/>
                  <a:pt x="35" y="643"/>
                </a:cubicBezTo>
                <a:cubicBezTo>
                  <a:pt x="23" y="615"/>
                  <a:pt x="14" y="586"/>
                  <a:pt x="8" y="556"/>
                </a:cubicBezTo>
                <a:cubicBezTo>
                  <a:pt x="3" y="525"/>
                  <a:pt x="0" y="495"/>
                  <a:pt x="0" y="464"/>
                </a:cubicBezTo>
                <a:cubicBezTo>
                  <a:pt x="0" y="434"/>
                  <a:pt x="3" y="403"/>
                  <a:pt x="8" y="374"/>
                </a:cubicBezTo>
                <a:cubicBezTo>
                  <a:pt x="14" y="344"/>
                  <a:pt x="23" y="315"/>
                  <a:pt x="35" y="286"/>
                </a:cubicBezTo>
                <a:cubicBezTo>
                  <a:pt x="47" y="258"/>
                  <a:pt x="61" y="232"/>
                  <a:pt x="78" y="206"/>
                </a:cubicBezTo>
                <a:cubicBezTo>
                  <a:pt x="95" y="181"/>
                  <a:pt x="114" y="157"/>
                  <a:pt x="136" y="136"/>
                </a:cubicBezTo>
                <a:cubicBezTo>
                  <a:pt x="157" y="114"/>
                  <a:pt x="181" y="95"/>
                  <a:pt x="206" y="78"/>
                </a:cubicBezTo>
                <a:cubicBezTo>
                  <a:pt x="231" y="61"/>
                  <a:pt x="258" y="47"/>
                  <a:pt x="286" y="35"/>
                </a:cubicBezTo>
                <a:cubicBezTo>
                  <a:pt x="314" y="24"/>
                  <a:pt x="343" y="15"/>
                  <a:pt x="373" y="9"/>
                </a:cubicBezTo>
                <a:cubicBezTo>
                  <a:pt x="403" y="3"/>
                  <a:pt x="433" y="0"/>
                  <a:pt x="465" y="0"/>
                </a:cubicBezTo>
                <a:cubicBezTo>
                  <a:pt x="495" y="0"/>
                  <a:pt x="525" y="3"/>
                  <a:pt x="555" y="9"/>
                </a:cubicBezTo>
                <a:cubicBezTo>
                  <a:pt x="585" y="15"/>
                  <a:pt x="614" y="24"/>
                  <a:pt x="642" y="35"/>
                </a:cubicBezTo>
                <a:cubicBezTo>
                  <a:pt x="671" y="47"/>
                  <a:pt x="697" y="61"/>
                  <a:pt x="723" y="78"/>
                </a:cubicBezTo>
                <a:cubicBezTo>
                  <a:pt x="748" y="95"/>
                  <a:pt x="772" y="114"/>
                  <a:pt x="793" y="136"/>
                </a:cubicBezTo>
                <a:cubicBezTo>
                  <a:pt x="815" y="157"/>
                  <a:pt x="834" y="181"/>
                  <a:pt x="851" y="206"/>
                </a:cubicBezTo>
                <a:cubicBezTo>
                  <a:pt x="868" y="232"/>
                  <a:pt x="882" y="258"/>
                  <a:pt x="894" y="286"/>
                </a:cubicBezTo>
                <a:cubicBezTo>
                  <a:pt x="905" y="315"/>
                  <a:pt x="914" y="344"/>
                  <a:pt x="920" y="374"/>
                </a:cubicBezTo>
                <a:cubicBezTo>
                  <a:pt x="926" y="403"/>
                  <a:pt x="929" y="434"/>
                  <a:pt x="929" y="464"/>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11" name="图片 1210"/>
          <p:cNvPicPr/>
          <p:nvPr/>
        </p:nvPicPr>
        <p:blipFill>
          <a:blip r:embed="rId12"/>
          <a:stretch/>
        </p:blipFill>
        <p:spPr>
          <a:xfrm>
            <a:off x="785520" y="3188880"/>
            <a:ext cx="100080" cy="133200"/>
          </a:xfrm>
          <a:prstGeom prst="rect">
            <a:avLst/>
          </a:prstGeom>
          <a:noFill/>
          <a:ln w="0">
            <a:noFill/>
          </a:ln>
        </p:spPr>
      </p:pic>
      <p:sp>
        <p:nvSpPr>
          <p:cNvPr id="1212" name="文本框 1211"/>
          <p:cNvSpPr txBox="1"/>
          <p:nvPr/>
        </p:nvSpPr>
        <p:spPr>
          <a:xfrm>
            <a:off x="668520" y="2473920"/>
            <a:ext cx="3085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常情况预警阈值，并通过折线图展⽰数据变化趋势。</a:t>
            </a:r>
            <a:endParaRPr lang="en-US" sz="1050" b="0" u="none" strike="noStrike">
              <a:solidFill>
                <a:srgbClr val="000000"/>
              </a:solidFill>
              <a:effectLst/>
              <a:uFillTx/>
              <a:latin typeface="Times New Roman"/>
            </a:endParaRPr>
          </a:p>
        </p:txBody>
      </p:sp>
      <p:sp>
        <p:nvSpPr>
          <p:cNvPr id="1213" name="文本框 1212"/>
          <p:cNvSpPr txBox="1"/>
          <p:nvPr/>
        </p:nvSpPr>
        <p:spPr>
          <a:xfrm>
            <a:off x="1103040" y="312048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设备使⽤模式识别</a:t>
            </a:r>
            <a:endParaRPr lang="en-US" sz="1320" b="0" u="none" strike="noStrike">
              <a:solidFill>
                <a:srgbClr val="000000"/>
              </a:solidFill>
              <a:effectLst/>
              <a:uFillTx/>
              <a:latin typeface="Times New Roman"/>
            </a:endParaRPr>
          </a:p>
        </p:txBody>
      </p:sp>
      <p:sp>
        <p:nvSpPr>
          <p:cNvPr id="1214" name="文本框 1213"/>
          <p:cNvSpPr txBox="1"/>
          <p:nvPr/>
        </p:nvSpPr>
        <p:spPr>
          <a:xfrm>
            <a:off x="668520" y="3476520"/>
            <a:ext cx="442656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通过聚类算法分析不同设备的使⽤习惯，⾃动识别⽤⼾偏好，为智能场景联</a:t>
            </a:r>
            <a:endParaRPr lang="en-US" sz="1050" b="0" u="none" strike="noStrike">
              <a:solidFill>
                <a:srgbClr val="000000"/>
              </a:solidFill>
              <a:effectLst/>
              <a:uFillTx/>
              <a:latin typeface="Times New Roman"/>
            </a:endParaRPr>
          </a:p>
        </p:txBody>
      </p:sp>
      <p:sp>
        <p:nvSpPr>
          <p:cNvPr id="1215" name="任意多边形: 形状 1214"/>
          <p:cNvSpPr/>
          <p:nvPr/>
        </p:nvSpPr>
        <p:spPr>
          <a:xfrm>
            <a:off x="534600" y="4158000"/>
            <a:ext cx="4680000" cy="1069920"/>
          </a:xfrm>
          <a:custGeom>
            <a:avLst/>
            <a:gdLst/>
            <a:ahLst/>
            <a:cxnLst/>
            <a:rect l="0" t="0" r="r" b="b"/>
            <a:pathLst>
              <a:path w="13000" h="2972">
                <a:moveTo>
                  <a:pt x="0" y="2787"/>
                </a:moveTo>
                <a:lnTo>
                  <a:pt x="0" y="186"/>
                </a:lnTo>
                <a:cubicBezTo>
                  <a:pt x="0" y="174"/>
                  <a:pt x="1" y="162"/>
                  <a:pt x="4" y="150"/>
                </a:cubicBezTo>
                <a:cubicBezTo>
                  <a:pt x="6" y="138"/>
                  <a:pt x="10" y="126"/>
                  <a:pt x="14" y="115"/>
                </a:cubicBezTo>
                <a:cubicBezTo>
                  <a:pt x="19" y="104"/>
                  <a:pt x="25" y="93"/>
                  <a:pt x="31" y="83"/>
                </a:cubicBezTo>
                <a:cubicBezTo>
                  <a:pt x="38" y="73"/>
                  <a:pt x="46" y="63"/>
                  <a:pt x="55" y="55"/>
                </a:cubicBezTo>
                <a:cubicBezTo>
                  <a:pt x="63" y="46"/>
                  <a:pt x="73" y="38"/>
                  <a:pt x="83" y="31"/>
                </a:cubicBezTo>
                <a:cubicBezTo>
                  <a:pt x="93" y="25"/>
                  <a:pt x="104" y="19"/>
                  <a:pt x="115" y="14"/>
                </a:cubicBezTo>
                <a:cubicBezTo>
                  <a:pt x="126" y="10"/>
                  <a:pt x="138" y="6"/>
                  <a:pt x="150" y="4"/>
                </a:cubicBezTo>
                <a:cubicBezTo>
                  <a:pt x="162" y="1"/>
                  <a:pt x="174" y="0"/>
                  <a:pt x="186" y="0"/>
                </a:cubicBezTo>
                <a:lnTo>
                  <a:pt x="12815" y="0"/>
                </a:lnTo>
                <a:cubicBezTo>
                  <a:pt x="12827" y="0"/>
                  <a:pt x="12839" y="1"/>
                  <a:pt x="12851" y="4"/>
                </a:cubicBezTo>
                <a:cubicBezTo>
                  <a:pt x="12863" y="6"/>
                  <a:pt x="12875" y="10"/>
                  <a:pt x="12886" y="14"/>
                </a:cubicBezTo>
                <a:cubicBezTo>
                  <a:pt x="12897" y="19"/>
                  <a:pt x="12908" y="25"/>
                  <a:pt x="12918" y="31"/>
                </a:cubicBezTo>
                <a:cubicBezTo>
                  <a:pt x="12928" y="38"/>
                  <a:pt x="12937" y="46"/>
                  <a:pt x="12946" y="55"/>
                </a:cubicBezTo>
                <a:cubicBezTo>
                  <a:pt x="12955" y="63"/>
                  <a:pt x="12962" y="73"/>
                  <a:pt x="12969" y="83"/>
                </a:cubicBezTo>
                <a:cubicBezTo>
                  <a:pt x="12976" y="93"/>
                  <a:pt x="12982" y="104"/>
                  <a:pt x="12986" y="115"/>
                </a:cubicBezTo>
                <a:cubicBezTo>
                  <a:pt x="12991" y="126"/>
                  <a:pt x="12994" y="138"/>
                  <a:pt x="12997" y="150"/>
                </a:cubicBezTo>
                <a:cubicBezTo>
                  <a:pt x="12999" y="162"/>
                  <a:pt x="13000" y="174"/>
                  <a:pt x="13000" y="186"/>
                </a:cubicBezTo>
                <a:lnTo>
                  <a:pt x="13000" y="2787"/>
                </a:lnTo>
                <a:cubicBezTo>
                  <a:pt x="13000" y="2799"/>
                  <a:pt x="12999" y="2811"/>
                  <a:pt x="12997" y="2823"/>
                </a:cubicBezTo>
                <a:cubicBezTo>
                  <a:pt x="12994" y="2835"/>
                  <a:pt x="12991" y="2847"/>
                  <a:pt x="12986" y="2858"/>
                </a:cubicBezTo>
                <a:cubicBezTo>
                  <a:pt x="12982" y="2869"/>
                  <a:pt x="12976" y="2880"/>
                  <a:pt x="12969" y="2890"/>
                </a:cubicBezTo>
                <a:cubicBezTo>
                  <a:pt x="12962" y="2900"/>
                  <a:pt x="12955" y="2909"/>
                  <a:pt x="12946" y="2918"/>
                </a:cubicBezTo>
                <a:cubicBezTo>
                  <a:pt x="12937" y="2927"/>
                  <a:pt x="12928" y="2934"/>
                  <a:pt x="12918" y="2941"/>
                </a:cubicBezTo>
                <a:cubicBezTo>
                  <a:pt x="12908" y="2948"/>
                  <a:pt x="12897" y="2954"/>
                  <a:pt x="12886" y="2958"/>
                </a:cubicBezTo>
                <a:cubicBezTo>
                  <a:pt x="12875" y="2963"/>
                  <a:pt x="12863" y="2966"/>
                  <a:pt x="12851" y="2969"/>
                </a:cubicBezTo>
                <a:cubicBezTo>
                  <a:pt x="12839" y="2971"/>
                  <a:pt x="12827" y="2972"/>
                  <a:pt x="12815" y="2972"/>
                </a:cubicBezTo>
                <a:lnTo>
                  <a:pt x="186" y="2972"/>
                </a:lnTo>
                <a:cubicBezTo>
                  <a:pt x="174" y="2972"/>
                  <a:pt x="162" y="2971"/>
                  <a:pt x="150" y="2969"/>
                </a:cubicBezTo>
                <a:cubicBezTo>
                  <a:pt x="138" y="2966"/>
                  <a:pt x="126" y="2963"/>
                  <a:pt x="115" y="2958"/>
                </a:cubicBezTo>
                <a:cubicBezTo>
                  <a:pt x="104" y="2954"/>
                  <a:pt x="93" y="2948"/>
                  <a:pt x="83" y="2941"/>
                </a:cubicBezTo>
                <a:cubicBezTo>
                  <a:pt x="73" y="2934"/>
                  <a:pt x="63" y="2927"/>
                  <a:pt x="55" y="2918"/>
                </a:cubicBezTo>
                <a:cubicBezTo>
                  <a:pt x="46" y="2909"/>
                  <a:pt x="38" y="2900"/>
                  <a:pt x="31" y="2890"/>
                </a:cubicBezTo>
                <a:cubicBezTo>
                  <a:pt x="25" y="2880"/>
                  <a:pt x="19" y="2869"/>
                  <a:pt x="14" y="2858"/>
                </a:cubicBezTo>
                <a:cubicBezTo>
                  <a:pt x="10" y="2847"/>
                  <a:pt x="6" y="2835"/>
                  <a:pt x="4" y="2823"/>
                </a:cubicBezTo>
                <a:cubicBezTo>
                  <a:pt x="1" y="2811"/>
                  <a:pt x="0" y="2799"/>
                  <a:pt x="0" y="2787"/>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16" name="任意多边形: 形状 1215"/>
          <p:cNvSpPr/>
          <p:nvPr/>
        </p:nvSpPr>
        <p:spPr>
          <a:xfrm>
            <a:off x="668520" y="4291920"/>
            <a:ext cx="334440" cy="334440"/>
          </a:xfrm>
          <a:custGeom>
            <a:avLst/>
            <a:gdLst/>
            <a:ahLst/>
            <a:cxnLst/>
            <a:rect l="0" t="0" r="r" b="b"/>
            <a:pathLst>
              <a:path w="929" h="929">
                <a:moveTo>
                  <a:pt x="929" y="464"/>
                </a:moveTo>
                <a:cubicBezTo>
                  <a:pt x="929" y="494"/>
                  <a:pt x="926" y="524"/>
                  <a:pt x="920" y="554"/>
                </a:cubicBezTo>
                <a:cubicBezTo>
                  <a:pt x="914" y="584"/>
                  <a:pt x="905" y="613"/>
                  <a:pt x="894" y="641"/>
                </a:cubicBezTo>
                <a:cubicBezTo>
                  <a:pt x="882" y="670"/>
                  <a:pt x="868" y="696"/>
                  <a:pt x="851" y="722"/>
                </a:cubicBezTo>
                <a:cubicBezTo>
                  <a:pt x="834" y="747"/>
                  <a:pt x="815" y="771"/>
                  <a:pt x="793" y="792"/>
                </a:cubicBezTo>
                <a:cubicBezTo>
                  <a:pt x="772" y="814"/>
                  <a:pt x="748" y="833"/>
                  <a:pt x="723" y="850"/>
                </a:cubicBezTo>
                <a:cubicBezTo>
                  <a:pt x="697" y="867"/>
                  <a:pt x="671" y="881"/>
                  <a:pt x="642" y="893"/>
                </a:cubicBezTo>
                <a:cubicBezTo>
                  <a:pt x="614" y="904"/>
                  <a:pt x="585" y="913"/>
                  <a:pt x="555" y="919"/>
                </a:cubicBezTo>
                <a:cubicBezTo>
                  <a:pt x="525" y="926"/>
                  <a:pt x="495" y="929"/>
                  <a:pt x="465" y="929"/>
                </a:cubicBezTo>
                <a:cubicBezTo>
                  <a:pt x="433" y="929"/>
                  <a:pt x="403" y="926"/>
                  <a:pt x="373" y="919"/>
                </a:cubicBezTo>
                <a:cubicBezTo>
                  <a:pt x="343" y="913"/>
                  <a:pt x="314" y="904"/>
                  <a:pt x="286" y="893"/>
                </a:cubicBezTo>
                <a:cubicBezTo>
                  <a:pt x="258" y="881"/>
                  <a:pt x="231" y="867"/>
                  <a:pt x="206" y="850"/>
                </a:cubicBezTo>
                <a:cubicBezTo>
                  <a:pt x="181" y="833"/>
                  <a:pt x="157" y="814"/>
                  <a:pt x="136" y="792"/>
                </a:cubicBezTo>
                <a:cubicBezTo>
                  <a:pt x="114" y="771"/>
                  <a:pt x="95" y="747"/>
                  <a:pt x="78" y="722"/>
                </a:cubicBezTo>
                <a:cubicBezTo>
                  <a:pt x="61" y="696"/>
                  <a:pt x="47" y="670"/>
                  <a:pt x="35" y="641"/>
                </a:cubicBezTo>
                <a:cubicBezTo>
                  <a:pt x="23" y="613"/>
                  <a:pt x="14" y="584"/>
                  <a:pt x="8" y="554"/>
                </a:cubicBezTo>
                <a:cubicBezTo>
                  <a:pt x="3" y="524"/>
                  <a:pt x="0" y="494"/>
                  <a:pt x="0" y="464"/>
                </a:cubicBezTo>
                <a:cubicBezTo>
                  <a:pt x="0" y="433"/>
                  <a:pt x="3" y="403"/>
                  <a:pt x="8" y="373"/>
                </a:cubicBezTo>
                <a:cubicBezTo>
                  <a:pt x="14" y="343"/>
                  <a:pt x="23" y="314"/>
                  <a:pt x="35" y="286"/>
                </a:cubicBezTo>
                <a:cubicBezTo>
                  <a:pt x="47" y="258"/>
                  <a:pt x="61" y="231"/>
                  <a:pt x="78" y="206"/>
                </a:cubicBezTo>
                <a:cubicBezTo>
                  <a:pt x="95" y="181"/>
                  <a:pt x="114" y="157"/>
                  <a:pt x="136" y="136"/>
                </a:cubicBezTo>
                <a:cubicBezTo>
                  <a:pt x="157" y="114"/>
                  <a:pt x="181" y="95"/>
                  <a:pt x="206" y="78"/>
                </a:cubicBezTo>
                <a:cubicBezTo>
                  <a:pt x="231" y="61"/>
                  <a:pt x="258" y="47"/>
                  <a:pt x="286" y="35"/>
                </a:cubicBezTo>
                <a:cubicBezTo>
                  <a:pt x="314" y="23"/>
                  <a:pt x="343" y="14"/>
                  <a:pt x="373" y="8"/>
                </a:cubicBezTo>
                <a:cubicBezTo>
                  <a:pt x="403" y="3"/>
                  <a:pt x="433" y="0"/>
                  <a:pt x="465" y="0"/>
                </a:cubicBezTo>
                <a:cubicBezTo>
                  <a:pt x="495" y="0"/>
                  <a:pt x="525" y="3"/>
                  <a:pt x="555" y="8"/>
                </a:cubicBezTo>
                <a:cubicBezTo>
                  <a:pt x="585" y="14"/>
                  <a:pt x="614" y="23"/>
                  <a:pt x="642" y="35"/>
                </a:cubicBezTo>
                <a:cubicBezTo>
                  <a:pt x="671" y="47"/>
                  <a:pt x="697" y="61"/>
                  <a:pt x="723" y="78"/>
                </a:cubicBezTo>
                <a:cubicBezTo>
                  <a:pt x="748" y="95"/>
                  <a:pt x="772" y="114"/>
                  <a:pt x="793" y="136"/>
                </a:cubicBezTo>
                <a:cubicBezTo>
                  <a:pt x="815" y="157"/>
                  <a:pt x="834" y="181"/>
                  <a:pt x="851" y="206"/>
                </a:cubicBezTo>
                <a:cubicBezTo>
                  <a:pt x="868" y="231"/>
                  <a:pt x="882" y="258"/>
                  <a:pt x="894" y="286"/>
                </a:cubicBezTo>
                <a:cubicBezTo>
                  <a:pt x="905" y="314"/>
                  <a:pt x="914" y="343"/>
                  <a:pt x="920" y="373"/>
                </a:cubicBezTo>
                <a:cubicBezTo>
                  <a:pt x="926" y="403"/>
                  <a:pt x="929" y="433"/>
                  <a:pt x="929" y="464"/>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17" name="图片 1216"/>
          <p:cNvPicPr/>
          <p:nvPr/>
        </p:nvPicPr>
        <p:blipFill>
          <a:blip r:embed="rId13"/>
          <a:stretch/>
        </p:blipFill>
        <p:spPr>
          <a:xfrm>
            <a:off x="768960" y="4392360"/>
            <a:ext cx="133200" cy="133200"/>
          </a:xfrm>
          <a:prstGeom prst="rect">
            <a:avLst/>
          </a:prstGeom>
          <a:noFill/>
          <a:ln w="0">
            <a:noFill/>
          </a:ln>
        </p:spPr>
      </p:pic>
      <p:sp>
        <p:nvSpPr>
          <p:cNvPr id="1218" name="文本框 1217"/>
          <p:cNvSpPr txBox="1"/>
          <p:nvPr/>
        </p:nvSpPr>
        <p:spPr>
          <a:xfrm>
            <a:off x="668520" y="367704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动提供决策依据，提⾼⽤⼾体验。</a:t>
            </a:r>
            <a:endParaRPr lang="en-US" sz="1050" b="0" u="none" strike="noStrike">
              <a:solidFill>
                <a:srgbClr val="000000"/>
              </a:solidFill>
              <a:effectLst/>
              <a:uFillTx/>
              <a:latin typeface="Times New Roman"/>
            </a:endParaRPr>
          </a:p>
        </p:txBody>
      </p:sp>
      <p:sp>
        <p:nvSpPr>
          <p:cNvPr id="1219" name="文本框 1218"/>
          <p:cNvSpPr txBox="1"/>
          <p:nvPr/>
        </p:nvSpPr>
        <p:spPr>
          <a:xfrm>
            <a:off x="1103040" y="4362480"/>
            <a:ext cx="166680" cy="195480"/>
          </a:xfrm>
          <a:prstGeom prst="rect">
            <a:avLst/>
          </a:prstGeom>
          <a:noFill/>
          <a:ln w="0">
            <a:noFill/>
          </a:ln>
        </p:spPr>
        <p:txBody>
          <a:bodyPr wrap="none" lIns="0" tIns="0" rIns="0" bIns="0" anchor="t">
            <a:spAutoFit/>
          </a:bodyPr>
          <a:lstStyle/>
          <a:p>
            <a:r>
              <a:rPr lang="en-US" sz="1320" b="0" u="none" strike="noStrike">
                <a:solidFill>
                  <a:srgbClr val="FFFFFF"/>
                </a:solidFill>
                <a:effectLst/>
                <a:uFillTx/>
                <a:latin typeface="DejaVuSans"/>
                <a:ea typeface="DejaVuSans"/>
              </a:rPr>
              <a:t>AI</a:t>
            </a:r>
            <a:endParaRPr lang="en-US" sz="1320" b="0" u="none" strike="noStrike">
              <a:solidFill>
                <a:srgbClr val="000000"/>
              </a:solidFill>
              <a:effectLst/>
              <a:uFillTx/>
              <a:latin typeface="Times New Roman"/>
            </a:endParaRPr>
          </a:p>
        </p:txBody>
      </p:sp>
      <p:sp>
        <p:nvSpPr>
          <p:cNvPr id="1220" name="文本框 1219"/>
          <p:cNvSpPr txBox="1"/>
          <p:nvPr/>
        </p:nvSpPr>
        <p:spPr>
          <a:xfrm>
            <a:off x="1266840" y="432360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交互效果评估</a:t>
            </a:r>
            <a:endParaRPr lang="en-US" sz="1320" b="0" u="none" strike="noStrike">
              <a:solidFill>
                <a:srgbClr val="000000"/>
              </a:solidFill>
              <a:effectLst/>
              <a:uFillTx/>
              <a:latin typeface="Times New Roman"/>
            </a:endParaRPr>
          </a:p>
        </p:txBody>
      </p:sp>
      <p:sp>
        <p:nvSpPr>
          <p:cNvPr id="1221" name="文本框 1220"/>
          <p:cNvSpPr txBox="1"/>
          <p:nvPr/>
        </p:nvSpPr>
        <p:spPr>
          <a:xfrm>
            <a:off x="668520" y="468000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对⾃然语⾔交互指令进⾏语义分析，评估</a:t>
            </a:r>
            <a:endParaRPr lang="en-US" sz="1050" b="0" u="none" strike="noStrike">
              <a:solidFill>
                <a:srgbClr val="000000"/>
              </a:solidFill>
              <a:effectLst/>
              <a:uFillTx/>
              <a:latin typeface="Times New Roman"/>
            </a:endParaRPr>
          </a:p>
        </p:txBody>
      </p:sp>
      <p:sp>
        <p:nvSpPr>
          <p:cNvPr id="1222" name="文本框 1221"/>
          <p:cNvSpPr txBox="1"/>
          <p:nvPr/>
        </p:nvSpPr>
        <p:spPr>
          <a:xfrm>
            <a:off x="3075120" y="471096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1223" name="文本框 1222"/>
          <p:cNvSpPr txBox="1"/>
          <p:nvPr/>
        </p:nvSpPr>
        <p:spPr>
          <a:xfrm>
            <a:off x="3206160" y="4680000"/>
            <a:ext cx="1878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引擎识别准确率、响应速度，通</a:t>
            </a:r>
            <a:endParaRPr lang="en-US" sz="1050" b="0" u="none" strike="noStrike">
              <a:solidFill>
                <a:srgbClr val="000000"/>
              </a:solidFill>
              <a:effectLst/>
              <a:uFillTx/>
              <a:latin typeface="Times New Roman"/>
            </a:endParaRPr>
          </a:p>
        </p:txBody>
      </p:sp>
      <p:sp>
        <p:nvSpPr>
          <p:cNvPr id="1224" name="任意多边形: 形状 1223"/>
          <p:cNvSpPr/>
          <p:nvPr/>
        </p:nvSpPr>
        <p:spPr>
          <a:xfrm>
            <a:off x="5481720" y="4291920"/>
            <a:ext cx="4680360" cy="1404000"/>
          </a:xfrm>
          <a:custGeom>
            <a:avLst/>
            <a:gdLst/>
            <a:ahLst/>
            <a:cxnLst/>
            <a:rect l="0" t="0" r="r" b="b"/>
            <a:pathLst>
              <a:path w="13001" h="3900">
                <a:moveTo>
                  <a:pt x="0" y="3715"/>
                </a:moveTo>
                <a:lnTo>
                  <a:pt x="0" y="185"/>
                </a:lnTo>
                <a:cubicBezTo>
                  <a:pt x="0" y="173"/>
                  <a:pt x="1" y="161"/>
                  <a:pt x="4" y="149"/>
                </a:cubicBezTo>
                <a:cubicBezTo>
                  <a:pt x="6" y="137"/>
                  <a:pt x="10" y="125"/>
                  <a:pt x="14" y="114"/>
                </a:cubicBezTo>
                <a:cubicBezTo>
                  <a:pt x="19" y="103"/>
                  <a:pt x="25" y="92"/>
                  <a:pt x="32" y="82"/>
                </a:cubicBezTo>
                <a:cubicBezTo>
                  <a:pt x="38" y="72"/>
                  <a:pt x="46" y="63"/>
                  <a:pt x="55" y="54"/>
                </a:cubicBezTo>
                <a:cubicBezTo>
                  <a:pt x="63" y="45"/>
                  <a:pt x="73" y="38"/>
                  <a:pt x="83" y="31"/>
                </a:cubicBezTo>
                <a:cubicBezTo>
                  <a:pt x="93" y="24"/>
                  <a:pt x="104" y="18"/>
                  <a:pt x="115" y="14"/>
                </a:cubicBezTo>
                <a:cubicBezTo>
                  <a:pt x="126" y="9"/>
                  <a:pt x="138" y="5"/>
                  <a:pt x="150" y="3"/>
                </a:cubicBezTo>
                <a:cubicBezTo>
                  <a:pt x="162" y="1"/>
                  <a:pt x="174" y="0"/>
                  <a:pt x="186" y="0"/>
                </a:cubicBezTo>
                <a:lnTo>
                  <a:pt x="12815" y="0"/>
                </a:lnTo>
                <a:cubicBezTo>
                  <a:pt x="12827" y="0"/>
                  <a:pt x="12839" y="1"/>
                  <a:pt x="12851" y="3"/>
                </a:cubicBezTo>
                <a:cubicBezTo>
                  <a:pt x="12863" y="5"/>
                  <a:pt x="12875" y="9"/>
                  <a:pt x="12886" y="14"/>
                </a:cubicBezTo>
                <a:cubicBezTo>
                  <a:pt x="12897" y="18"/>
                  <a:pt x="12908" y="24"/>
                  <a:pt x="12918" y="31"/>
                </a:cubicBezTo>
                <a:cubicBezTo>
                  <a:pt x="12928" y="38"/>
                  <a:pt x="12938" y="45"/>
                  <a:pt x="12946" y="54"/>
                </a:cubicBezTo>
                <a:cubicBezTo>
                  <a:pt x="12955" y="63"/>
                  <a:pt x="12962" y="72"/>
                  <a:pt x="12969" y="82"/>
                </a:cubicBezTo>
                <a:cubicBezTo>
                  <a:pt x="12976" y="92"/>
                  <a:pt x="12982" y="103"/>
                  <a:pt x="12986" y="114"/>
                </a:cubicBezTo>
                <a:cubicBezTo>
                  <a:pt x="12991" y="125"/>
                  <a:pt x="12995" y="137"/>
                  <a:pt x="12997" y="149"/>
                </a:cubicBezTo>
                <a:cubicBezTo>
                  <a:pt x="12999" y="161"/>
                  <a:pt x="13001" y="173"/>
                  <a:pt x="13001" y="185"/>
                </a:cubicBezTo>
                <a:lnTo>
                  <a:pt x="13001" y="3715"/>
                </a:lnTo>
                <a:cubicBezTo>
                  <a:pt x="13001" y="3727"/>
                  <a:pt x="12999" y="3739"/>
                  <a:pt x="12997" y="3751"/>
                </a:cubicBezTo>
                <a:cubicBezTo>
                  <a:pt x="12995" y="3763"/>
                  <a:pt x="12991" y="3774"/>
                  <a:pt x="12986" y="3786"/>
                </a:cubicBezTo>
                <a:cubicBezTo>
                  <a:pt x="12982" y="3797"/>
                  <a:pt x="12976" y="3808"/>
                  <a:pt x="12969" y="3818"/>
                </a:cubicBezTo>
                <a:cubicBezTo>
                  <a:pt x="12962" y="3828"/>
                  <a:pt x="12955" y="3837"/>
                  <a:pt x="12946" y="3846"/>
                </a:cubicBezTo>
                <a:cubicBezTo>
                  <a:pt x="12938" y="3855"/>
                  <a:pt x="12928" y="3862"/>
                  <a:pt x="12918" y="3869"/>
                </a:cubicBezTo>
                <a:cubicBezTo>
                  <a:pt x="12908" y="3876"/>
                  <a:pt x="12897" y="3882"/>
                  <a:pt x="12886" y="3886"/>
                </a:cubicBezTo>
                <a:cubicBezTo>
                  <a:pt x="12875" y="3891"/>
                  <a:pt x="12863" y="3894"/>
                  <a:pt x="12851" y="3897"/>
                </a:cubicBezTo>
                <a:cubicBezTo>
                  <a:pt x="12839" y="3899"/>
                  <a:pt x="12827" y="3900"/>
                  <a:pt x="12815" y="3900"/>
                </a:cubicBezTo>
                <a:lnTo>
                  <a:pt x="186" y="3900"/>
                </a:lnTo>
                <a:cubicBezTo>
                  <a:pt x="174" y="3900"/>
                  <a:pt x="162" y="3899"/>
                  <a:pt x="150" y="3897"/>
                </a:cubicBezTo>
                <a:cubicBezTo>
                  <a:pt x="138" y="3894"/>
                  <a:pt x="126" y="3891"/>
                  <a:pt x="115" y="3886"/>
                </a:cubicBezTo>
                <a:cubicBezTo>
                  <a:pt x="104" y="3882"/>
                  <a:pt x="93" y="3876"/>
                  <a:pt x="83" y="3869"/>
                </a:cubicBezTo>
                <a:cubicBezTo>
                  <a:pt x="73" y="3862"/>
                  <a:pt x="63" y="3855"/>
                  <a:pt x="55" y="3846"/>
                </a:cubicBezTo>
                <a:cubicBezTo>
                  <a:pt x="46" y="3837"/>
                  <a:pt x="38" y="3828"/>
                  <a:pt x="32" y="3818"/>
                </a:cubicBezTo>
                <a:cubicBezTo>
                  <a:pt x="25" y="3808"/>
                  <a:pt x="19" y="3797"/>
                  <a:pt x="14" y="3786"/>
                </a:cubicBezTo>
                <a:cubicBezTo>
                  <a:pt x="10" y="3774"/>
                  <a:pt x="6" y="3763"/>
                  <a:pt x="4" y="3751"/>
                </a:cubicBezTo>
                <a:cubicBezTo>
                  <a:pt x="1" y="3739"/>
                  <a:pt x="0" y="3727"/>
                  <a:pt x="0" y="371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25" name="任意多边形: 形状 1224"/>
          <p:cNvSpPr/>
          <p:nvPr/>
        </p:nvSpPr>
        <p:spPr>
          <a:xfrm>
            <a:off x="5615640" y="4425480"/>
            <a:ext cx="334440" cy="334440"/>
          </a:xfrm>
          <a:custGeom>
            <a:avLst/>
            <a:gdLst/>
            <a:ahLst/>
            <a:cxnLst/>
            <a:rect l="0" t="0" r="r" b="b"/>
            <a:pathLst>
              <a:path w="929" h="929">
                <a:moveTo>
                  <a:pt x="929" y="464"/>
                </a:moveTo>
                <a:cubicBezTo>
                  <a:pt x="929" y="495"/>
                  <a:pt x="926" y="525"/>
                  <a:pt x="920" y="556"/>
                </a:cubicBezTo>
                <a:cubicBezTo>
                  <a:pt x="914" y="586"/>
                  <a:pt x="906" y="615"/>
                  <a:pt x="894" y="643"/>
                </a:cubicBezTo>
                <a:cubicBezTo>
                  <a:pt x="882" y="671"/>
                  <a:pt x="868" y="698"/>
                  <a:pt x="851" y="723"/>
                </a:cubicBezTo>
                <a:cubicBezTo>
                  <a:pt x="834" y="748"/>
                  <a:pt x="815" y="772"/>
                  <a:pt x="793" y="794"/>
                </a:cubicBezTo>
                <a:cubicBezTo>
                  <a:pt x="772" y="815"/>
                  <a:pt x="748" y="834"/>
                  <a:pt x="723" y="851"/>
                </a:cubicBezTo>
                <a:cubicBezTo>
                  <a:pt x="698" y="868"/>
                  <a:pt x="671" y="882"/>
                  <a:pt x="643" y="894"/>
                </a:cubicBezTo>
                <a:cubicBezTo>
                  <a:pt x="613" y="906"/>
                  <a:pt x="584" y="915"/>
                  <a:pt x="555" y="921"/>
                </a:cubicBezTo>
                <a:cubicBezTo>
                  <a:pt x="525" y="927"/>
                  <a:pt x="494" y="929"/>
                  <a:pt x="464" y="929"/>
                </a:cubicBezTo>
                <a:cubicBezTo>
                  <a:pt x="433" y="929"/>
                  <a:pt x="403" y="927"/>
                  <a:pt x="373" y="921"/>
                </a:cubicBezTo>
                <a:cubicBezTo>
                  <a:pt x="343" y="915"/>
                  <a:pt x="314" y="906"/>
                  <a:pt x="286" y="894"/>
                </a:cubicBezTo>
                <a:cubicBezTo>
                  <a:pt x="258" y="882"/>
                  <a:pt x="231" y="868"/>
                  <a:pt x="206" y="851"/>
                </a:cubicBezTo>
                <a:cubicBezTo>
                  <a:pt x="181" y="834"/>
                  <a:pt x="157" y="815"/>
                  <a:pt x="136" y="794"/>
                </a:cubicBezTo>
                <a:cubicBezTo>
                  <a:pt x="114" y="772"/>
                  <a:pt x="95" y="748"/>
                  <a:pt x="78" y="723"/>
                </a:cubicBezTo>
                <a:cubicBezTo>
                  <a:pt x="61" y="698"/>
                  <a:pt x="47" y="671"/>
                  <a:pt x="35" y="643"/>
                </a:cubicBezTo>
                <a:cubicBezTo>
                  <a:pt x="23" y="615"/>
                  <a:pt x="15" y="586"/>
                  <a:pt x="9" y="556"/>
                </a:cubicBezTo>
                <a:cubicBezTo>
                  <a:pt x="3" y="525"/>
                  <a:pt x="0" y="495"/>
                  <a:pt x="0" y="464"/>
                </a:cubicBezTo>
                <a:cubicBezTo>
                  <a:pt x="0" y="434"/>
                  <a:pt x="3" y="404"/>
                  <a:pt x="9" y="374"/>
                </a:cubicBezTo>
                <a:cubicBezTo>
                  <a:pt x="15" y="344"/>
                  <a:pt x="23" y="315"/>
                  <a:pt x="35" y="287"/>
                </a:cubicBezTo>
                <a:cubicBezTo>
                  <a:pt x="47" y="258"/>
                  <a:pt x="61" y="232"/>
                  <a:pt x="78" y="206"/>
                </a:cubicBezTo>
                <a:cubicBezTo>
                  <a:pt x="95" y="181"/>
                  <a:pt x="114" y="157"/>
                  <a:pt x="136" y="136"/>
                </a:cubicBezTo>
                <a:cubicBezTo>
                  <a:pt x="157" y="114"/>
                  <a:pt x="181" y="95"/>
                  <a:pt x="206" y="78"/>
                </a:cubicBezTo>
                <a:cubicBezTo>
                  <a:pt x="231" y="61"/>
                  <a:pt x="258" y="47"/>
                  <a:pt x="286" y="35"/>
                </a:cubicBezTo>
                <a:cubicBezTo>
                  <a:pt x="314" y="24"/>
                  <a:pt x="343" y="15"/>
                  <a:pt x="373" y="9"/>
                </a:cubicBezTo>
                <a:cubicBezTo>
                  <a:pt x="403" y="3"/>
                  <a:pt x="433" y="0"/>
                  <a:pt x="464" y="0"/>
                </a:cubicBezTo>
                <a:cubicBezTo>
                  <a:pt x="494" y="0"/>
                  <a:pt x="525" y="3"/>
                  <a:pt x="555" y="9"/>
                </a:cubicBezTo>
                <a:cubicBezTo>
                  <a:pt x="584" y="15"/>
                  <a:pt x="613" y="24"/>
                  <a:pt x="643" y="35"/>
                </a:cubicBezTo>
                <a:cubicBezTo>
                  <a:pt x="671" y="47"/>
                  <a:pt x="698" y="61"/>
                  <a:pt x="723" y="78"/>
                </a:cubicBezTo>
                <a:cubicBezTo>
                  <a:pt x="748" y="95"/>
                  <a:pt x="772" y="114"/>
                  <a:pt x="793" y="136"/>
                </a:cubicBezTo>
                <a:cubicBezTo>
                  <a:pt x="815" y="157"/>
                  <a:pt x="834" y="181"/>
                  <a:pt x="851" y="206"/>
                </a:cubicBezTo>
                <a:cubicBezTo>
                  <a:pt x="868" y="232"/>
                  <a:pt x="882" y="258"/>
                  <a:pt x="894" y="287"/>
                </a:cubicBezTo>
                <a:cubicBezTo>
                  <a:pt x="906" y="315"/>
                  <a:pt x="914" y="344"/>
                  <a:pt x="920" y="374"/>
                </a:cubicBezTo>
                <a:cubicBezTo>
                  <a:pt x="926" y="404"/>
                  <a:pt x="929" y="434"/>
                  <a:pt x="929" y="464"/>
                </a:cubicBezTo>
                <a:close/>
              </a:path>
            </a:pathLst>
          </a:custGeom>
          <a:solidFill>
            <a:srgbClr val="FF6900"/>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26" name="图片 1225"/>
          <p:cNvPicPr/>
          <p:nvPr/>
        </p:nvPicPr>
        <p:blipFill>
          <a:blip r:embed="rId14"/>
          <a:stretch/>
        </p:blipFill>
        <p:spPr>
          <a:xfrm>
            <a:off x="5707800" y="4525920"/>
            <a:ext cx="150120" cy="133200"/>
          </a:xfrm>
          <a:prstGeom prst="rect">
            <a:avLst/>
          </a:prstGeom>
          <a:noFill/>
          <a:ln w="0">
            <a:noFill/>
          </a:ln>
        </p:spPr>
      </p:pic>
      <p:sp>
        <p:nvSpPr>
          <p:cNvPr id="1227" name="文本框 1226"/>
          <p:cNvSpPr txBox="1"/>
          <p:nvPr/>
        </p:nvSpPr>
        <p:spPr>
          <a:xfrm>
            <a:off x="668520" y="488052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过热⼒图展⽰不同指令类型的使⽤频率。</a:t>
            </a:r>
            <a:endParaRPr lang="en-US" sz="1050" b="0" u="none" strike="noStrike">
              <a:solidFill>
                <a:srgbClr val="000000"/>
              </a:solidFill>
              <a:effectLst/>
              <a:uFillTx/>
              <a:latin typeface="Times New Roman"/>
            </a:endParaRPr>
          </a:p>
        </p:txBody>
      </p:sp>
      <p:pic>
        <p:nvPicPr>
          <p:cNvPr id="1228" name="图片 1227"/>
          <p:cNvPicPr/>
          <p:nvPr/>
        </p:nvPicPr>
        <p:blipFill>
          <a:blip r:embed="rId15"/>
          <a:stretch/>
        </p:blipFill>
        <p:spPr>
          <a:xfrm>
            <a:off x="5615640" y="4851720"/>
            <a:ext cx="133200" cy="133200"/>
          </a:xfrm>
          <a:prstGeom prst="rect">
            <a:avLst/>
          </a:prstGeom>
          <a:noFill/>
          <a:ln w="0">
            <a:noFill/>
          </a:ln>
        </p:spPr>
      </p:pic>
      <p:sp>
        <p:nvSpPr>
          <p:cNvPr id="1229" name="文本框 1228"/>
          <p:cNvSpPr txBox="1"/>
          <p:nvPr/>
        </p:nvSpPr>
        <p:spPr>
          <a:xfrm>
            <a:off x="6050160" y="4457520"/>
            <a:ext cx="11743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数据可视化⽅法</a:t>
            </a:r>
            <a:endParaRPr lang="en-US" sz="1320" b="0" u="none" strike="noStrike">
              <a:solidFill>
                <a:srgbClr val="000000"/>
              </a:solidFill>
              <a:effectLst/>
              <a:uFillTx/>
              <a:latin typeface="Times New Roman"/>
            </a:endParaRPr>
          </a:p>
        </p:txBody>
      </p:sp>
      <p:pic>
        <p:nvPicPr>
          <p:cNvPr id="1230" name="图片 1229"/>
          <p:cNvPicPr/>
          <p:nvPr/>
        </p:nvPicPr>
        <p:blipFill>
          <a:blip r:embed="rId15"/>
          <a:stretch/>
        </p:blipFill>
        <p:spPr>
          <a:xfrm>
            <a:off x="7855200" y="4851720"/>
            <a:ext cx="133200" cy="133200"/>
          </a:xfrm>
          <a:prstGeom prst="rect">
            <a:avLst/>
          </a:prstGeom>
          <a:noFill/>
          <a:ln w="0">
            <a:noFill/>
          </a:ln>
        </p:spPr>
      </p:pic>
      <p:sp>
        <p:nvSpPr>
          <p:cNvPr id="1231" name="文本框 1230"/>
          <p:cNvSpPr txBox="1"/>
          <p:nvPr/>
        </p:nvSpPr>
        <p:spPr>
          <a:xfrm>
            <a:off x="5816160" y="48135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折线图：趋势变化</a:t>
            </a:r>
            <a:endParaRPr lang="en-US" sz="1050" b="0" u="none" strike="noStrike">
              <a:solidFill>
                <a:srgbClr val="000000"/>
              </a:solidFill>
              <a:effectLst/>
              <a:uFillTx/>
              <a:latin typeface="Times New Roman"/>
            </a:endParaRPr>
          </a:p>
        </p:txBody>
      </p:sp>
      <p:pic>
        <p:nvPicPr>
          <p:cNvPr id="1232" name="图片 1231"/>
          <p:cNvPicPr/>
          <p:nvPr/>
        </p:nvPicPr>
        <p:blipFill>
          <a:blip r:embed="rId15"/>
          <a:stretch/>
        </p:blipFill>
        <p:spPr>
          <a:xfrm>
            <a:off x="5615640" y="5119200"/>
            <a:ext cx="133200" cy="133200"/>
          </a:xfrm>
          <a:prstGeom prst="rect">
            <a:avLst/>
          </a:prstGeom>
          <a:noFill/>
          <a:ln w="0">
            <a:noFill/>
          </a:ln>
        </p:spPr>
      </p:pic>
      <p:sp>
        <p:nvSpPr>
          <p:cNvPr id="1233" name="文本框 1232"/>
          <p:cNvSpPr txBox="1"/>
          <p:nvPr/>
        </p:nvSpPr>
        <p:spPr>
          <a:xfrm>
            <a:off x="8055720" y="48135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柱状图：数据对⽐</a:t>
            </a:r>
            <a:endParaRPr lang="en-US" sz="1050" b="0" u="none" strike="noStrike">
              <a:solidFill>
                <a:srgbClr val="000000"/>
              </a:solidFill>
              <a:effectLst/>
              <a:uFillTx/>
              <a:latin typeface="Times New Roman"/>
            </a:endParaRPr>
          </a:p>
        </p:txBody>
      </p:sp>
      <p:pic>
        <p:nvPicPr>
          <p:cNvPr id="1234" name="图片 1233"/>
          <p:cNvPicPr/>
          <p:nvPr/>
        </p:nvPicPr>
        <p:blipFill>
          <a:blip r:embed="rId15"/>
          <a:stretch/>
        </p:blipFill>
        <p:spPr>
          <a:xfrm>
            <a:off x="7855200" y="5119200"/>
            <a:ext cx="133200" cy="133200"/>
          </a:xfrm>
          <a:prstGeom prst="rect">
            <a:avLst/>
          </a:prstGeom>
          <a:noFill/>
          <a:ln w="0">
            <a:noFill/>
          </a:ln>
        </p:spPr>
      </p:pic>
      <p:sp>
        <p:nvSpPr>
          <p:cNvPr id="1235" name="文本框 1234"/>
          <p:cNvSpPr txBox="1"/>
          <p:nvPr/>
        </p:nvSpPr>
        <p:spPr>
          <a:xfrm>
            <a:off x="5816160" y="508104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饼图：占⽐分析</a:t>
            </a:r>
            <a:endParaRPr lang="en-US" sz="1050" b="0" u="none" strike="noStrike">
              <a:solidFill>
                <a:srgbClr val="000000"/>
              </a:solidFill>
              <a:effectLst/>
              <a:uFillTx/>
              <a:latin typeface="Times New Roman"/>
            </a:endParaRPr>
          </a:p>
        </p:txBody>
      </p:sp>
      <p:pic>
        <p:nvPicPr>
          <p:cNvPr id="1236" name="图片 1235"/>
          <p:cNvPicPr/>
          <p:nvPr/>
        </p:nvPicPr>
        <p:blipFill>
          <a:blip r:embed="rId15"/>
          <a:stretch/>
        </p:blipFill>
        <p:spPr>
          <a:xfrm>
            <a:off x="5615640" y="5386680"/>
            <a:ext cx="133200" cy="133200"/>
          </a:xfrm>
          <a:prstGeom prst="rect">
            <a:avLst/>
          </a:prstGeom>
          <a:noFill/>
          <a:ln w="0">
            <a:noFill/>
          </a:ln>
        </p:spPr>
      </p:pic>
      <p:sp>
        <p:nvSpPr>
          <p:cNvPr id="1237" name="文本框 1236"/>
          <p:cNvSpPr txBox="1"/>
          <p:nvPr/>
        </p:nvSpPr>
        <p:spPr>
          <a:xfrm>
            <a:off x="8055720" y="508104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热⼒图：密度分布</a:t>
            </a:r>
            <a:endParaRPr lang="en-US" sz="1050" b="0" u="none" strike="noStrike">
              <a:solidFill>
                <a:srgbClr val="000000"/>
              </a:solidFill>
              <a:effectLst/>
              <a:uFillTx/>
              <a:latin typeface="Times New Roman"/>
            </a:endParaRPr>
          </a:p>
        </p:txBody>
      </p:sp>
      <p:pic>
        <p:nvPicPr>
          <p:cNvPr id="1238" name="图片 1237"/>
          <p:cNvPicPr/>
          <p:nvPr/>
        </p:nvPicPr>
        <p:blipFill>
          <a:blip r:embed="rId15"/>
          <a:stretch/>
        </p:blipFill>
        <p:spPr>
          <a:xfrm>
            <a:off x="7855200" y="5386680"/>
            <a:ext cx="133200" cy="133200"/>
          </a:xfrm>
          <a:prstGeom prst="rect">
            <a:avLst/>
          </a:prstGeom>
          <a:noFill/>
          <a:ln w="0">
            <a:noFill/>
          </a:ln>
        </p:spPr>
      </p:pic>
      <p:sp>
        <p:nvSpPr>
          <p:cNvPr id="1239" name="文本框 1238"/>
          <p:cNvSpPr txBox="1"/>
          <p:nvPr/>
        </p:nvSpPr>
        <p:spPr>
          <a:xfrm>
            <a:off x="5816160" y="534852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仪表盘：实时监控</a:t>
            </a:r>
            <a:endParaRPr lang="en-US" sz="1050" b="0" u="none" strike="noStrike">
              <a:solidFill>
                <a:srgbClr val="000000"/>
              </a:solidFill>
              <a:effectLst/>
              <a:uFillTx/>
              <a:latin typeface="Times New Roman"/>
            </a:endParaRPr>
          </a:p>
        </p:txBody>
      </p:sp>
      <p:sp>
        <p:nvSpPr>
          <p:cNvPr id="1240" name="任意多边形: 形状 1239"/>
          <p:cNvSpPr/>
          <p:nvPr/>
        </p:nvSpPr>
        <p:spPr>
          <a:xfrm>
            <a:off x="542433" y="5393520"/>
            <a:ext cx="4680360" cy="1069920"/>
          </a:xfrm>
          <a:custGeom>
            <a:avLst/>
            <a:gdLst/>
            <a:ahLst/>
            <a:cxnLst/>
            <a:rect l="0" t="0" r="r" b="b"/>
            <a:pathLst>
              <a:path w="13001" h="2972">
                <a:moveTo>
                  <a:pt x="0" y="2786"/>
                </a:moveTo>
                <a:lnTo>
                  <a:pt x="0" y="185"/>
                </a:lnTo>
                <a:cubicBezTo>
                  <a:pt x="0" y="173"/>
                  <a:pt x="1" y="161"/>
                  <a:pt x="4" y="149"/>
                </a:cubicBezTo>
                <a:cubicBezTo>
                  <a:pt x="6" y="137"/>
                  <a:pt x="10" y="126"/>
                  <a:pt x="14" y="114"/>
                </a:cubicBezTo>
                <a:cubicBezTo>
                  <a:pt x="19" y="103"/>
                  <a:pt x="25" y="92"/>
                  <a:pt x="32"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12815" y="0"/>
                </a:lnTo>
                <a:cubicBezTo>
                  <a:pt x="12827" y="0"/>
                  <a:pt x="12839" y="1"/>
                  <a:pt x="12851" y="3"/>
                </a:cubicBezTo>
                <a:cubicBezTo>
                  <a:pt x="12863" y="6"/>
                  <a:pt x="12875" y="9"/>
                  <a:pt x="12886" y="14"/>
                </a:cubicBezTo>
                <a:cubicBezTo>
                  <a:pt x="12897" y="19"/>
                  <a:pt x="12908" y="24"/>
                  <a:pt x="12918" y="31"/>
                </a:cubicBezTo>
                <a:cubicBezTo>
                  <a:pt x="12928" y="38"/>
                  <a:pt x="12938" y="46"/>
                  <a:pt x="12946" y="54"/>
                </a:cubicBezTo>
                <a:cubicBezTo>
                  <a:pt x="12955" y="63"/>
                  <a:pt x="12962" y="72"/>
                  <a:pt x="12969" y="82"/>
                </a:cubicBezTo>
                <a:cubicBezTo>
                  <a:pt x="12976" y="92"/>
                  <a:pt x="12982" y="103"/>
                  <a:pt x="12986" y="114"/>
                </a:cubicBezTo>
                <a:cubicBezTo>
                  <a:pt x="12991" y="126"/>
                  <a:pt x="12995" y="137"/>
                  <a:pt x="12997" y="149"/>
                </a:cubicBezTo>
                <a:cubicBezTo>
                  <a:pt x="12999" y="161"/>
                  <a:pt x="13001" y="173"/>
                  <a:pt x="13001" y="185"/>
                </a:cubicBezTo>
                <a:lnTo>
                  <a:pt x="13001" y="2786"/>
                </a:lnTo>
                <a:cubicBezTo>
                  <a:pt x="13001" y="2799"/>
                  <a:pt x="12999" y="2811"/>
                  <a:pt x="12997" y="2823"/>
                </a:cubicBezTo>
                <a:cubicBezTo>
                  <a:pt x="12995" y="2835"/>
                  <a:pt x="12991" y="2846"/>
                  <a:pt x="12986" y="2857"/>
                </a:cubicBezTo>
                <a:cubicBezTo>
                  <a:pt x="12982" y="2869"/>
                  <a:pt x="12976" y="2879"/>
                  <a:pt x="12969" y="2889"/>
                </a:cubicBezTo>
                <a:cubicBezTo>
                  <a:pt x="12962" y="2900"/>
                  <a:pt x="12955" y="2909"/>
                  <a:pt x="12946" y="2918"/>
                </a:cubicBezTo>
                <a:cubicBezTo>
                  <a:pt x="12938" y="2926"/>
                  <a:pt x="12928" y="2934"/>
                  <a:pt x="12918" y="2941"/>
                </a:cubicBezTo>
                <a:cubicBezTo>
                  <a:pt x="12908" y="2947"/>
                  <a:pt x="12897" y="2953"/>
                  <a:pt x="12886" y="2958"/>
                </a:cubicBezTo>
                <a:cubicBezTo>
                  <a:pt x="12875" y="2963"/>
                  <a:pt x="12863" y="2966"/>
                  <a:pt x="12851" y="2968"/>
                </a:cubicBezTo>
                <a:cubicBezTo>
                  <a:pt x="12839" y="2971"/>
                  <a:pt x="12827" y="2972"/>
                  <a:pt x="12815" y="2972"/>
                </a:cubicBezTo>
                <a:lnTo>
                  <a:pt x="186" y="2972"/>
                </a:lnTo>
                <a:cubicBezTo>
                  <a:pt x="174" y="2972"/>
                  <a:pt x="162" y="2971"/>
                  <a:pt x="150" y="2968"/>
                </a:cubicBezTo>
                <a:cubicBezTo>
                  <a:pt x="138" y="2966"/>
                  <a:pt x="126" y="2963"/>
                  <a:pt x="115" y="2958"/>
                </a:cubicBezTo>
                <a:cubicBezTo>
                  <a:pt x="104" y="2953"/>
                  <a:pt x="93" y="2947"/>
                  <a:pt x="83" y="2941"/>
                </a:cubicBezTo>
                <a:cubicBezTo>
                  <a:pt x="73" y="2934"/>
                  <a:pt x="63" y="2926"/>
                  <a:pt x="55" y="2918"/>
                </a:cubicBezTo>
                <a:cubicBezTo>
                  <a:pt x="46" y="2909"/>
                  <a:pt x="38" y="2900"/>
                  <a:pt x="32" y="2889"/>
                </a:cubicBezTo>
                <a:cubicBezTo>
                  <a:pt x="25" y="2879"/>
                  <a:pt x="19" y="2869"/>
                  <a:pt x="14" y="2857"/>
                </a:cubicBezTo>
                <a:cubicBezTo>
                  <a:pt x="10" y="2846"/>
                  <a:pt x="6" y="2835"/>
                  <a:pt x="4" y="2823"/>
                </a:cubicBezTo>
                <a:cubicBezTo>
                  <a:pt x="1" y="2811"/>
                  <a:pt x="0" y="2799"/>
                  <a:pt x="0" y="2786"/>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41" name="任意多边形: 形状 1240"/>
          <p:cNvSpPr/>
          <p:nvPr/>
        </p:nvSpPr>
        <p:spPr>
          <a:xfrm>
            <a:off x="676353" y="5527080"/>
            <a:ext cx="334440" cy="334800"/>
          </a:xfrm>
          <a:custGeom>
            <a:avLst/>
            <a:gdLst/>
            <a:ahLst/>
            <a:cxnLst/>
            <a:rect l="0" t="0" r="r" b="b"/>
            <a:pathLst>
              <a:path w="929" h="930">
                <a:moveTo>
                  <a:pt x="929" y="464"/>
                </a:moveTo>
                <a:cubicBezTo>
                  <a:pt x="929" y="495"/>
                  <a:pt x="926" y="525"/>
                  <a:pt x="920" y="555"/>
                </a:cubicBezTo>
                <a:cubicBezTo>
                  <a:pt x="914" y="585"/>
                  <a:pt x="906" y="614"/>
                  <a:pt x="894" y="642"/>
                </a:cubicBezTo>
                <a:cubicBezTo>
                  <a:pt x="882" y="670"/>
                  <a:pt x="868" y="697"/>
                  <a:pt x="851" y="722"/>
                </a:cubicBezTo>
                <a:cubicBezTo>
                  <a:pt x="834" y="748"/>
                  <a:pt x="815" y="771"/>
                  <a:pt x="793" y="793"/>
                </a:cubicBezTo>
                <a:cubicBezTo>
                  <a:pt x="772" y="814"/>
                  <a:pt x="748" y="834"/>
                  <a:pt x="723" y="850"/>
                </a:cubicBezTo>
                <a:cubicBezTo>
                  <a:pt x="698" y="867"/>
                  <a:pt x="671" y="882"/>
                  <a:pt x="643" y="893"/>
                </a:cubicBezTo>
                <a:cubicBezTo>
                  <a:pt x="613" y="905"/>
                  <a:pt x="584" y="914"/>
                  <a:pt x="555" y="921"/>
                </a:cubicBezTo>
                <a:cubicBezTo>
                  <a:pt x="525" y="927"/>
                  <a:pt x="494" y="930"/>
                  <a:pt x="464" y="930"/>
                </a:cubicBezTo>
                <a:cubicBezTo>
                  <a:pt x="433" y="930"/>
                  <a:pt x="403" y="927"/>
                  <a:pt x="373" y="921"/>
                </a:cubicBezTo>
                <a:cubicBezTo>
                  <a:pt x="343" y="914"/>
                  <a:pt x="314" y="905"/>
                  <a:pt x="286" y="893"/>
                </a:cubicBezTo>
                <a:cubicBezTo>
                  <a:pt x="258" y="882"/>
                  <a:pt x="231" y="867"/>
                  <a:pt x="206" y="850"/>
                </a:cubicBezTo>
                <a:cubicBezTo>
                  <a:pt x="181" y="834"/>
                  <a:pt x="157" y="814"/>
                  <a:pt x="136" y="793"/>
                </a:cubicBezTo>
                <a:cubicBezTo>
                  <a:pt x="114" y="771"/>
                  <a:pt x="95" y="748"/>
                  <a:pt x="78" y="722"/>
                </a:cubicBezTo>
                <a:cubicBezTo>
                  <a:pt x="61" y="697"/>
                  <a:pt x="47" y="670"/>
                  <a:pt x="35" y="642"/>
                </a:cubicBezTo>
                <a:cubicBezTo>
                  <a:pt x="23" y="614"/>
                  <a:pt x="15" y="585"/>
                  <a:pt x="9" y="555"/>
                </a:cubicBezTo>
                <a:cubicBezTo>
                  <a:pt x="3" y="525"/>
                  <a:pt x="0" y="495"/>
                  <a:pt x="0" y="464"/>
                </a:cubicBezTo>
                <a:cubicBezTo>
                  <a:pt x="0" y="434"/>
                  <a:pt x="3" y="404"/>
                  <a:pt x="9" y="374"/>
                </a:cubicBezTo>
                <a:cubicBezTo>
                  <a:pt x="15" y="344"/>
                  <a:pt x="23" y="315"/>
                  <a:pt x="35" y="287"/>
                </a:cubicBezTo>
                <a:cubicBezTo>
                  <a:pt x="47" y="259"/>
                  <a:pt x="61" y="232"/>
                  <a:pt x="78" y="206"/>
                </a:cubicBezTo>
                <a:cubicBezTo>
                  <a:pt x="95" y="181"/>
                  <a:pt x="114" y="158"/>
                  <a:pt x="136" y="136"/>
                </a:cubicBezTo>
                <a:cubicBezTo>
                  <a:pt x="157" y="115"/>
                  <a:pt x="181" y="95"/>
                  <a:pt x="206" y="78"/>
                </a:cubicBezTo>
                <a:cubicBezTo>
                  <a:pt x="231" y="61"/>
                  <a:pt x="258" y="47"/>
                  <a:pt x="286" y="36"/>
                </a:cubicBezTo>
                <a:cubicBezTo>
                  <a:pt x="314" y="24"/>
                  <a:pt x="343" y="15"/>
                  <a:pt x="373" y="9"/>
                </a:cubicBezTo>
                <a:cubicBezTo>
                  <a:pt x="403" y="3"/>
                  <a:pt x="433" y="0"/>
                  <a:pt x="464" y="0"/>
                </a:cubicBezTo>
                <a:cubicBezTo>
                  <a:pt x="494" y="0"/>
                  <a:pt x="525" y="3"/>
                  <a:pt x="555" y="9"/>
                </a:cubicBezTo>
                <a:cubicBezTo>
                  <a:pt x="584" y="15"/>
                  <a:pt x="613" y="24"/>
                  <a:pt x="643" y="36"/>
                </a:cubicBezTo>
                <a:cubicBezTo>
                  <a:pt x="671" y="47"/>
                  <a:pt x="698" y="61"/>
                  <a:pt x="723" y="78"/>
                </a:cubicBezTo>
                <a:cubicBezTo>
                  <a:pt x="748" y="95"/>
                  <a:pt x="772" y="115"/>
                  <a:pt x="793" y="136"/>
                </a:cubicBezTo>
                <a:cubicBezTo>
                  <a:pt x="815" y="158"/>
                  <a:pt x="834" y="181"/>
                  <a:pt x="851" y="206"/>
                </a:cubicBezTo>
                <a:cubicBezTo>
                  <a:pt x="868" y="232"/>
                  <a:pt x="882" y="259"/>
                  <a:pt x="894" y="287"/>
                </a:cubicBezTo>
                <a:cubicBezTo>
                  <a:pt x="906" y="315"/>
                  <a:pt x="914" y="344"/>
                  <a:pt x="920" y="374"/>
                </a:cubicBezTo>
                <a:cubicBezTo>
                  <a:pt x="926" y="404"/>
                  <a:pt x="929" y="434"/>
                  <a:pt x="929" y="464"/>
                </a:cubicBezTo>
                <a:close/>
              </a:path>
            </a:pathLst>
          </a:custGeom>
          <a:solidFill>
            <a:srgbClr val="FF6900"/>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42" name="图片 1241"/>
          <p:cNvPicPr/>
          <p:nvPr/>
        </p:nvPicPr>
        <p:blipFill>
          <a:blip r:embed="rId12"/>
          <a:stretch/>
        </p:blipFill>
        <p:spPr>
          <a:xfrm>
            <a:off x="785520" y="5623172"/>
            <a:ext cx="100080" cy="133200"/>
          </a:xfrm>
          <a:prstGeom prst="rect">
            <a:avLst/>
          </a:prstGeom>
          <a:noFill/>
          <a:ln w="0">
            <a:noFill/>
          </a:ln>
        </p:spPr>
      </p:pic>
      <p:sp>
        <p:nvSpPr>
          <p:cNvPr id="1243" name="文本框 1242"/>
          <p:cNvSpPr txBox="1"/>
          <p:nvPr/>
        </p:nvSpPr>
        <p:spPr>
          <a:xfrm>
            <a:off x="8055720" y="534852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散点图：相关性</a:t>
            </a:r>
            <a:endParaRPr lang="en-US" sz="1050" b="0" u="none" strike="noStrike">
              <a:solidFill>
                <a:srgbClr val="000000"/>
              </a:solidFill>
              <a:effectLst/>
              <a:uFillTx/>
              <a:latin typeface="Times New Roman"/>
            </a:endParaRPr>
          </a:p>
        </p:txBody>
      </p:sp>
      <p:sp>
        <p:nvSpPr>
          <p:cNvPr id="1244" name="文本框 1243"/>
          <p:cNvSpPr txBox="1"/>
          <p:nvPr/>
        </p:nvSpPr>
        <p:spPr>
          <a:xfrm>
            <a:off x="1110873" y="555912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数据价值发现</a:t>
            </a:r>
            <a:endParaRPr lang="en-US" sz="1320" b="0" u="none" strike="noStrike">
              <a:solidFill>
                <a:srgbClr val="000000"/>
              </a:solidFill>
              <a:effectLst/>
              <a:uFillTx/>
              <a:latin typeface="Times New Roman"/>
            </a:endParaRPr>
          </a:p>
        </p:txBody>
      </p:sp>
      <p:sp>
        <p:nvSpPr>
          <p:cNvPr id="1245" name="文本框 1244"/>
          <p:cNvSpPr txBox="1"/>
          <p:nvPr/>
        </p:nvSpPr>
        <p:spPr>
          <a:xfrm>
            <a:off x="676353" y="5915520"/>
            <a:ext cx="42922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通过数据可视化，⽤⼾可发现环境变化规律、设备使⽤习惯、能源消耗趋</a:t>
            </a:r>
            <a:endParaRPr lang="en-US" sz="1050" b="0" u="none" strike="noStrike">
              <a:solidFill>
                <a:srgbClr val="000000"/>
              </a:solidFill>
              <a:effectLst/>
              <a:uFillTx/>
              <a:latin typeface="Times New Roman"/>
            </a:endParaRPr>
          </a:p>
        </p:txBody>
      </p:sp>
      <p:sp>
        <p:nvSpPr>
          <p:cNvPr id="1246" name="文本框 1245"/>
          <p:cNvSpPr txBox="1"/>
          <p:nvPr/>
        </p:nvSpPr>
        <p:spPr>
          <a:xfrm>
            <a:off x="676353" y="6116040"/>
            <a:ext cx="415836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势，为智能决策、场景优化提供依据，提升智能家居系统的实⽤价值。</a:t>
            </a:r>
            <a:endParaRPr lang="en-US" sz="1050" b="0" u="none" strike="noStrike">
              <a:solidFill>
                <a:srgbClr val="000000"/>
              </a:solidFill>
              <a:effectLst/>
              <a:uFillTx/>
              <a:latin typeface="Times New Roman"/>
            </a:endParaRPr>
          </a:p>
        </p:txBody>
      </p:sp>
      <p:sp>
        <p:nvSpPr>
          <p:cNvPr id="1247" name="文本框 1246"/>
          <p:cNvSpPr txBox="1"/>
          <p:nvPr/>
        </p:nvSpPr>
        <p:spPr>
          <a:xfrm>
            <a:off x="9482760" y="6521040"/>
            <a:ext cx="118080" cy="169560"/>
          </a:xfrm>
          <a:prstGeom prst="rect">
            <a:avLst/>
          </a:prstGeom>
          <a:noFill/>
          <a:ln w="0">
            <a:noFill/>
          </a:ln>
        </p:spPr>
        <p:txBody>
          <a:bodyPr wrap="none" lIns="0" tIns="0" rIns="0" bIns="0" anchor="t">
            <a:spAutoFit/>
          </a:bodyPr>
          <a:lstStyle/>
          <a:p>
            <a:r>
              <a:rPr lang="zh-CN" sz="920" b="0" u="none" strike="noStrike" dirty="0">
                <a:solidFill>
                  <a:srgbClr val="9CA3AF"/>
                </a:solidFill>
                <a:effectLst/>
                <a:uFillTx/>
                <a:latin typeface="NotoSansCJKsc"/>
                <a:ea typeface="NotoSansCJKsc"/>
              </a:rPr>
              <a:t>第</a:t>
            </a:r>
            <a:endParaRPr lang="en-US" sz="920" b="0" u="none" strike="noStrike" dirty="0">
              <a:solidFill>
                <a:srgbClr val="000000"/>
              </a:solidFill>
              <a:effectLst/>
              <a:uFillTx/>
              <a:latin typeface="Times New Roman"/>
            </a:endParaRPr>
          </a:p>
        </p:txBody>
      </p:sp>
      <p:sp>
        <p:nvSpPr>
          <p:cNvPr id="1248" name="文本框 1247"/>
          <p:cNvSpPr txBox="1"/>
          <p:nvPr/>
        </p:nvSpPr>
        <p:spPr>
          <a:xfrm>
            <a:off x="9599760" y="654840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17</a:t>
            </a:r>
            <a:endParaRPr lang="en-US" sz="920" b="0" u="none" strike="noStrike">
              <a:solidFill>
                <a:srgbClr val="000000"/>
              </a:solidFill>
              <a:effectLst/>
              <a:uFillTx/>
              <a:latin typeface="Times New Roman"/>
            </a:endParaRPr>
          </a:p>
        </p:txBody>
      </p:sp>
      <p:sp>
        <p:nvSpPr>
          <p:cNvPr id="1249" name="文本框 1248"/>
          <p:cNvSpPr txBox="1"/>
          <p:nvPr/>
        </p:nvSpPr>
        <p:spPr>
          <a:xfrm>
            <a:off x="9748800" y="652104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250" name="文本框 1249"/>
          <p:cNvSpPr txBox="1"/>
          <p:nvPr/>
        </p:nvSpPr>
        <p:spPr>
          <a:xfrm>
            <a:off x="9865800" y="654840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251" name="文本框 1250"/>
          <p:cNvSpPr txBox="1"/>
          <p:nvPr/>
        </p:nvSpPr>
        <p:spPr>
          <a:xfrm>
            <a:off x="9979560" y="652104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252" name="文本框 1251"/>
          <p:cNvSpPr txBox="1"/>
          <p:nvPr/>
        </p:nvSpPr>
        <p:spPr>
          <a:xfrm>
            <a:off x="10096560" y="654840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253" name="文本框 1252"/>
          <p:cNvSpPr txBox="1"/>
          <p:nvPr/>
        </p:nvSpPr>
        <p:spPr>
          <a:xfrm>
            <a:off x="10245240" y="652104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4" name="图片 1253"/>
          <p:cNvPicPr/>
          <p:nvPr/>
        </p:nvPicPr>
        <p:blipFill>
          <a:blip r:embed="rId3"/>
          <a:stretch/>
        </p:blipFill>
        <p:spPr>
          <a:xfrm>
            <a:off x="0" y="0"/>
            <a:ext cx="10696320" cy="6016320"/>
          </a:xfrm>
          <a:prstGeom prst="rect">
            <a:avLst/>
          </a:prstGeom>
          <a:noFill/>
          <a:ln w="0">
            <a:noFill/>
          </a:ln>
        </p:spPr>
      </p:pic>
      <p:pic>
        <p:nvPicPr>
          <p:cNvPr id="1255" name="图片 1254"/>
          <p:cNvPicPr/>
          <p:nvPr/>
        </p:nvPicPr>
        <p:blipFill>
          <a:blip r:embed="rId4"/>
          <a:stretch/>
        </p:blipFill>
        <p:spPr>
          <a:xfrm>
            <a:off x="0" y="0"/>
            <a:ext cx="10696320" cy="6016320"/>
          </a:xfrm>
          <a:prstGeom prst="rect">
            <a:avLst/>
          </a:prstGeom>
          <a:noFill/>
          <a:ln w="0">
            <a:noFill/>
          </a:ln>
        </p:spPr>
      </p:pic>
      <p:sp>
        <p:nvSpPr>
          <p:cNvPr id="1256" name="任意多边形: 形状 1255"/>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57" name="任意多边形: 形状 1256"/>
          <p:cNvSpPr/>
          <p:nvPr/>
        </p:nvSpPr>
        <p:spPr>
          <a:xfrm>
            <a:off x="534600" y="1069560"/>
            <a:ext cx="334800" cy="334440"/>
          </a:xfrm>
          <a:custGeom>
            <a:avLst/>
            <a:gdLst/>
            <a:ahLst/>
            <a:cxnLst/>
            <a:rect l="0" t="0" r="r" b="b"/>
            <a:pathLst>
              <a:path w="930" h="929">
                <a:moveTo>
                  <a:pt x="930" y="465"/>
                </a:moveTo>
                <a:cubicBezTo>
                  <a:pt x="930" y="496"/>
                  <a:pt x="927" y="526"/>
                  <a:pt x="921" y="556"/>
                </a:cubicBezTo>
                <a:cubicBezTo>
                  <a:pt x="915" y="586"/>
                  <a:pt x="906" y="615"/>
                  <a:pt x="894" y="643"/>
                </a:cubicBezTo>
                <a:cubicBezTo>
                  <a:pt x="883" y="671"/>
                  <a:pt x="868" y="698"/>
                  <a:pt x="851" y="723"/>
                </a:cubicBezTo>
                <a:cubicBezTo>
                  <a:pt x="833" y="748"/>
                  <a:pt x="814" y="772"/>
                  <a:pt x="793" y="793"/>
                </a:cubicBezTo>
                <a:cubicBezTo>
                  <a:pt x="771" y="815"/>
                  <a:pt x="748" y="834"/>
                  <a:pt x="722" y="851"/>
                </a:cubicBezTo>
                <a:cubicBezTo>
                  <a:pt x="697" y="868"/>
                  <a:pt x="670" y="882"/>
                  <a:pt x="642" y="894"/>
                </a:cubicBezTo>
                <a:cubicBezTo>
                  <a:pt x="614" y="906"/>
                  <a:pt x="585" y="914"/>
                  <a:pt x="555" y="920"/>
                </a:cubicBezTo>
                <a:cubicBezTo>
                  <a:pt x="525" y="926"/>
                  <a:pt x="495" y="929"/>
                  <a:pt x="464" y="929"/>
                </a:cubicBezTo>
                <a:cubicBezTo>
                  <a:pt x="434" y="929"/>
                  <a:pt x="404" y="926"/>
                  <a:pt x="374" y="920"/>
                </a:cubicBezTo>
                <a:cubicBezTo>
                  <a:pt x="344" y="914"/>
                  <a:pt x="315" y="906"/>
                  <a:pt x="287" y="894"/>
                </a:cubicBezTo>
                <a:cubicBezTo>
                  <a:pt x="259" y="882"/>
                  <a:pt x="232" y="868"/>
                  <a:pt x="206" y="851"/>
                </a:cubicBezTo>
                <a:cubicBezTo>
                  <a:pt x="181" y="834"/>
                  <a:pt x="158" y="815"/>
                  <a:pt x="136" y="793"/>
                </a:cubicBezTo>
                <a:cubicBezTo>
                  <a:pt x="115" y="772"/>
                  <a:pt x="95" y="748"/>
                  <a:pt x="78" y="723"/>
                </a:cubicBezTo>
                <a:cubicBezTo>
                  <a:pt x="61" y="698"/>
                  <a:pt x="47" y="671"/>
                  <a:pt x="35" y="643"/>
                </a:cubicBezTo>
                <a:cubicBezTo>
                  <a:pt x="24" y="615"/>
                  <a:pt x="15" y="586"/>
                  <a:pt x="9" y="556"/>
                </a:cubicBezTo>
                <a:cubicBezTo>
                  <a:pt x="3" y="526"/>
                  <a:pt x="0" y="496"/>
                  <a:pt x="0" y="465"/>
                </a:cubicBezTo>
                <a:cubicBezTo>
                  <a:pt x="0" y="435"/>
                  <a:pt x="3" y="404"/>
                  <a:pt x="9" y="374"/>
                </a:cubicBezTo>
                <a:cubicBezTo>
                  <a:pt x="15" y="345"/>
                  <a:pt x="24" y="316"/>
                  <a:pt x="35" y="287"/>
                </a:cubicBezTo>
                <a:cubicBezTo>
                  <a:pt x="47" y="258"/>
                  <a:pt x="61" y="231"/>
                  <a:pt x="78" y="206"/>
                </a:cubicBezTo>
                <a:cubicBezTo>
                  <a:pt x="95" y="181"/>
                  <a:pt x="115" y="157"/>
                  <a:pt x="136" y="136"/>
                </a:cubicBezTo>
                <a:cubicBezTo>
                  <a:pt x="158" y="114"/>
                  <a:pt x="181" y="95"/>
                  <a:pt x="206" y="78"/>
                </a:cubicBezTo>
                <a:cubicBezTo>
                  <a:pt x="232" y="61"/>
                  <a:pt x="259" y="47"/>
                  <a:pt x="287" y="35"/>
                </a:cubicBezTo>
                <a:cubicBezTo>
                  <a:pt x="315" y="23"/>
                  <a:pt x="344" y="15"/>
                  <a:pt x="374" y="9"/>
                </a:cubicBezTo>
                <a:cubicBezTo>
                  <a:pt x="404" y="3"/>
                  <a:pt x="434" y="0"/>
                  <a:pt x="464" y="0"/>
                </a:cubicBezTo>
                <a:cubicBezTo>
                  <a:pt x="495" y="0"/>
                  <a:pt x="525" y="3"/>
                  <a:pt x="555" y="9"/>
                </a:cubicBezTo>
                <a:cubicBezTo>
                  <a:pt x="585" y="15"/>
                  <a:pt x="614" y="23"/>
                  <a:pt x="642" y="35"/>
                </a:cubicBezTo>
                <a:cubicBezTo>
                  <a:pt x="670" y="47"/>
                  <a:pt x="697" y="61"/>
                  <a:pt x="722" y="78"/>
                </a:cubicBezTo>
                <a:cubicBezTo>
                  <a:pt x="748" y="95"/>
                  <a:pt x="771" y="114"/>
                  <a:pt x="793" y="136"/>
                </a:cubicBezTo>
                <a:cubicBezTo>
                  <a:pt x="814" y="157"/>
                  <a:pt x="833" y="181"/>
                  <a:pt x="851" y="206"/>
                </a:cubicBezTo>
                <a:cubicBezTo>
                  <a:pt x="868" y="231"/>
                  <a:pt x="883" y="258"/>
                  <a:pt x="894" y="287"/>
                </a:cubicBezTo>
                <a:cubicBezTo>
                  <a:pt x="906" y="316"/>
                  <a:pt x="915" y="345"/>
                  <a:pt x="921" y="374"/>
                </a:cubicBezTo>
                <a:cubicBezTo>
                  <a:pt x="927" y="404"/>
                  <a:pt x="930" y="435"/>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58" name="图片 1257"/>
          <p:cNvPicPr/>
          <p:nvPr/>
        </p:nvPicPr>
        <p:blipFill>
          <a:blip r:embed="rId5"/>
          <a:stretch/>
        </p:blipFill>
        <p:spPr>
          <a:xfrm>
            <a:off x="626760" y="1153080"/>
            <a:ext cx="150120" cy="166680"/>
          </a:xfrm>
          <a:prstGeom prst="rect">
            <a:avLst/>
          </a:prstGeom>
          <a:noFill/>
          <a:ln w="0">
            <a:noFill/>
          </a:ln>
        </p:spPr>
      </p:pic>
      <p:sp>
        <p:nvSpPr>
          <p:cNvPr id="1259" name="文本框 1258"/>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模型设计与优化</a:t>
            </a:r>
            <a:endParaRPr lang="en-US" sz="2370" b="0" u="none" strike="noStrike">
              <a:solidFill>
                <a:srgbClr val="000000"/>
              </a:solidFill>
              <a:effectLst/>
              <a:uFillTx/>
              <a:latin typeface="Times New Roman"/>
            </a:endParaRPr>
          </a:p>
        </p:txBody>
      </p:sp>
      <p:sp>
        <p:nvSpPr>
          <p:cNvPr id="1260" name="任意多边形: 形状 1259"/>
          <p:cNvSpPr/>
          <p:nvPr/>
        </p:nvSpPr>
        <p:spPr>
          <a:xfrm>
            <a:off x="551520" y="1537560"/>
            <a:ext cx="3100680" cy="902880"/>
          </a:xfrm>
          <a:custGeom>
            <a:avLst/>
            <a:gdLst/>
            <a:ahLst/>
            <a:cxnLst/>
            <a:rect l="0" t="0" r="r" b="b"/>
            <a:pathLst>
              <a:path w="8613" h="2508">
                <a:moveTo>
                  <a:pt x="0" y="2508"/>
                </a:moveTo>
                <a:lnTo>
                  <a:pt x="0" y="0"/>
                </a:lnTo>
                <a:lnTo>
                  <a:pt x="8473" y="0"/>
                </a:lnTo>
                <a:cubicBezTo>
                  <a:pt x="8492" y="0"/>
                  <a:pt x="8510" y="3"/>
                  <a:pt x="8527" y="10"/>
                </a:cubicBezTo>
                <a:cubicBezTo>
                  <a:pt x="8544" y="17"/>
                  <a:pt x="8559" y="27"/>
                  <a:pt x="8572" y="40"/>
                </a:cubicBezTo>
                <a:cubicBezTo>
                  <a:pt x="8585" y="54"/>
                  <a:pt x="8595" y="69"/>
                  <a:pt x="8602" y="86"/>
                </a:cubicBezTo>
                <a:cubicBezTo>
                  <a:pt x="8609" y="103"/>
                  <a:pt x="8613" y="121"/>
                  <a:pt x="8613" y="139"/>
                </a:cubicBezTo>
                <a:lnTo>
                  <a:pt x="8613" y="2368"/>
                </a:lnTo>
                <a:cubicBezTo>
                  <a:pt x="8613" y="2387"/>
                  <a:pt x="8609" y="2405"/>
                  <a:pt x="8602" y="2422"/>
                </a:cubicBezTo>
                <a:cubicBezTo>
                  <a:pt x="8595" y="2439"/>
                  <a:pt x="8585" y="2454"/>
                  <a:pt x="8572" y="2467"/>
                </a:cubicBezTo>
                <a:cubicBezTo>
                  <a:pt x="8559" y="2480"/>
                  <a:pt x="8544" y="2490"/>
                  <a:pt x="8527" y="2497"/>
                </a:cubicBezTo>
                <a:cubicBezTo>
                  <a:pt x="8510" y="2504"/>
                  <a:pt x="8492" y="2508"/>
                  <a:pt x="8473" y="2508"/>
                </a:cubicBezTo>
                <a:lnTo>
                  <a:pt x="0" y="2508"/>
                </a:ln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61" name="任意多边形: 形状 1260"/>
          <p:cNvSpPr/>
          <p:nvPr/>
        </p:nvSpPr>
        <p:spPr>
          <a:xfrm>
            <a:off x="534600" y="1537560"/>
            <a:ext cx="33840" cy="902880"/>
          </a:xfrm>
          <a:custGeom>
            <a:avLst/>
            <a:gdLst/>
            <a:ahLst/>
            <a:cxnLst/>
            <a:rect l="0" t="0" r="r" b="b"/>
            <a:pathLst>
              <a:path w="94" h="2508">
                <a:moveTo>
                  <a:pt x="0" y="0"/>
                </a:moveTo>
                <a:lnTo>
                  <a:pt x="94" y="0"/>
                </a:lnTo>
                <a:lnTo>
                  <a:pt x="94" y="2508"/>
                </a:lnTo>
                <a:lnTo>
                  <a:pt x="0" y="2508"/>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62" name="图片 1261"/>
          <p:cNvPicPr/>
          <p:nvPr/>
        </p:nvPicPr>
        <p:blipFill>
          <a:blip r:embed="rId6"/>
          <a:stretch/>
        </p:blipFill>
        <p:spPr>
          <a:xfrm>
            <a:off x="702000" y="1721520"/>
            <a:ext cx="133200" cy="133200"/>
          </a:xfrm>
          <a:prstGeom prst="rect">
            <a:avLst/>
          </a:prstGeom>
          <a:noFill/>
          <a:ln w="0">
            <a:noFill/>
          </a:ln>
        </p:spPr>
      </p:pic>
      <p:sp>
        <p:nvSpPr>
          <p:cNvPr id="1263" name="文本框 1262"/>
          <p:cNvSpPr txBox="1"/>
          <p:nvPr/>
        </p:nvSpPr>
        <p:spPr>
          <a:xfrm>
            <a:off x="1002960" y="1071000"/>
            <a:ext cx="16099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数据模型设计思路</a:t>
            </a:r>
            <a:endParaRPr lang="en-US" sz="1580" b="0" u="none" strike="noStrike">
              <a:solidFill>
                <a:srgbClr val="000000"/>
              </a:solidFill>
              <a:effectLst/>
              <a:uFillTx/>
              <a:latin typeface="Times New Roman"/>
            </a:endParaRPr>
          </a:p>
        </p:txBody>
      </p:sp>
      <p:sp>
        <p:nvSpPr>
          <p:cNvPr id="1264" name="文本框 1263"/>
          <p:cNvSpPr txBox="1"/>
          <p:nvPr/>
        </p:nvSpPr>
        <p:spPr>
          <a:xfrm>
            <a:off x="902520" y="1663920"/>
            <a:ext cx="60408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分层设计</a:t>
            </a:r>
            <a:endParaRPr lang="en-US" sz="1180" b="0" u="none" strike="noStrike">
              <a:solidFill>
                <a:srgbClr val="000000"/>
              </a:solidFill>
              <a:effectLst/>
              <a:uFillTx/>
              <a:latin typeface="Times New Roman"/>
            </a:endParaRPr>
          </a:p>
        </p:txBody>
      </p:sp>
      <p:sp>
        <p:nvSpPr>
          <p:cNvPr id="1265" name="文本框 1264"/>
          <p:cNvSpPr txBox="1"/>
          <p:nvPr/>
        </p:nvSpPr>
        <p:spPr>
          <a:xfrm>
            <a:off x="702000" y="1961640"/>
            <a:ext cx="2820240" cy="424732"/>
          </a:xfrm>
          <a:prstGeom prst="rect">
            <a:avLst/>
          </a:prstGeom>
          <a:noFill/>
          <a:ln w="0">
            <a:noFill/>
          </a:ln>
        </p:spPr>
        <p:txBody>
          <a:bodyPr wrap="square" lIns="0" tIns="0" rIns="0" bIns="0" anchor="t">
            <a:spAutoFit/>
          </a:bodyPr>
          <a:lstStyle/>
          <a:p>
            <a:r>
              <a:rPr lang="zh-CN" sz="920" b="0" u="none" strike="noStrike" dirty="0">
                <a:solidFill>
                  <a:srgbClr val="D1D5DB"/>
                </a:solidFill>
                <a:effectLst/>
                <a:uFillTx/>
                <a:latin typeface="NotoSansCJKsc"/>
                <a:ea typeface="NotoSansCJKsc"/>
              </a:rPr>
              <a:t>采⽤物联⽹三层架构：感知层（数据采集）、传输层</a:t>
            </a:r>
            <a:r>
              <a:rPr lang="zh-CN" altLang="en-US" sz="920" dirty="0">
                <a:solidFill>
                  <a:srgbClr val="D1D5DB"/>
                </a:solidFill>
                <a:latin typeface="NotoSansCJKsc"/>
                <a:ea typeface="NotoSansCJKsc"/>
              </a:rPr>
              <a:t>（</a:t>
            </a:r>
            <a:r>
              <a:rPr lang="en-US" altLang="zh-CN" sz="920" dirty="0">
                <a:solidFill>
                  <a:srgbClr val="D1D5DB"/>
                </a:solidFill>
                <a:latin typeface="NotoSansCJKsc"/>
                <a:ea typeface="NotoSansCJKsc"/>
              </a:rPr>
              <a:t>MQTT</a:t>
            </a:r>
            <a:r>
              <a:rPr lang="zh-CN" altLang="en-US" sz="920" dirty="0">
                <a:solidFill>
                  <a:srgbClr val="D1D5DB"/>
                </a:solidFill>
                <a:latin typeface="NotoSansCJKsc"/>
                <a:ea typeface="NotoSansCJKsc"/>
              </a:rPr>
              <a:t>通信）、应⽤层（功能实现）</a:t>
            </a:r>
          </a:p>
          <a:p>
            <a:endParaRPr lang="en-US" sz="920" b="0" u="none" strike="noStrike" dirty="0">
              <a:solidFill>
                <a:srgbClr val="000000"/>
              </a:solidFill>
              <a:effectLst/>
              <a:uFillTx/>
              <a:latin typeface="Times New Roman"/>
            </a:endParaRPr>
          </a:p>
        </p:txBody>
      </p:sp>
      <p:sp>
        <p:nvSpPr>
          <p:cNvPr id="1268" name="任意多边形: 形状 1267"/>
          <p:cNvSpPr/>
          <p:nvPr/>
        </p:nvSpPr>
        <p:spPr>
          <a:xfrm>
            <a:off x="3801960" y="1537560"/>
            <a:ext cx="3109320" cy="902880"/>
          </a:xfrm>
          <a:custGeom>
            <a:avLst/>
            <a:gdLst/>
            <a:ahLst/>
            <a:cxnLst/>
            <a:rect l="0" t="0" r="r" b="b"/>
            <a:pathLst>
              <a:path w="8637" h="2508">
                <a:moveTo>
                  <a:pt x="0" y="2508"/>
                </a:moveTo>
                <a:lnTo>
                  <a:pt x="0" y="0"/>
                </a:lnTo>
                <a:lnTo>
                  <a:pt x="8497" y="0"/>
                </a:lnTo>
                <a:cubicBezTo>
                  <a:pt x="8516" y="0"/>
                  <a:pt x="8534" y="3"/>
                  <a:pt x="8551" y="10"/>
                </a:cubicBezTo>
                <a:cubicBezTo>
                  <a:pt x="8568" y="17"/>
                  <a:pt x="8583" y="27"/>
                  <a:pt x="8596" y="40"/>
                </a:cubicBezTo>
                <a:cubicBezTo>
                  <a:pt x="8609" y="54"/>
                  <a:pt x="8619" y="69"/>
                  <a:pt x="8626" y="86"/>
                </a:cubicBezTo>
                <a:cubicBezTo>
                  <a:pt x="8633" y="103"/>
                  <a:pt x="8637" y="121"/>
                  <a:pt x="8637" y="139"/>
                </a:cubicBezTo>
                <a:lnTo>
                  <a:pt x="8637" y="2368"/>
                </a:lnTo>
                <a:cubicBezTo>
                  <a:pt x="8637" y="2387"/>
                  <a:pt x="8633" y="2405"/>
                  <a:pt x="8626" y="2422"/>
                </a:cubicBezTo>
                <a:cubicBezTo>
                  <a:pt x="8619" y="2439"/>
                  <a:pt x="8609" y="2454"/>
                  <a:pt x="8596" y="2467"/>
                </a:cubicBezTo>
                <a:cubicBezTo>
                  <a:pt x="8583" y="2480"/>
                  <a:pt x="8568" y="2490"/>
                  <a:pt x="8551" y="2497"/>
                </a:cubicBezTo>
                <a:cubicBezTo>
                  <a:pt x="8534" y="2504"/>
                  <a:pt x="8516" y="2508"/>
                  <a:pt x="8497" y="2508"/>
                </a:cubicBezTo>
                <a:lnTo>
                  <a:pt x="0" y="2508"/>
                </a:ln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69" name="任意多边形: 形状 1268"/>
          <p:cNvSpPr/>
          <p:nvPr/>
        </p:nvSpPr>
        <p:spPr>
          <a:xfrm>
            <a:off x="3785400" y="1537560"/>
            <a:ext cx="33840" cy="902880"/>
          </a:xfrm>
          <a:custGeom>
            <a:avLst/>
            <a:gdLst/>
            <a:ahLst/>
            <a:cxnLst/>
            <a:rect l="0" t="0" r="r" b="b"/>
            <a:pathLst>
              <a:path w="94" h="2508">
                <a:moveTo>
                  <a:pt x="0" y="0"/>
                </a:moveTo>
                <a:lnTo>
                  <a:pt x="94" y="0"/>
                </a:lnTo>
                <a:lnTo>
                  <a:pt x="94" y="2508"/>
                </a:lnTo>
                <a:lnTo>
                  <a:pt x="0" y="2508"/>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70" name="图片 1269"/>
          <p:cNvPicPr/>
          <p:nvPr/>
        </p:nvPicPr>
        <p:blipFill>
          <a:blip r:embed="rId7"/>
          <a:stretch/>
        </p:blipFill>
        <p:spPr>
          <a:xfrm>
            <a:off x="3952800" y="1721520"/>
            <a:ext cx="150120" cy="133200"/>
          </a:xfrm>
          <a:prstGeom prst="rect">
            <a:avLst/>
          </a:prstGeom>
          <a:noFill/>
          <a:ln w="0">
            <a:noFill/>
          </a:ln>
        </p:spPr>
      </p:pic>
      <p:sp>
        <p:nvSpPr>
          <p:cNvPr id="1272" name="文本框 1271"/>
          <p:cNvSpPr txBox="1"/>
          <p:nvPr/>
        </p:nvSpPr>
        <p:spPr>
          <a:xfrm>
            <a:off x="4172760" y="1663920"/>
            <a:ext cx="75528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模块化设计</a:t>
            </a:r>
            <a:endParaRPr lang="en-US" sz="1180" b="0" u="none" strike="noStrike">
              <a:solidFill>
                <a:srgbClr val="000000"/>
              </a:solidFill>
              <a:effectLst/>
              <a:uFillTx/>
              <a:latin typeface="Times New Roman"/>
            </a:endParaRPr>
          </a:p>
        </p:txBody>
      </p:sp>
      <p:sp>
        <p:nvSpPr>
          <p:cNvPr id="1273" name="文本框 1272"/>
          <p:cNvSpPr txBox="1"/>
          <p:nvPr/>
        </p:nvSpPr>
        <p:spPr>
          <a:xfrm>
            <a:off x="3955320" y="1961640"/>
            <a:ext cx="28170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将系统功能划分为北向应⽤模块和南向设备模拟模块，</a:t>
            </a:r>
            <a:endParaRPr lang="en-US" sz="920" b="0" u="none" strike="noStrike">
              <a:solidFill>
                <a:srgbClr val="000000"/>
              </a:solidFill>
              <a:effectLst/>
              <a:uFillTx/>
              <a:latin typeface="Times New Roman"/>
            </a:endParaRPr>
          </a:p>
        </p:txBody>
      </p:sp>
      <p:sp>
        <p:nvSpPr>
          <p:cNvPr id="1274" name="任意多边形: 形状 1273"/>
          <p:cNvSpPr/>
          <p:nvPr/>
        </p:nvSpPr>
        <p:spPr>
          <a:xfrm>
            <a:off x="7061400" y="1537560"/>
            <a:ext cx="3100680" cy="902880"/>
          </a:xfrm>
          <a:custGeom>
            <a:avLst/>
            <a:gdLst/>
            <a:ahLst/>
            <a:cxnLst/>
            <a:rect l="0" t="0" r="r" b="b"/>
            <a:pathLst>
              <a:path w="8613" h="2508">
                <a:moveTo>
                  <a:pt x="0" y="2508"/>
                </a:moveTo>
                <a:lnTo>
                  <a:pt x="0" y="0"/>
                </a:lnTo>
                <a:lnTo>
                  <a:pt x="8473" y="0"/>
                </a:lnTo>
                <a:cubicBezTo>
                  <a:pt x="8492" y="0"/>
                  <a:pt x="8510" y="3"/>
                  <a:pt x="8527" y="10"/>
                </a:cubicBezTo>
                <a:cubicBezTo>
                  <a:pt x="8544" y="17"/>
                  <a:pt x="8559" y="27"/>
                  <a:pt x="8572" y="40"/>
                </a:cubicBezTo>
                <a:cubicBezTo>
                  <a:pt x="8585" y="54"/>
                  <a:pt x="8595" y="69"/>
                  <a:pt x="8602" y="86"/>
                </a:cubicBezTo>
                <a:cubicBezTo>
                  <a:pt x="8609" y="103"/>
                  <a:pt x="8613" y="121"/>
                  <a:pt x="8613" y="139"/>
                </a:cubicBezTo>
                <a:lnTo>
                  <a:pt x="8613" y="2368"/>
                </a:lnTo>
                <a:cubicBezTo>
                  <a:pt x="8613" y="2387"/>
                  <a:pt x="8609" y="2405"/>
                  <a:pt x="8602" y="2422"/>
                </a:cubicBezTo>
                <a:cubicBezTo>
                  <a:pt x="8595" y="2439"/>
                  <a:pt x="8585" y="2454"/>
                  <a:pt x="8572" y="2467"/>
                </a:cubicBezTo>
                <a:cubicBezTo>
                  <a:pt x="8559" y="2480"/>
                  <a:pt x="8544" y="2490"/>
                  <a:pt x="8527" y="2497"/>
                </a:cubicBezTo>
                <a:cubicBezTo>
                  <a:pt x="8510" y="2504"/>
                  <a:pt x="8492" y="2508"/>
                  <a:pt x="8473" y="2508"/>
                </a:cubicBezTo>
                <a:lnTo>
                  <a:pt x="0" y="2508"/>
                </a:ln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75" name="任意多边形: 形状 1274"/>
          <p:cNvSpPr/>
          <p:nvPr/>
        </p:nvSpPr>
        <p:spPr>
          <a:xfrm>
            <a:off x="7044480" y="1537560"/>
            <a:ext cx="33840" cy="902880"/>
          </a:xfrm>
          <a:custGeom>
            <a:avLst/>
            <a:gdLst/>
            <a:ahLst/>
            <a:cxnLst/>
            <a:rect l="0" t="0" r="r" b="b"/>
            <a:pathLst>
              <a:path w="94" h="2508">
                <a:moveTo>
                  <a:pt x="0" y="0"/>
                </a:moveTo>
                <a:lnTo>
                  <a:pt x="94" y="0"/>
                </a:lnTo>
                <a:lnTo>
                  <a:pt x="94" y="2508"/>
                </a:lnTo>
                <a:lnTo>
                  <a:pt x="0" y="2508"/>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76" name="图片 1275"/>
          <p:cNvPicPr/>
          <p:nvPr/>
        </p:nvPicPr>
        <p:blipFill>
          <a:blip r:embed="rId8"/>
          <a:stretch/>
        </p:blipFill>
        <p:spPr>
          <a:xfrm>
            <a:off x="7211880" y="1721520"/>
            <a:ext cx="150120" cy="133200"/>
          </a:xfrm>
          <a:prstGeom prst="rect">
            <a:avLst/>
          </a:prstGeom>
          <a:noFill/>
          <a:ln w="0">
            <a:noFill/>
          </a:ln>
        </p:spPr>
      </p:pic>
      <p:sp>
        <p:nvSpPr>
          <p:cNvPr id="1277" name="文本框 1276"/>
          <p:cNvSpPr txBox="1"/>
          <p:nvPr/>
        </p:nvSpPr>
        <p:spPr>
          <a:xfrm>
            <a:off x="3955320" y="2129040"/>
            <a:ext cx="939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提⾼系统可扩展性</a:t>
            </a:r>
            <a:endParaRPr lang="en-US" sz="920" b="0" u="none" strike="noStrike">
              <a:solidFill>
                <a:srgbClr val="000000"/>
              </a:solidFill>
              <a:effectLst/>
              <a:uFillTx/>
              <a:latin typeface="Times New Roman"/>
            </a:endParaRPr>
          </a:p>
        </p:txBody>
      </p:sp>
      <p:sp>
        <p:nvSpPr>
          <p:cNvPr id="1278" name="文本框 1277"/>
          <p:cNvSpPr txBox="1"/>
          <p:nvPr/>
        </p:nvSpPr>
        <p:spPr>
          <a:xfrm>
            <a:off x="7426080" y="1663920"/>
            <a:ext cx="90612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主题订阅设计</a:t>
            </a:r>
            <a:endParaRPr lang="en-US" sz="1180" b="0" u="none" strike="noStrike">
              <a:solidFill>
                <a:srgbClr val="000000"/>
              </a:solidFill>
              <a:effectLst/>
              <a:uFillTx/>
              <a:latin typeface="Times New Roman"/>
            </a:endParaRPr>
          </a:p>
        </p:txBody>
      </p:sp>
      <p:sp>
        <p:nvSpPr>
          <p:cNvPr id="1279" name="文本框 1278"/>
          <p:cNvSpPr txBox="1"/>
          <p:nvPr/>
        </p:nvSpPr>
        <p:spPr>
          <a:xfrm>
            <a:off x="7209000" y="1961640"/>
            <a:ext cx="2354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通过</a:t>
            </a:r>
            <a:endParaRPr lang="en-US" sz="920" b="0" u="none" strike="noStrike">
              <a:solidFill>
                <a:srgbClr val="000000"/>
              </a:solidFill>
              <a:effectLst/>
              <a:uFillTx/>
              <a:latin typeface="Times New Roman"/>
            </a:endParaRPr>
          </a:p>
        </p:txBody>
      </p:sp>
      <p:sp>
        <p:nvSpPr>
          <p:cNvPr id="1280" name="文本框 1279"/>
          <p:cNvSpPr txBox="1"/>
          <p:nvPr/>
        </p:nvSpPr>
        <p:spPr>
          <a:xfrm>
            <a:off x="7443000" y="1989000"/>
            <a:ext cx="296556" cy="141577"/>
          </a:xfrm>
          <a:prstGeom prst="rect">
            <a:avLst/>
          </a:prstGeom>
          <a:noFill/>
          <a:ln w="0">
            <a:noFill/>
          </a:ln>
        </p:spPr>
        <p:txBody>
          <a:bodyPr wrap="none" lIns="0" tIns="0" rIns="0" bIns="0" anchor="t">
            <a:spAutoFit/>
          </a:bodyPr>
          <a:lstStyle/>
          <a:p>
            <a:r>
              <a:rPr lang="en-US" sz="920" b="0" u="none" strike="noStrike" dirty="0">
                <a:solidFill>
                  <a:srgbClr val="D1D5DB"/>
                </a:solidFill>
                <a:effectLst/>
                <a:uFillTx/>
                <a:latin typeface="DejaVuSans"/>
                <a:ea typeface="DejaVuSans"/>
              </a:rPr>
              <a:t>MQTT</a:t>
            </a:r>
            <a:endParaRPr lang="en-US" sz="920" b="0" u="none" strike="noStrike" dirty="0">
              <a:solidFill>
                <a:srgbClr val="000000"/>
              </a:solidFill>
              <a:effectLst/>
              <a:uFillTx/>
              <a:latin typeface="Times New Roman"/>
            </a:endParaRPr>
          </a:p>
        </p:txBody>
      </p:sp>
      <p:sp>
        <p:nvSpPr>
          <p:cNvPr id="1281" name="文本框 1280"/>
          <p:cNvSpPr txBox="1"/>
          <p:nvPr/>
        </p:nvSpPr>
        <p:spPr>
          <a:xfrm>
            <a:off x="7707600" y="1961640"/>
            <a:ext cx="22302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主题结构实现不同类型消息的清晰区分和管</a:t>
            </a:r>
            <a:endParaRPr lang="en-US" sz="920" b="0" u="none" strike="noStrike">
              <a:solidFill>
                <a:srgbClr val="000000"/>
              </a:solidFill>
              <a:effectLst/>
              <a:uFillTx/>
              <a:latin typeface="Times New Roman"/>
            </a:endParaRPr>
          </a:p>
        </p:txBody>
      </p:sp>
      <p:sp>
        <p:nvSpPr>
          <p:cNvPr id="1282" name="任意多边形: 形状 1281"/>
          <p:cNvSpPr/>
          <p:nvPr/>
        </p:nvSpPr>
        <p:spPr>
          <a:xfrm>
            <a:off x="534600" y="2707560"/>
            <a:ext cx="334800" cy="334440"/>
          </a:xfrm>
          <a:custGeom>
            <a:avLst/>
            <a:gdLst/>
            <a:ahLst/>
            <a:cxnLst/>
            <a:rect l="0" t="0" r="r" b="b"/>
            <a:pathLst>
              <a:path w="930" h="929">
                <a:moveTo>
                  <a:pt x="930" y="465"/>
                </a:moveTo>
                <a:cubicBezTo>
                  <a:pt x="930" y="495"/>
                  <a:pt x="927" y="525"/>
                  <a:pt x="921" y="555"/>
                </a:cubicBezTo>
                <a:cubicBezTo>
                  <a:pt x="915" y="585"/>
                  <a:pt x="906" y="614"/>
                  <a:pt x="894" y="642"/>
                </a:cubicBezTo>
                <a:cubicBezTo>
                  <a:pt x="883" y="671"/>
                  <a:pt x="868" y="697"/>
                  <a:pt x="851" y="723"/>
                </a:cubicBezTo>
                <a:cubicBezTo>
                  <a:pt x="833" y="748"/>
                  <a:pt x="814" y="772"/>
                  <a:pt x="793" y="793"/>
                </a:cubicBezTo>
                <a:cubicBezTo>
                  <a:pt x="771" y="815"/>
                  <a:pt x="748" y="834"/>
                  <a:pt x="722" y="851"/>
                </a:cubicBezTo>
                <a:cubicBezTo>
                  <a:pt x="697" y="868"/>
                  <a:pt x="670" y="882"/>
                  <a:pt x="642" y="894"/>
                </a:cubicBezTo>
                <a:cubicBezTo>
                  <a:pt x="614" y="905"/>
                  <a:pt x="585" y="914"/>
                  <a:pt x="555" y="920"/>
                </a:cubicBezTo>
                <a:cubicBezTo>
                  <a:pt x="525" y="926"/>
                  <a:pt x="495" y="929"/>
                  <a:pt x="464" y="929"/>
                </a:cubicBezTo>
                <a:cubicBezTo>
                  <a:pt x="434" y="929"/>
                  <a:pt x="404" y="926"/>
                  <a:pt x="374" y="920"/>
                </a:cubicBezTo>
                <a:cubicBezTo>
                  <a:pt x="344" y="914"/>
                  <a:pt x="315" y="905"/>
                  <a:pt x="287" y="894"/>
                </a:cubicBezTo>
                <a:cubicBezTo>
                  <a:pt x="259" y="882"/>
                  <a:pt x="232" y="868"/>
                  <a:pt x="206" y="851"/>
                </a:cubicBezTo>
                <a:cubicBezTo>
                  <a:pt x="181" y="834"/>
                  <a:pt x="158" y="815"/>
                  <a:pt x="136" y="793"/>
                </a:cubicBezTo>
                <a:cubicBezTo>
                  <a:pt x="115" y="772"/>
                  <a:pt x="95" y="748"/>
                  <a:pt x="78" y="723"/>
                </a:cubicBezTo>
                <a:cubicBezTo>
                  <a:pt x="61" y="697"/>
                  <a:pt x="47" y="671"/>
                  <a:pt x="35" y="642"/>
                </a:cubicBezTo>
                <a:cubicBezTo>
                  <a:pt x="24" y="614"/>
                  <a:pt x="15" y="585"/>
                  <a:pt x="9" y="555"/>
                </a:cubicBezTo>
                <a:cubicBezTo>
                  <a:pt x="3" y="525"/>
                  <a:pt x="0" y="495"/>
                  <a:pt x="0" y="465"/>
                </a:cubicBezTo>
                <a:cubicBezTo>
                  <a:pt x="0" y="434"/>
                  <a:pt x="3" y="404"/>
                  <a:pt x="9" y="374"/>
                </a:cubicBezTo>
                <a:cubicBezTo>
                  <a:pt x="15" y="343"/>
                  <a:pt x="24" y="314"/>
                  <a:pt x="35" y="286"/>
                </a:cubicBezTo>
                <a:cubicBezTo>
                  <a:pt x="47" y="258"/>
                  <a:pt x="61" y="231"/>
                  <a:pt x="78" y="206"/>
                </a:cubicBezTo>
                <a:cubicBezTo>
                  <a:pt x="95" y="181"/>
                  <a:pt x="115" y="157"/>
                  <a:pt x="136" y="136"/>
                </a:cubicBezTo>
                <a:cubicBezTo>
                  <a:pt x="158" y="114"/>
                  <a:pt x="181" y="95"/>
                  <a:pt x="206" y="78"/>
                </a:cubicBezTo>
                <a:cubicBezTo>
                  <a:pt x="232" y="61"/>
                  <a:pt x="259" y="47"/>
                  <a:pt x="287" y="35"/>
                </a:cubicBezTo>
                <a:cubicBezTo>
                  <a:pt x="315" y="23"/>
                  <a:pt x="344" y="14"/>
                  <a:pt x="374" y="8"/>
                </a:cubicBezTo>
                <a:cubicBezTo>
                  <a:pt x="404" y="3"/>
                  <a:pt x="434" y="0"/>
                  <a:pt x="464" y="0"/>
                </a:cubicBezTo>
                <a:cubicBezTo>
                  <a:pt x="495" y="0"/>
                  <a:pt x="525" y="3"/>
                  <a:pt x="555" y="8"/>
                </a:cubicBezTo>
                <a:cubicBezTo>
                  <a:pt x="585" y="14"/>
                  <a:pt x="614" y="23"/>
                  <a:pt x="642" y="35"/>
                </a:cubicBezTo>
                <a:cubicBezTo>
                  <a:pt x="670" y="47"/>
                  <a:pt x="697" y="61"/>
                  <a:pt x="722" y="78"/>
                </a:cubicBezTo>
                <a:cubicBezTo>
                  <a:pt x="748" y="95"/>
                  <a:pt x="771" y="114"/>
                  <a:pt x="793" y="136"/>
                </a:cubicBezTo>
                <a:cubicBezTo>
                  <a:pt x="814" y="157"/>
                  <a:pt x="833" y="181"/>
                  <a:pt x="851" y="206"/>
                </a:cubicBezTo>
                <a:cubicBezTo>
                  <a:pt x="868" y="231"/>
                  <a:pt x="883" y="258"/>
                  <a:pt x="894" y="286"/>
                </a:cubicBezTo>
                <a:cubicBezTo>
                  <a:pt x="906" y="314"/>
                  <a:pt x="915" y="343"/>
                  <a:pt x="921" y="374"/>
                </a:cubicBezTo>
                <a:cubicBezTo>
                  <a:pt x="927" y="404"/>
                  <a:pt x="930" y="434"/>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83" name="图片 1282"/>
          <p:cNvPicPr/>
          <p:nvPr/>
        </p:nvPicPr>
        <p:blipFill>
          <a:blip r:embed="rId9"/>
          <a:stretch/>
        </p:blipFill>
        <p:spPr>
          <a:xfrm>
            <a:off x="610200" y="2791080"/>
            <a:ext cx="191880" cy="166680"/>
          </a:xfrm>
          <a:prstGeom prst="rect">
            <a:avLst/>
          </a:prstGeom>
          <a:noFill/>
          <a:ln w="0">
            <a:noFill/>
          </a:ln>
        </p:spPr>
      </p:pic>
      <p:sp>
        <p:nvSpPr>
          <p:cNvPr id="1284" name="文本框 1283"/>
          <p:cNvSpPr txBox="1"/>
          <p:nvPr/>
        </p:nvSpPr>
        <p:spPr>
          <a:xfrm>
            <a:off x="7209000" y="2129040"/>
            <a:ext cx="10569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理，确保通信有序性</a:t>
            </a:r>
            <a:endParaRPr lang="en-US" sz="920" b="0" u="none" strike="noStrike">
              <a:solidFill>
                <a:srgbClr val="000000"/>
              </a:solidFill>
              <a:effectLst/>
              <a:uFillTx/>
              <a:latin typeface="Times New Roman"/>
            </a:endParaRPr>
          </a:p>
        </p:txBody>
      </p:sp>
      <p:sp>
        <p:nvSpPr>
          <p:cNvPr id="1285" name="任意多边形: 形状 1284"/>
          <p:cNvSpPr/>
          <p:nvPr/>
        </p:nvSpPr>
        <p:spPr>
          <a:xfrm>
            <a:off x="534600" y="3175200"/>
            <a:ext cx="4713480" cy="1805400"/>
          </a:xfrm>
          <a:custGeom>
            <a:avLst/>
            <a:gdLst/>
            <a:ahLst/>
            <a:cxnLst/>
            <a:rect l="0" t="0" r="r" b="b"/>
            <a:pathLst>
              <a:path w="13093" h="5015">
                <a:moveTo>
                  <a:pt x="0" y="4876"/>
                </a:moveTo>
                <a:lnTo>
                  <a:pt x="0" y="140"/>
                </a:lnTo>
                <a:cubicBezTo>
                  <a:pt x="0" y="121"/>
                  <a:pt x="4" y="104"/>
                  <a:pt x="11" y="86"/>
                </a:cubicBezTo>
                <a:cubicBezTo>
                  <a:pt x="18" y="69"/>
                  <a:pt x="28" y="54"/>
                  <a:pt x="41" y="41"/>
                </a:cubicBezTo>
                <a:cubicBezTo>
                  <a:pt x="54" y="28"/>
                  <a:pt x="69" y="18"/>
                  <a:pt x="86" y="11"/>
                </a:cubicBezTo>
                <a:cubicBezTo>
                  <a:pt x="103" y="4"/>
                  <a:pt x="121" y="0"/>
                  <a:pt x="139" y="0"/>
                </a:cubicBezTo>
                <a:lnTo>
                  <a:pt x="12954" y="0"/>
                </a:lnTo>
                <a:cubicBezTo>
                  <a:pt x="12972" y="0"/>
                  <a:pt x="12990" y="4"/>
                  <a:pt x="13007" y="11"/>
                </a:cubicBezTo>
                <a:cubicBezTo>
                  <a:pt x="13024" y="18"/>
                  <a:pt x="13039" y="28"/>
                  <a:pt x="13053" y="41"/>
                </a:cubicBezTo>
                <a:cubicBezTo>
                  <a:pt x="13066" y="54"/>
                  <a:pt x="13076" y="69"/>
                  <a:pt x="13083" y="86"/>
                </a:cubicBezTo>
                <a:cubicBezTo>
                  <a:pt x="13090" y="104"/>
                  <a:pt x="13093" y="121"/>
                  <a:pt x="13093" y="140"/>
                </a:cubicBezTo>
                <a:lnTo>
                  <a:pt x="13093" y="4876"/>
                </a:lnTo>
                <a:cubicBezTo>
                  <a:pt x="13093" y="4895"/>
                  <a:pt x="13090" y="4912"/>
                  <a:pt x="13083" y="4929"/>
                </a:cubicBezTo>
                <a:cubicBezTo>
                  <a:pt x="13076" y="4947"/>
                  <a:pt x="13066" y="4962"/>
                  <a:pt x="13053" y="4975"/>
                </a:cubicBezTo>
                <a:cubicBezTo>
                  <a:pt x="13039" y="4988"/>
                  <a:pt x="13024" y="4998"/>
                  <a:pt x="13007" y="5005"/>
                </a:cubicBezTo>
                <a:cubicBezTo>
                  <a:pt x="12990" y="5012"/>
                  <a:pt x="12972" y="5015"/>
                  <a:pt x="12954" y="5015"/>
                </a:cubicBezTo>
                <a:lnTo>
                  <a:pt x="139" y="5015"/>
                </a:lnTo>
                <a:cubicBezTo>
                  <a:pt x="121" y="5015"/>
                  <a:pt x="103" y="5012"/>
                  <a:pt x="86" y="5005"/>
                </a:cubicBezTo>
                <a:cubicBezTo>
                  <a:pt x="69" y="4998"/>
                  <a:pt x="54" y="4988"/>
                  <a:pt x="41" y="4975"/>
                </a:cubicBezTo>
                <a:cubicBezTo>
                  <a:pt x="28" y="4962"/>
                  <a:pt x="18" y="4947"/>
                  <a:pt x="11" y="4929"/>
                </a:cubicBezTo>
                <a:cubicBezTo>
                  <a:pt x="4" y="4912"/>
                  <a:pt x="0" y="4895"/>
                  <a:pt x="0" y="4876"/>
                </a:cubicBezTo>
                <a:close/>
              </a:path>
            </a:pathLst>
          </a:custGeom>
          <a:solidFill>
            <a:srgbClr val="1E3A8A">
              <a:alpha val="4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86" name="图片 1285"/>
          <p:cNvPicPr/>
          <p:nvPr/>
        </p:nvPicPr>
        <p:blipFill>
          <a:blip r:embed="rId10"/>
          <a:stretch/>
        </p:blipFill>
        <p:spPr>
          <a:xfrm>
            <a:off x="702000" y="3376080"/>
            <a:ext cx="116640" cy="150120"/>
          </a:xfrm>
          <a:prstGeom prst="rect">
            <a:avLst/>
          </a:prstGeom>
          <a:noFill/>
          <a:ln w="0">
            <a:noFill/>
          </a:ln>
        </p:spPr>
      </p:pic>
      <p:sp>
        <p:nvSpPr>
          <p:cNvPr id="1287" name="文本框 1286"/>
          <p:cNvSpPr txBox="1"/>
          <p:nvPr/>
        </p:nvSpPr>
        <p:spPr>
          <a:xfrm>
            <a:off x="1002960" y="2709000"/>
            <a:ext cx="181116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性能与资源优化措施</a:t>
            </a:r>
            <a:endParaRPr lang="en-US" sz="1580" b="0" u="none" strike="noStrike">
              <a:solidFill>
                <a:srgbClr val="000000"/>
              </a:solidFill>
              <a:effectLst/>
              <a:uFillTx/>
              <a:latin typeface="Times New Roman"/>
            </a:endParaRPr>
          </a:p>
        </p:txBody>
      </p:sp>
      <p:pic>
        <p:nvPicPr>
          <p:cNvPr id="1288" name="图片 1287"/>
          <p:cNvPicPr/>
          <p:nvPr/>
        </p:nvPicPr>
        <p:blipFill>
          <a:blip r:embed="rId11"/>
          <a:stretch/>
        </p:blipFill>
        <p:spPr>
          <a:xfrm>
            <a:off x="702000" y="3710520"/>
            <a:ext cx="133200" cy="133200"/>
          </a:xfrm>
          <a:prstGeom prst="rect">
            <a:avLst/>
          </a:prstGeom>
          <a:noFill/>
          <a:ln w="0">
            <a:noFill/>
          </a:ln>
        </p:spPr>
      </p:pic>
      <p:sp>
        <p:nvSpPr>
          <p:cNvPr id="1289" name="文本框 1288"/>
          <p:cNvSpPr txBox="1"/>
          <p:nvPr/>
        </p:nvSpPr>
        <p:spPr>
          <a:xfrm>
            <a:off x="885960" y="333540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性能优化</a:t>
            </a:r>
            <a:endParaRPr lang="en-US" sz="1180" b="0" u="none" strike="noStrike">
              <a:solidFill>
                <a:srgbClr val="000000"/>
              </a:solidFill>
              <a:effectLst/>
              <a:uFillTx/>
              <a:latin typeface="Times New Roman"/>
            </a:endParaRPr>
          </a:p>
        </p:txBody>
      </p:sp>
      <p:sp>
        <p:nvSpPr>
          <p:cNvPr id="1292" name="文本框 1291"/>
          <p:cNvSpPr txBox="1"/>
          <p:nvPr/>
        </p:nvSpPr>
        <p:spPr>
          <a:xfrm>
            <a:off x="902521" y="3664081"/>
            <a:ext cx="4057200" cy="484748"/>
          </a:xfrm>
          <a:prstGeom prst="rect">
            <a:avLst/>
          </a:prstGeom>
          <a:noFill/>
          <a:ln w="0">
            <a:noFill/>
          </a:ln>
        </p:spPr>
        <p:txBody>
          <a:bodyPr wrap="square" lIns="0" tIns="0" rIns="0" bIns="0" anchor="t">
            <a:spAutoFit/>
          </a:bodyPr>
          <a:lstStyle/>
          <a:p>
            <a:r>
              <a:rPr lang="zh-CN" altLang="en-US" sz="1050" b="0" u="none" strike="noStrike" dirty="0">
                <a:solidFill>
                  <a:srgbClr val="D1D5DB"/>
                </a:solidFill>
                <a:effectLst/>
                <a:uFillTx/>
                <a:latin typeface="NotoSansCJKsc"/>
                <a:ea typeface="NotoSansCJKsc"/>
              </a:rPr>
              <a:t>采用</a:t>
            </a:r>
            <a:r>
              <a:rPr lang="en-US" altLang="zh-CN" sz="1050" b="0" u="none" strike="noStrike" dirty="0">
                <a:solidFill>
                  <a:srgbClr val="D1D5DB"/>
                </a:solidFill>
                <a:effectLst/>
                <a:uFillTx/>
                <a:latin typeface="NotoSansCJKsc"/>
                <a:ea typeface="NotoSansCJKsc"/>
              </a:rPr>
              <a:t>MQTT</a:t>
            </a:r>
            <a:r>
              <a:rPr lang="zh-CN" sz="1050" b="0" u="none" strike="noStrike" dirty="0">
                <a:solidFill>
                  <a:srgbClr val="D1D5DB"/>
                </a:solidFill>
                <a:effectLst/>
                <a:uFillTx/>
                <a:latin typeface="NotoSansCJKsc"/>
                <a:ea typeface="NotoSansCJKsc"/>
              </a:rPr>
              <a:t>协议进⾏北向应⽤与南向设备间的数据交互，确保数据传输</a:t>
            </a:r>
            <a:r>
              <a:rPr lang="zh-CN" altLang="en-US" sz="1050" b="0" u="none" strike="noStrike" dirty="0">
                <a:solidFill>
                  <a:srgbClr val="D1D5DB"/>
                </a:solidFill>
                <a:effectLst/>
                <a:uFillTx/>
                <a:latin typeface="NotoSansCJKsc"/>
                <a:ea typeface="NotoSansCJKsc"/>
              </a:rPr>
              <a:t>的实时性和可靠性</a:t>
            </a:r>
          </a:p>
          <a:p>
            <a:endParaRPr lang="en-US" sz="1050" b="0" u="none" strike="noStrike" dirty="0">
              <a:solidFill>
                <a:srgbClr val="000000"/>
              </a:solidFill>
              <a:effectLst/>
              <a:uFillTx/>
              <a:latin typeface="Times New Roman"/>
            </a:endParaRPr>
          </a:p>
        </p:txBody>
      </p:sp>
      <p:pic>
        <p:nvPicPr>
          <p:cNvPr id="1293" name="图片 1292"/>
          <p:cNvPicPr/>
          <p:nvPr/>
        </p:nvPicPr>
        <p:blipFill>
          <a:blip r:embed="rId11"/>
          <a:stretch/>
        </p:blipFill>
        <p:spPr>
          <a:xfrm>
            <a:off x="702000" y="4178520"/>
            <a:ext cx="133200" cy="133200"/>
          </a:xfrm>
          <a:prstGeom prst="rect">
            <a:avLst/>
          </a:prstGeom>
          <a:noFill/>
          <a:ln w="0">
            <a:noFill/>
          </a:ln>
        </p:spPr>
      </p:pic>
      <p:sp>
        <p:nvSpPr>
          <p:cNvPr id="1295" name="文本框 1294"/>
          <p:cNvSpPr txBox="1"/>
          <p:nvPr/>
        </p:nvSpPr>
        <p:spPr>
          <a:xfrm>
            <a:off x="902520" y="4131720"/>
            <a:ext cx="415836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通过分层主题结构实现不同类型消息的清晰区分和管理，提⾼系统响应</a:t>
            </a:r>
            <a:endParaRPr lang="en-US" sz="1050" b="0" u="none" strike="noStrike">
              <a:solidFill>
                <a:srgbClr val="000000"/>
              </a:solidFill>
              <a:effectLst/>
              <a:uFillTx/>
              <a:latin typeface="Times New Roman"/>
            </a:endParaRPr>
          </a:p>
        </p:txBody>
      </p:sp>
      <p:pic>
        <p:nvPicPr>
          <p:cNvPr id="1296" name="图片 1295"/>
          <p:cNvPicPr/>
          <p:nvPr/>
        </p:nvPicPr>
        <p:blipFill>
          <a:blip r:embed="rId11"/>
          <a:stretch/>
        </p:blipFill>
        <p:spPr>
          <a:xfrm>
            <a:off x="702000" y="4646160"/>
            <a:ext cx="133200" cy="133200"/>
          </a:xfrm>
          <a:prstGeom prst="rect">
            <a:avLst/>
          </a:prstGeom>
          <a:noFill/>
          <a:ln w="0">
            <a:noFill/>
          </a:ln>
        </p:spPr>
      </p:pic>
      <p:sp>
        <p:nvSpPr>
          <p:cNvPr id="1297" name="文本框 1296"/>
          <p:cNvSpPr txBox="1"/>
          <p:nvPr/>
        </p:nvSpPr>
        <p:spPr>
          <a:xfrm>
            <a:off x="902520" y="43326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速度</a:t>
            </a:r>
            <a:endParaRPr lang="en-US" sz="1050" b="0" u="none" strike="noStrike">
              <a:solidFill>
                <a:srgbClr val="000000"/>
              </a:solidFill>
              <a:effectLst/>
              <a:uFillTx/>
              <a:latin typeface="Times New Roman"/>
            </a:endParaRPr>
          </a:p>
        </p:txBody>
      </p:sp>
      <p:sp>
        <p:nvSpPr>
          <p:cNvPr id="1298" name="任意多边形: 形状 1297"/>
          <p:cNvSpPr/>
          <p:nvPr/>
        </p:nvSpPr>
        <p:spPr>
          <a:xfrm>
            <a:off x="5448240" y="3175200"/>
            <a:ext cx="4713840" cy="1805400"/>
          </a:xfrm>
          <a:custGeom>
            <a:avLst/>
            <a:gdLst/>
            <a:ahLst/>
            <a:cxnLst/>
            <a:rect l="0" t="0" r="r" b="b"/>
            <a:pathLst>
              <a:path w="13094" h="5015">
                <a:moveTo>
                  <a:pt x="0" y="4876"/>
                </a:moveTo>
                <a:lnTo>
                  <a:pt x="0" y="140"/>
                </a:lnTo>
                <a:cubicBezTo>
                  <a:pt x="0" y="121"/>
                  <a:pt x="4" y="104"/>
                  <a:pt x="11" y="86"/>
                </a:cubicBezTo>
                <a:cubicBezTo>
                  <a:pt x="18" y="69"/>
                  <a:pt x="28" y="54"/>
                  <a:pt x="41" y="41"/>
                </a:cubicBezTo>
                <a:cubicBezTo>
                  <a:pt x="54" y="28"/>
                  <a:pt x="69" y="18"/>
                  <a:pt x="86" y="11"/>
                </a:cubicBezTo>
                <a:cubicBezTo>
                  <a:pt x="103" y="4"/>
                  <a:pt x="121" y="0"/>
                  <a:pt x="140" y="0"/>
                </a:cubicBezTo>
                <a:lnTo>
                  <a:pt x="12954" y="0"/>
                </a:lnTo>
                <a:cubicBezTo>
                  <a:pt x="12973" y="0"/>
                  <a:pt x="12991" y="4"/>
                  <a:pt x="13008" y="11"/>
                </a:cubicBezTo>
                <a:cubicBezTo>
                  <a:pt x="13025" y="18"/>
                  <a:pt x="13040" y="28"/>
                  <a:pt x="13053" y="41"/>
                </a:cubicBezTo>
                <a:cubicBezTo>
                  <a:pt x="13066" y="54"/>
                  <a:pt x="13076" y="69"/>
                  <a:pt x="13083" y="86"/>
                </a:cubicBezTo>
                <a:cubicBezTo>
                  <a:pt x="13090" y="104"/>
                  <a:pt x="13094" y="121"/>
                  <a:pt x="13094" y="140"/>
                </a:cubicBezTo>
                <a:lnTo>
                  <a:pt x="13094" y="4876"/>
                </a:lnTo>
                <a:cubicBezTo>
                  <a:pt x="13094" y="4895"/>
                  <a:pt x="13090" y="4912"/>
                  <a:pt x="13083" y="4929"/>
                </a:cubicBezTo>
                <a:cubicBezTo>
                  <a:pt x="13076" y="4947"/>
                  <a:pt x="13066" y="4962"/>
                  <a:pt x="13053" y="4975"/>
                </a:cubicBezTo>
                <a:cubicBezTo>
                  <a:pt x="13040" y="4988"/>
                  <a:pt x="13025" y="4998"/>
                  <a:pt x="13008" y="5005"/>
                </a:cubicBezTo>
                <a:cubicBezTo>
                  <a:pt x="12991" y="5012"/>
                  <a:pt x="12973" y="5015"/>
                  <a:pt x="12954" y="5015"/>
                </a:cubicBezTo>
                <a:lnTo>
                  <a:pt x="140" y="5015"/>
                </a:lnTo>
                <a:cubicBezTo>
                  <a:pt x="121" y="5015"/>
                  <a:pt x="103" y="5012"/>
                  <a:pt x="86" y="5005"/>
                </a:cubicBezTo>
                <a:cubicBezTo>
                  <a:pt x="69" y="4998"/>
                  <a:pt x="54" y="4988"/>
                  <a:pt x="41" y="4975"/>
                </a:cubicBezTo>
                <a:cubicBezTo>
                  <a:pt x="28" y="4962"/>
                  <a:pt x="18" y="4947"/>
                  <a:pt x="11" y="4929"/>
                </a:cubicBezTo>
                <a:cubicBezTo>
                  <a:pt x="4" y="4912"/>
                  <a:pt x="0" y="4895"/>
                  <a:pt x="0" y="4876"/>
                </a:cubicBezTo>
                <a:close/>
              </a:path>
            </a:pathLst>
          </a:custGeom>
          <a:solidFill>
            <a:srgbClr val="1E3A8A">
              <a:alpha val="40000"/>
            </a:srgbClr>
          </a:solidFill>
          <a:ln w="0">
            <a:noFill/>
          </a:ln>
        </p:spPr>
        <p:txBody>
          <a:bodyPr lIns="0" tIns="0" rIns="0" bIns="0" anchor="t">
            <a:noAutofit/>
          </a:bodyPr>
          <a:lstStyle/>
          <a:p>
            <a:endParaRPr lang="en-US" sz="2400" b="0" u="none" strike="noStrike" dirty="0">
              <a:solidFill>
                <a:srgbClr val="FFFFFF"/>
              </a:solidFill>
              <a:effectLst/>
              <a:uFillTx/>
              <a:latin typeface="Times New Roman"/>
            </a:endParaRPr>
          </a:p>
        </p:txBody>
      </p:sp>
      <p:pic>
        <p:nvPicPr>
          <p:cNvPr id="1299" name="图片 1298"/>
          <p:cNvPicPr/>
          <p:nvPr/>
        </p:nvPicPr>
        <p:blipFill>
          <a:blip r:embed="rId12"/>
          <a:stretch/>
        </p:blipFill>
        <p:spPr>
          <a:xfrm>
            <a:off x="5615640" y="3376080"/>
            <a:ext cx="150120" cy="150120"/>
          </a:xfrm>
          <a:prstGeom prst="rect">
            <a:avLst/>
          </a:prstGeom>
          <a:noFill/>
          <a:ln w="0">
            <a:noFill/>
          </a:ln>
        </p:spPr>
      </p:pic>
      <p:sp>
        <p:nvSpPr>
          <p:cNvPr id="1300" name="文本框 1299"/>
          <p:cNvSpPr txBox="1"/>
          <p:nvPr/>
        </p:nvSpPr>
        <p:spPr>
          <a:xfrm>
            <a:off x="902520" y="4599720"/>
            <a:ext cx="3219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优化数据解析与处理流程，减少数据传输与处理的延迟</a:t>
            </a:r>
            <a:endParaRPr lang="en-US" sz="1050" b="0" u="none" strike="noStrike">
              <a:solidFill>
                <a:srgbClr val="000000"/>
              </a:solidFill>
              <a:effectLst/>
              <a:uFillTx/>
              <a:latin typeface="Times New Roman"/>
            </a:endParaRPr>
          </a:p>
        </p:txBody>
      </p:sp>
      <p:pic>
        <p:nvPicPr>
          <p:cNvPr id="1301" name="图片 1300"/>
          <p:cNvPicPr/>
          <p:nvPr/>
        </p:nvPicPr>
        <p:blipFill>
          <a:blip r:embed="rId11"/>
          <a:stretch/>
        </p:blipFill>
        <p:spPr>
          <a:xfrm>
            <a:off x="5615640" y="3710520"/>
            <a:ext cx="133200" cy="133200"/>
          </a:xfrm>
          <a:prstGeom prst="rect">
            <a:avLst/>
          </a:prstGeom>
          <a:noFill/>
          <a:ln w="0">
            <a:noFill/>
          </a:ln>
        </p:spPr>
      </p:pic>
      <p:sp>
        <p:nvSpPr>
          <p:cNvPr id="1302" name="文本框 1301"/>
          <p:cNvSpPr txBox="1"/>
          <p:nvPr/>
        </p:nvSpPr>
        <p:spPr>
          <a:xfrm>
            <a:off x="5833080" y="3335400"/>
            <a:ext cx="90612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资源消耗优化</a:t>
            </a:r>
            <a:endParaRPr lang="en-US" sz="1180" b="0" u="none" strike="noStrike">
              <a:solidFill>
                <a:srgbClr val="000000"/>
              </a:solidFill>
              <a:effectLst/>
              <a:uFillTx/>
              <a:latin typeface="Times New Roman"/>
            </a:endParaRPr>
          </a:p>
        </p:txBody>
      </p:sp>
      <p:sp>
        <p:nvSpPr>
          <p:cNvPr id="1303" name="文本框 1302"/>
          <p:cNvSpPr txBox="1"/>
          <p:nvPr/>
        </p:nvSpPr>
        <p:spPr>
          <a:xfrm>
            <a:off x="5816160" y="3664080"/>
            <a:ext cx="3704540" cy="161583"/>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在开发板端实现数据缓存与批处理，减少频繁的</a:t>
            </a:r>
            <a:r>
              <a:rPr lang="en-US" altLang="zh-CN" sz="1050" b="0" u="none" strike="noStrike" dirty="0">
                <a:solidFill>
                  <a:srgbClr val="D1D5DB"/>
                </a:solidFill>
                <a:effectLst/>
                <a:uFillTx/>
                <a:latin typeface="NotoSansCJKsc"/>
                <a:ea typeface="NotoSansCJKsc"/>
              </a:rPr>
              <a:t>MQTT</a:t>
            </a:r>
            <a:r>
              <a:rPr lang="zh-CN" altLang="en-US" sz="1050" b="0" u="none" strike="noStrike" dirty="0">
                <a:solidFill>
                  <a:srgbClr val="D1D5DB"/>
                </a:solidFill>
                <a:effectLst/>
                <a:uFillTx/>
                <a:latin typeface="NotoSansCJKsc"/>
                <a:ea typeface="NotoSansCJKsc"/>
              </a:rPr>
              <a:t>通信请求</a:t>
            </a:r>
            <a:endParaRPr lang="en-US" sz="1050" b="0" u="none" strike="noStrike" dirty="0">
              <a:solidFill>
                <a:srgbClr val="000000"/>
              </a:solidFill>
              <a:effectLst/>
              <a:uFillTx/>
              <a:latin typeface="Times New Roman"/>
            </a:endParaRPr>
          </a:p>
        </p:txBody>
      </p:sp>
      <p:pic>
        <p:nvPicPr>
          <p:cNvPr id="1305" name="图片 1304"/>
          <p:cNvPicPr/>
          <p:nvPr/>
        </p:nvPicPr>
        <p:blipFill>
          <a:blip r:embed="rId11"/>
          <a:stretch/>
        </p:blipFill>
        <p:spPr>
          <a:xfrm>
            <a:off x="5615640" y="3977640"/>
            <a:ext cx="133200" cy="133200"/>
          </a:xfrm>
          <a:prstGeom prst="rect">
            <a:avLst/>
          </a:prstGeom>
          <a:noFill/>
          <a:ln w="0">
            <a:noFill/>
          </a:ln>
        </p:spPr>
      </p:pic>
      <p:sp>
        <p:nvSpPr>
          <p:cNvPr id="1307" name="文本框 1306"/>
          <p:cNvSpPr txBox="1"/>
          <p:nvPr/>
        </p:nvSpPr>
        <p:spPr>
          <a:xfrm>
            <a:off x="5816159" y="3931200"/>
            <a:ext cx="4049641" cy="484748"/>
          </a:xfrm>
          <a:prstGeom prst="rect">
            <a:avLst/>
          </a:prstGeom>
          <a:noFill/>
          <a:ln w="0">
            <a:noFill/>
          </a:ln>
        </p:spPr>
        <p:txBody>
          <a:bodyPr wrap="square" lIns="0" tIns="0" rIns="0" bIns="0" anchor="t">
            <a:spAutoFit/>
          </a:bodyPr>
          <a:lstStyle/>
          <a:p>
            <a:r>
              <a:rPr lang="zh-CN" sz="1050" b="0" u="none" strike="noStrike" dirty="0">
                <a:solidFill>
                  <a:srgbClr val="D1D5DB"/>
                </a:solidFill>
                <a:effectLst/>
                <a:uFillTx/>
                <a:latin typeface="NotoSansCJKsc"/>
                <a:ea typeface="NotoSansCJKsc"/>
              </a:rPr>
              <a:t>采⽤轻量级嵌⼊式数据库（如</a:t>
            </a:r>
            <a:r>
              <a:rPr lang="en-US" altLang="zh-CN" sz="1050" b="0" u="none" strike="noStrike" dirty="0">
                <a:solidFill>
                  <a:srgbClr val="D1D5DB"/>
                </a:solidFill>
                <a:effectLst/>
                <a:uFillTx/>
                <a:latin typeface="NotoSansCJKsc"/>
                <a:ea typeface="NotoSansCJKsc"/>
              </a:rPr>
              <a:t>MySQL</a:t>
            </a:r>
            <a:r>
              <a:rPr lang="zh-CN" altLang="en-US" sz="1050" b="0" u="none" strike="noStrike" dirty="0">
                <a:solidFill>
                  <a:srgbClr val="D1D5DB"/>
                </a:solidFill>
                <a:effectLst/>
                <a:uFillTx/>
                <a:latin typeface="NotoSansCJKsc"/>
                <a:ea typeface="NotoSansCJKsc"/>
              </a:rPr>
              <a:t>）满⾜数据存储需求，降低系统开销</a:t>
            </a:r>
          </a:p>
          <a:p>
            <a:endParaRPr lang="en-US" sz="1050" b="0" u="none" strike="noStrike" dirty="0">
              <a:solidFill>
                <a:srgbClr val="000000"/>
              </a:solidFill>
              <a:effectLst/>
              <a:uFillTx/>
              <a:latin typeface="Times New Roman"/>
            </a:endParaRPr>
          </a:p>
        </p:txBody>
      </p:sp>
      <p:pic>
        <p:nvPicPr>
          <p:cNvPr id="1310" name="图片 1309"/>
          <p:cNvPicPr/>
          <p:nvPr/>
        </p:nvPicPr>
        <p:blipFill>
          <a:blip r:embed="rId11"/>
          <a:stretch/>
        </p:blipFill>
        <p:spPr>
          <a:xfrm>
            <a:off x="5615640" y="4445640"/>
            <a:ext cx="133200" cy="133200"/>
          </a:xfrm>
          <a:prstGeom prst="rect">
            <a:avLst/>
          </a:prstGeom>
          <a:noFill/>
          <a:ln w="0">
            <a:noFill/>
          </a:ln>
        </p:spPr>
      </p:pic>
      <p:sp>
        <p:nvSpPr>
          <p:cNvPr id="1312" name="文本框 1311"/>
          <p:cNvSpPr txBox="1"/>
          <p:nvPr/>
        </p:nvSpPr>
        <p:spPr>
          <a:xfrm>
            <a:off x="5816160" y="439920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优化传感器采样频率与数据上报策略，平衡数据准确性与资源消耗</a:t>
            </a:r>
            <a:endParaRPr lang="en-US" sz="1050" b="0" u="none" strike="noStrike">
              <a:solidFill>
                <a:srgbClr val="000000"/>
              </a:solidFill>
              <a:effectLst/>
              <a:uFillTx/>
              <a:latin typeface="Times New Roman"/>
            </a:endParaRPr>
          </a:p>
        </p:txBody>
      </p:sp>
      <p:sp>
        <p:nvSpPr>
          <p:cNvPr id="1313" name="文本框 1312"/>
          <p:cNvSpPr txBox="1"/>
          <p:nvPr/>
        </p:nvSpPr>
        <p:spPr>
          <a:xfrm>
            <a:off x="3159360" y="5304600"/>
            <a:ext cx="4575600" cy="175680"/>
          </a:xfrm>
          <a:prstGeom prst="rect">
            <a:avLst/>
          </a:prstGeom>
          <a:noFill/>
          <a:ln w="0">
            <a:noFill/>
          </a:ln>
        </p:spPr>
        <p:txBody>
          <a:bodyPr wrap="none" lIns="0" tIns="0" rIns="0" bIns="0" anchor="t">
            <a:spAutoFit/>
          </a:bodyPr>
          <a:lstStyle/>
          <a:p>
            <a:r>
              <a:rPr lang="zh-CN" sz="950" b="0" u="none" strike="noStrike">
                <a:solidFill>
                  <a:srgbClr val="9CA3AF"/>
                </a:solidFill>
                <a:effectLst/>
                <a:uFillTx/>
                <a:latin typeface="NotoSansCJKsc"/>
                <a:ea typeface="NotoSansCJKsc"/>
              </a:rPr>
              <a:t>模型设计与优化是确保智能家居系统⾼效运⾏的关键，直接影响⽤⼾体验与系统稳定性</a:t>
            </a:r>
            <a:endParaRPr lang="en-US" sz="950" b="0" u="none" strike="noStrike">
              <a:solidFill>
                <a:srgbClr val="000000"/>
              </a:solidFill>
              <a:effectLst/>
              <a:uFillTx/>
              <a:latin typeface="Times New Roman"/>
            </a:endParaRPr>
          </a:p>
        </p:txBody>
      </p:sp>
      <p:sp>
        <p:nvSpPr>
          <p:cNvPr id="1314" name="文本框 1313"/>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315" name="文本框 1314"/>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18</a:t>
            </a:r>
            <a:endParaRPr lang="en-US" sz="920" b="0" u="none" strike="noStrike">
              <a:solidFill>
                <a:srgbClr val="000000"/>
              </a:solidFill>
              <a:effectLst/>
              <a:uFillTx/>
              <a:latin typeface="Times New Roman"/>
            </a:endParaRPr>
          </a:p>
        </p:txBody>
      </p:sp>
      <p:sp>
        <p:nvSpPr>
          <p:cNvPr id="1316" name="文本框 1315"/>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317" name="文本框 1316"/>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318" name="文本框 1317"/>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319" name="文本框 1318"/>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320" name="文本框 1319"/>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 name="图片 1320"/>
          <p:cNvPicPr/>
          <p:nvPr/>
        </p:nvPicPr>
        <p:blipFill>
          <a:blip r:embed="rId2"/>
          <a:stretch/>
        </p:blipFill>
        <p:spPr>
          <a:xfrm>
            <a:off x="0" y="0"/>
            <a:ext cx="10696320" cy="6016320"/>
          </a:xfrm>
          <a:prstGeom prst="rect">
            <a:avLst/>
          </a:prstGeom>
          <a:noFill/>
          <a:ln w="0">
            <a:noFill/>
          </a:ln>
        </p:spPr>
      </p:pic>
      <p:pic>
        <p:nvPicPr>
          <p:cNvPr id="1322" name="图片 1321"/>
          <p:cNvPicPr/>
          <p:nvPr/>
        </p:nvPicPr>
        <p:blipFill>
          <a:blip r:embed="rId3"/>
          <a:stretch/>
        </p:blipFill>
        <p:spPr>
          <a:xfrm>
            <a:off x="0" y="0"/>
            <a:ext cx="10696320" cy="6016320"/>
          </a:xfrm>
          <a:prstGeom prst="rect">
            <a:avLst/>
          </a:prstGeom>
          <a:noFill/>
          <a:ln w="0">
            <a:noFill/>
          </a:ln>
        </p:spPr>
      </p:pic>
      <p:sp>
        <p:nvSpPr>
          <p:cNvPr id="1323" name="任意多边形: 形状 1322"/>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24" name="任意多边形: 形状 1323"/>
          <p:cNvSpPr/>
          <p:nvPr/>
        </p:nvSpPr>
        <p:spPr>
          <a:xfrm>
            <a:off x="534600" y="4579200"/>
            <a:ext cx="9627480" cy="969840"/>
          </a:xfrm>
          <a:custGeom>
            <a:avLst/>
            <a:gdLst/>
            <a:ahLst/>
            <a:cxnLst/>
            <a:rect l="0" t="0" r="r" b="b"/>
            <a:pathLst>
              <a:path w="26743" h="2694">
                <a:moveTo>
                  <a:pt x="0" y="2508"/>
                </a:moveTo>
                <a:lnTo>
                  <a:pt x="0" y="186"/>
                </a:lnTo>
                <a:cubicBezTo>
                  <a:pt x="0" y="174"/>
                  <a:pt x="1" y="162"/>
                  <a:pt x="4" y="150"/>
                </a:cubicBezTo>
                <a:cubicBezTo>
                  <a:pt x="6" y="138"/>
                  <a:pt x="10" y="126"/>
                  <a:pt x="14" y="115"/>
                </a:cubicBezTo>
                <a:cubicBezTo>
                  <a:pt x="19" y="104"/>
                  <a:pt x="25" y="93"/>
                  <a:pt x="31" y="83"/>
                </a:cubicBezTo>
                <a:cubicBezTo>
                  <a:pt x="38" y="73"/>
                  <a:pt x="46" y="63"/>
                  <a:pt x="55" y="55"/>
                </a:cubicBezTo>
                <a:cubicBezTo>
                  <a:pt x="63" y="46"/>
                  <a:pt x="73" y="38"/>
                  <a:pt x="83" y="32"/>
                </a:cubicBezTo>
                <a:cubicBezTo>
                  <a:pt x="93" y="25"/>
                  <a:pt x="104" y="19"/>
                  <a:pt x="115" y="14"/>
                </a:cubicBezTo>
                <a:cubicBezTo>
                  <a:pt x="126" y="10"/>
                  <a:pt x="138" y="6"/>
                  <a:pt x="150" y="4"/>
                </a:cubicBezTo>
                <a:cubicBezTo>
                  <a:pt x="162" y="1"/>
                  <a:pt x="174" y="0"/>
                  <a:pt x="186" y="0"/>
                </a:cubicBezTo>
                <a:lnTo>
                  <a:pt x="26557" y="0"/>
                </a:lnTo>
                <a:cubicBezTo>
                  <a:pt x="26569" y="0"/>
                  <a:pt x="26581" y="1"/>
                  <a:pt x="26593" y="4"/>
                </a:cubicBezTo>
                <a:cubicBezTo>
                  <a:pt x="26605" y="6"/>
                  <a:pt x="26617" y="10"/>
                  <a:pt x="26628" y="14"/>
                </a:cubicBezTo>
                <a:cubicBezTo>
                  <a:pt x="26639" y="19"/>
                  <a:pt x="26650" y="25"/>
                  <a:pt x="26660" y="32"/>
                </a:cubicBezTo>
                <a:cubicBezTo>
                  <a:pt x="26670" y="38"/>
                  <a:pt x="26680" y="46"/>
                  <a:pt x="26688" y="55"/>
                </a:cubicBezTo>
                <a:cubicBezTo>
                  <a:pt x="26697" y="63"/>
                  <a:pt x="26704" y="73"/>
                  <a:pt x="26711" y="83"/>
                </a:cubicBezTo>
                <a:cubicBezTo>
                  <a:pt x="26718" y="93"/>
                  <a:pt x="26724" y="104"/>
                  <a:pt x="26728" y="115"/>
                </a:cubicBezTo>
                <a:cubicBezTo>
                  <a:pt x="26733" y="126"/>
                  <a:pt x="26737" y="138"/>
                  <a:pt x="26739" y="150"/>
                </a:cubicBezTo>
                <a:cubicBezTo>
                  <a:pt x="26741" y="162"/>
                  <a:pt x="26743" y="174"/>
                  <a:pt x="26743" y="186"/>
                </a:cubicBezTo>
                <a:lnTo>
                  <a:pt x="26743" y="2508"/>
                </a:lnTo>
                <a:cubicBezTo>
                  <a:pt x="26743" y="2520"/>
                  <a:pt x="26741" y="2533"/>
                  <a:pt x="26739" y="2544"/>
                </a:cubicBezTo>
                <a:cubicBezTo>
                  <a:pt x="26737" y="2556"/>
                  <a:pt x="26733" y="2568"/>
                  <a:pt x="26728" y="2579"/>
                </a:cubicBezTo>
                <a:cubicBezTo>
                  <a:pt x="26724" y="2591"/>
                  <a:pt x="26718" y="2601"/>
                  <a:pt x="26711" y="2611"/>
                </a:cubicBezTo>
                <a:cubicBezTo>
                  <a:pt x="26704" y="2622"/>
                  <a:pt x="26697" y="2631"/>
                  <a:pt x="26688" y="2640"/>
                </a:cubicBezTo>
                <a:cubicBezTo>
                  <a:pt x="26680" y="2648"/>
                  <a:pt x="26670" y="2656"/>
                  <a:pt x="26660" y="2663"/>
                </a:cubicBezTo>
                <a:cubicBezTo>
                  <a:pt x="26650" y="2669"/>
                  <a:pt x="26639" y="2675"/>
                  <a:pt x="26628" y="2680"/>
                </a:cubicBezTo>
                <a:cubicBezTo>
                  <a:pt x="26617" y="2684"/>
                  <a:pt x="26605" y="2688"/>
                  <a:pt x="26593" y="2690"/>
                </a:cubicBezTo>
                <a:cubicBezTo>
                  <a:pt x="26581" y="2693"/>
                  <a:pt x="26569" y="2694"/>
                  <a:pt x="26557" y="2694"/>
                </a:cubicBezTo>
                <a:lnTo>
                  <a:pt x="186" y="2694"/>
                </a:lnTo>
                <a:cubicBezTo>
                  <a:pt x="174" y="2694"/>
                  <a:pt x="162" y="2693"/>
                  <a:pt x="150" y="2690"/>
                </a:cubicBezTo>
                <a:cubicBezTo>
                  <a:pt x="138" y="2688"/>
                  <a:pt x="126" y="2684"/>
                  <a:pt x="115" y="2680"/>
                </a:cubicBezTo>
                <a:cubicBezTo>
                  <a:pt x="104" y="2675"/>
                  <a:pt x="93" y="2669"/>
                  <a:pt x="83" y="2663"/>
                </a:cubicBezTo>
                <a:cubicBezTo>
                  <a:pt x="73" y="2656"/>
                  <a:pt x="63" y="2648"/>
                  <a:pt x="55" y="2640"/>
                </a:cubicBezTo>
                <a:cubicBezTo>
                  <a:pt x="46" y="2631"/>
                  <a:pt x="38" y="2622"/>
                  <a:pt x="31" y="2611"/>
                </a:cubicBezTo>
                <a:cubicBezTo>
                  <a:pt x="25" y="2601"/>
                  <a:pt x="19" y="2591"/>
                  <a:pt x="14" y="2579"/>
                </a:cubicBezTo>
                <a:cubicBezTo>
                  <a:pt x="10" y="2568"/>
                  <a:pt x="6" y="2556"/>
                  <a:pt x="4" y="2544"/>
                </a:cubicBezTo>
                <a:cubicBezTo>
                  <a:pt x="1" y="2533"/>
                  <a:pt x="0" y="2520"/>
                  <a:pt x="0" y="2508"/>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25" name="文本框 1324"/>
          <p:cNvSpPr txBox="1"/>
          <p:nvPr/>
        </p:nvSpPr>
        <p:spPr>
          <a:xfrm>
            <a:off x="534960" y="252720"/>
            <a:ext cx="27028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测试结果与性能分析</a:t>
            </a:r>
            <a:endParaRPr lang="en-US" sz="2370" b="0" u="none" strike="noStrike">
              <a:solidFill>
                <a:srgbClr val="000000"/>
              </a:solidFill>
              <a:effectLst/>
              <a:uFillTx/>
              <a:latin typeface="Times New Roman"/>
            </a:endParaRPr>
          </a:p>
        </p:txBody>
      </p:sp>
      <p:sp>
        <p:nvSpPr>
          <p:cNvPr id="1326" name="文本框 1325"/>
          <p:cNvSpPr txBox="1"/>
          <p:nvPr/>
        </p:nvSpPr>
        <p:spPr>
          <a:xfrm>
            <a:off x="534960" y="1062360"/>
            <a:ext cx="573408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智能家居系统经过全⾯测试，确保其功能完善、性能优良、运⾏稳定。测试结果如下：</a:t>
            </a:r>
            <a:endParaRPr lang="en-US" sz="1180" b="0" u="none" strike="noStrike">
              <a:solidFill>
                <a:srgbClr val="000000"/>
              </a:solidFill>
              <a:effectLst/>
              <a:uFillTx/>
              <a:latin typeface="Times New Roman"/>
            </a:endParaRPr>
          </a:p>
        </p:txBody>
      </p:sp>
      <p:sp>
        <p:nvSpPr>
          <p:cNvPr id="1327" name="文本框 1326"/>
          <p:cNvSpPr txBox="1"/>
          <p:nvPr/>
        </p:nvSpPr>
        <p:spPr>
          <a:xfrm>
            <a:off x="668520" y="469476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测试结论</a:t>
            </a:r>
            <a:endParaRPr lang="en-US" sz="1320" b="0" u="none" strike="noStrike">
              <a:solidFill>
                <a:srgbClr val="000000"/>
              </a:solidFill>
              <a:effectLst/>
              <a:uFillTx/>
              <a:latin typeface="Times New Roman"/>
            </a:endParaRPr>
          </a:p>
        </p:txBody>
      </p:sp>
      <p:sp>
        <p:nvSpPr>
          <p:cNvPr id="1328" name="文本框 1327"/>
          <p:cNvSpPr txBox="1"/>
          <p:nvPr/>
        </p:nvSpPr>
        <p:spPr>
          <a:xfrm>
            <a:off x="668520" y="5001120"/>
            <a:ext cx="657216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通过全⾯测试验证，智能家居系统在功能、性能和稳定性⽅⾯表现良好，能够满⾜⽤⼾对智慧⽣活的体验需求。</a:t>
            </a:r>
            <a:endParaRPr lang="en-US" sz="1050" b="0" u="none" strike="noStrike">
              <a:solidFill>
                <a:srgbClr val="000000"/>
              </a:solidFill>
              <a:effectLst/>
              <a:uFillTx/>
              <a:latin typeface="Times New Roman"/>
            </a:endParaRPr>
          </a:p>
        </p:txBody>
      </p:sp>
      <p:sp>
        <p:nvSpPr>
          <p:cNvPr id="1329" name="文本框 1328"/>
          <p:cNvSpPr txBox="1"/>
          <p:nvPr/>
        </p:nvSpPr>
        <p:spPr>
          <a:xfrm>
            <a:off x="7220160" y="503208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330" name="文本框 1329"/>
          <p:cNvSpPr txBox="1"/>
          <p:nvPr/>
        </p:nvSpPr>
        <p:spPr>
          <a:xfrm>
            <a:off x="7262640" y="500112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系统各模块协同⼯作正常，数据交互⾼效稳</a:t>
            </a:r>
            <a:endParaRPr lang="en-US" sz="1050" b="0" u="none" strike="noStrike">
              <a:solidFill>
                <a:srgbClr val="000000"/>
              </a:solidFill>
              <a:effectLst/>
              <a:uFillTx/>
              <a:latin typeface="Times New Roman"/>
            </a:endParaRPr>
          </a:p>
        </p:txBody>
      </p:sp>
      <p:sp>
        <p:nvSpPr>
          <p:cNvPr id="1331" name="任意多边形: 形状 1330"/>
          <p:cNvSpPr/>
          <p:nvPr/>
        </p:nvSpPr>
        <p:spPr>
          <a:xfrm>
            <a:off x="551520" y="1571040"/>
            <a:ext cx="3058920" cy="2741040"/>
          </a:xfrm>
          <a:custGeom>
            <a:avLst/>
            <a:gdLst/>
            <a:ahLst/>
            <a:cxnLst/>
            <a:rect l="0" t="0" r="r" b="b"/>
            <a:pathLst>
              <a:path w="8497" h="7614">
                <a:moveTo>
                  <a:pt x="0" y="7429"/>
                </a:moveTo>
                <a:lnTo>
                  <a:pt x="0" y="185"/>
                </a:lnTo>
                <a:cubicBezTo>
                  <a:pt x="0" y="173"/>
                  <a:pt x="0" y="161"/>
                  <a:pt x="2" y="149"/>
                </a:cubicBezTo>
                <a:cubicBezTo>
                  <a:pt x="4" y="137"/>
                  <a:pt x="7" y="125"/>
                  <a:pt x="10" y="114"/>
                </a:cubicBezTo>
                <a:cubicBezTo>
                  <a:pt x="14" y="103"/>
                  <a:pt x="18" y="92"/>
                  <a:pt x="23" y="82"/>
                </a:cubicBezTo>
                <a:cubicBezTo>
                  <a:pt x="28" y="72"/>
                  <a:pt x="34" y="63"/>
                  <a:pt x="40" y="54"/>
                </a:cubicBezTo>
                <a:cubicBezTo>
                  <a:pt x="47" y="45"/>
                  <a:pt x="54" y="38"/>
                  <a:pt x="61" y="31"/>
                </a:cubicBezTo>
                <a:cubicBezTo>
                  <a:pt x="69" y="24"/>
                  <a:pt x="77" y="18"/>
                  <a:pt x="86" y="14"/>
                </a:cubicBezTo>
                <a:cubicBezTo>
                  <a:pt x="94" y="9"/>
                  <a:pt x="103" y="6"/>
                  <a:pt x="112" y="3"/>
                </a:cubicBezTo>
                <a:cubicBezTo>
                  <a:pt x="121" y="1"/>
                  <a:pt x="130" y="0"/>
                  <a:pt x="139" y="0"/>
                </a:cubicBezTo>
                <a:lnTo>
                  <a:pt x="8311" y="0"/>
                </a:lnTo>
                <a:cubicBezTo>
                  <a:pt x="8323" y="0"/>
                  <a:pt x="8335" y="1"/>
                  <a:pt x="8347" y="3"/>
                </a:cubicBezTo>
                <a:cubicBezTo>
                  <a:pt x="8359" y="6"/>
                  <a:pt x="8371" y="9"/>
                  <a:pt x="8382" y="14"/>
                </a:cubicBezTo>
                <a:cubicBezTo>
                  <a:pt x="8393" y="18"/>
                  <a:pt x="8404" y="24"/>
                  <a:pt x="8414" y="31"/>
                </a:cubicBezTo>
                <a:cubicBezTo>
                  <a:pt x="8424" y="38"/>
                  <a:pt x="8434" y="45"/>
                  <a:pt x="8442" y="54"/>
                </a:cubicBezTo>
                <a:cubicBezTo>
                  <a:pt x="8451" y="63"/>
                  <a:pt x="8458" y="72"/>
                  <a:pt x="8465" y="82"/>
                </a:cubicBezTo>
                <a:cubicBezTo>
                  <a:pt x="8472" y="92"/>
                  <a:pt x="8478" y="103"/>
                  <a:pt x="8482" y="114"/>
                </a:cubicBezTo>
                <a:cubicBezTo>
                  <a:pt x="8487" y="125"/>
                  <a:pt x="8491" y="137"/>
                  <a:pt x="8493" y="149"/>
                </a:cubicBezTo>
                <a:cubicBezTo>
                  <a:pt x="8495" y="161"/>
                  <a:pt x="8497" y="173"/>
                  <a:pt x="8497" y="185"/>
                </a:cubicBezTo>
                <a:lnTo>
                  <a:pt x="8497" y="7429"/>
                </a:lnTo>
                <a:cubicBezTo>
                  <a:pt x="8497" y="7441"/>
                  <a:pt x="8495" y="7453"/>
                  <a:pt x="8493" y="7465"/>
                </a:cubicBezTo>
                <a:cubicBezTo>
                  <a:pt x="8491" y="7477"/>
                  <a:pt x="8487" y="7489"/>
                  <a:pt x="8482" y="7500"/>
                </a:cubicBezTo>
                <a:cubicBezTo>
                  <a:pt x="8478" y="7511"/>
                  <a:pt x="8472" y="7522"/>
                  <a:pt x="8465" y="7532"/>
                </a:cubicBezTo>
                <a:cubicBezTo>
                  <a:pt x="8458" y="7542"/>
                  <a:pt x="8451" y="7551"/>
                  <a:pt x="8442" y="7560"/>
                </a:cubicBezTo>
                <a:cubicBezTo>
                  <a:pt x="8434" y="7569"/>
                  <a:pt x="8424" y="7576"/>
                  <a:pt x="8414" y="7583"/>
                </a:cubicBezTo>
                <a:cubicBezTo>
                  <a:pt x="8404" y="7590"/>
                  <a:pt x="8393" y="7596"/>
                  <a:pt x="8382" y="7600"/>
                </a:cubicBezTo>
                <a:cubicBezTo>
                  <a:pt x="8371" y="7605"/>
                  <a:pt x="8359" y="7608"/>
                  <a:pt x="8347" y="7611"/>
                </a:cubicBezTo>
                <a:cubicBezTo>
                  <a:pt x="8335" y="7613"/>
                  <a:pt x="8323" y="7614"/>
                  <a:pt x="8311" y="7614"/>
                </a:cubicBezTo>
                <a:lnTo>
                  <a:pt x="139" y="7614"/>
                </a:lnTo>
                <a:cubicBezTo>
                  <a:pt x="130" y="7614"/>
                  <a:pt x="121" y="7613"/>
                  <a:pt x="112" y="7611"/>
                </a:cubicBezTo>
                <a:cubicBezTo>
                  <a:pt x="103" y="7608"/>
                  <a:pt x="94" y="7605"/>
                  <a:pt x="86" y="7600"/>
                </a:cubicBezTo>
                <a:cubicBezTo>
                  <a:pt x="77" y="7596"/>
                  <a:pt x="69" y="7590"/>
                  <a:pt x="61" y="7583"/>
                </a:cubicBezTo>
                <a:cubicBezTo>
                  <a:pt x="54" y="7576"/>
                  <a:pt x="47" y="7569"/>
                  <a:pt x="40" y="7560"/>
                </a:cubicBezTo>
                <a:cubicBezTo>
                  <a:pt x="34" y="7551"/>
                  <a:pt x="28" y="7542"/>
                  <a:pt x="23" y="7532"/>
                </a:cubicBezTo>
                <a:cubicBezTo>
                  <a:pt x="18" y="7522"/>
                  <a:pt x="14" y="7511"/>
                  <a:pt x="10" y="7500"/>
                </a:cubicBezTo>
                <a:cubicBezTo>
                  <a:pt x="7" y="7489"/>
                  <a:pt x="4" y="7477"/>
                  <a:pt x="2" y="7465"/>
                </a:cubicBezTo>
                <a:cubicBezTo>
                  <a:pt x="0" y="7453"/>
                  <a:pt x="0" y="7441"/>
                  <a:pt x="0" y="7429"/>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32" name="任意多边形: 形状 1331"/>
          <p:cNvSpPr/>
          <p:nvPr/>
        </p:nvSpPr>
        <p:spPr>
          <a:xfrm>
            <a:off x="534600" y="1571040"/>
            <a:ext cx="67320" cy="2741040"/>
          </a:xfrm>
          <a:custGeom>
            <a:avLst/>
            <a:gdLst/>
            <a:ahLst/>
            <a:cxnLst/>
            <a:rect l="0" t="0" r="r" b="b"/>
            <a:pathLst>
              <a:path w="187" h="7614">
                <a:moveTo>
                  <a:pt x="151" y="14"/>
                </a:moveTo>
                <a:cubicBezTo>
                  <a:pt x="140" y="23"/>
                  <a:pt x="130" y="37"/>
                  <a:pt x="121" y="54"/>
                </a:cubicBezTo>
                <a:cubicBezTo>
                  <a:pt x="112" y="71"/>
                  <a:pt x="106" y="91"/>
                  <a:pt x="101" y="114"/>
                </a:cubicBezTo>
                <a:cubicBezTo>
                  <a:pt x="96" y="137"/>
                  <a:pt x="94" y="161"/>
                  <a:pt x="94" y="185"/>
                </a:cubicBezTo>
                <a:lnTo>
                  <a:pt x="94" y="7429"/>
                </a:lnTo>
                <a:cubicBezTo>
                  <a:pt x="94" y="7453"/>
                  <a:pt x="96" y="7477"/>
                  <a:pt x="101" y="7500"/>
                </a:cubicBezTo>
                <a:cubicBezTo>
                  <a:pt x="106" y="7523"/>
                  <a:pt x="112" y="7543"/>
                  <a:pt x="121" y="7560"/>
                </a:cubicBezTo>
                <a:cubicBezTo>
                  <a:pt x="130" y="7577"/>
                  <a:pt x="140" y="7591"/>
                  <a:pt x="151" y="7600"/>
                </a:cubicBezTo>
                <a:cubicBezTo>
                  <a:pt x="163" y="7610"/>
                  <a:pt x="175" y="7614"/>
                  <a:pt x="187" y="7614"/>
                </a:cubicBezTo>
                <a:cubicBezTo>
                  <a:pt x="162" y="7614"/>
                  <a:pt x="139" y="7610"/>
                  <a:pt x="116" y="7600"/>
                </a:cubicBezTo>
                <a:cubicBezTo>
                  <a:pt x="93" y="7591"/>
                  <a:pt x="72" y="7577"/>
                  <a:pt x="55" y="7560"/>
                </a:cubicBezTo>
                <a:cubicBezTo>
                  <a:pt x="37" y="7543"/>
                  <a:pt x="24" y="7523"/>
                  <a:pt x="14" y="7500"/>
                </a:cubicBezTo>
                <a:cubicBezTo>
                  <a:pt x="5" y="7477"/>
                  <a:pt x="0" y="7453"/>
                  <a:pt x="0" y="7429"/>
                </a:cubicBezTo>
                <a:lnTo>
                  <a:pt x="0" y="185"/>
                </a:lnTo>
                <a:cubicBezTo>
                  <a:pt x="0" y="161"/>
                  <a:pt x="5" y="137"/>
                  <a:pt x="14" y="114"/>
                </a:cubicBezTo>
                <a:cubicBezTo>
                  <a:pt x="24" y="91"/>
                  <a:pt x="37" y="71"/>
                  <a:pt x="55" y="54"/>
                </a:cubicBezTo>
                <a:cubicBezTo>
                  <a:pt x="72" y="37"/>
                  <a:pt x="93" y="23"/>
                  <a:pt x="116" y="14"/>
                </a:cubicBezTo>
                <a:cubicBezTo>
                  <a:pt x="139" y="4"/>
                  <a:pt x="162" y="0"/>
                  <a:pt x="187" y="0"/>
                </a:cubicBezTo>
                <a:cubicBezTo>
                  <a:pt x="175" y="0"/>
                  <a:pt x="163" y="4"/>
                  <a:pt x="151" y="14"/>
                </a:cubicBezTo>
                <a:close/>
              </a:path>
            </a:pathLst>
          </a:custGeom>
          <a:solidFill>
            <a:srgbClr val="10B981"/>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33" name="任意多边形: 形状 1332"/>
          <p:cNvSpPr/>
          <p:nvPr/>
        </p:nvSpPr>
        <p:spPr>
          <a:xfrm>
            <a:off x="768600" y="1771560"/>
            <a:ext cx="401400" cy="401400"/>
          </a:xfrm>
          <a:custGeom>
            <a:avLst/>
            <a:gdLst/>
            <a:ahLst/>
            <a:cxnLst/>
            <a:rect l="0" t="0" r="r" b="b"/>
            <a:pathLst>
              <a:path w="1115" h="1115">
                <a:moveTo>
                  <a:pt x="1115" y="558"/>
                </a:moveTo>
                <a:cubicBezTo>
                  <a:pt x="1115" y="594"/>
                  <a:pt x="1112" y="631"/>
                  <a:pt x="1105" y="666"/>
                </a:cubicBezTo>
                <a:cubicBezTo>
                  <a:pt x="1097" y="702"/>
                  <a:pt x="1087" y="737"/>
                  <a:pt x="1073" y="771"/>
                </a:cubicBezTo>
                <a:cubicBezTo>
                  <a:pt x="1059" y="805"/>
                  <a:pt x="1042" y="837"/>
                  <a:pt x="1021" y="867"/>
                </a:cubicBezTo>
                <a:cubicBezTo>
                  <a:pt x="1001" y="898"/>
                  <a:pt x="978" y="926"/>
                  <a:pt x="952" y="952"/>
                </a:cubicBezTo>
                <a:cubicBezTo>
                  <a:pt x="926" y="978"/>
                  <a:pt x="898" y="1001"/>
                  <a:pt x="868" y="1021"/>
                </a:cubicBezTo>
                <a:cubicBezTo>
                  <a:pt x="837" y="1041"/>
                  <a:pt x="805" y="1058"/>
                  <a:pt x="771" y="1072"/>
                </a:cubicBezTo>
                <a:cubicBezTo>
                  <a:pt x="738" y="1086"/>
                  <a:pt x="703" y="1097"/>
                  <a:pt x="667" y="1104"/>
                </a:cubicBezTo>
                <a:cubicBezTo>
                  <a:pt x="630" y="1111"/>
                  <a:pt x="594" y="1115"/>
                  <a:pt x="557" y="1115"/>
                </a:cubicBezTo>
                <a:cubicBezTo>
                  <a:pt x="521" y="1115"/>
                  <a:pt x="484" y="1111"/>
                  <a:pt x="449" y="1104"/>
                </a:cubicBezTo>
                <a:cubicBezTo>
                  <a:pt x="413" y="1097"/>
                  <a:pt x="378" y="1086"/>
                  <a:pt x="344" y="1072"/>
                </a:cubicBezTo>
                <a:cubicBezTo>
                  <a:pt x="310" y="1058"/>
                  <a:pt x="278" y="1041"/>
                  <a:pt x="248" y="1021"/>
                </a:cubicBezTo>
                <a:cubicBezTo>
                  <a:pt x="217" y="1001"/>
                  <a:pt x="189" y="978"/>
                  <a:pt x="163" y="952"/>
                </a:cubicBezTo>
                <a:cubicBezTo>
                  <a:pt x="137" y="926"/>
                  <a:pt x="114" y="898"/>
                  <a:pt x="94" y="867"/>
                </a:cubicBezTo>
                <a:cubicBezTo>
                  <a:pt x="74" y="837"/>
                  <a:pt x="57" y="805"/>
                  <a:pt x="43" y="771"/>
                </a:cubicBezTo>
                <a:cubicBezTo>
                  <a:pt x="29" y="737"/>
                  <a:pt x="18" y="702"/>
                  <a:pt x="11" y="666"/>
                </a:cubicBezTo>
                <a:cubicBezTo>
                  <a:pt x="4" y="631"/>
                  <a:pt x="0" y="594"/>
                  <a:pt x="0" y="558"/>
                </a:cubicBezTo>
                <a:cubicBezTo>
                  <a:pt x="0" y="521"/>
                  <a:pt x="4" y="485"/>
                  <a:pt x="11" y="449"/>
                </a:cubicBezTo>
                <a:cubicBezTo>
                  <a:pt x="18" y="413"/>
                  <a:pt x="29" y="378"/>
                  <a:pt x="43" y="345"/>
                </a:cubicBezTo>
                <a:cubicBezTo>
                  <a:pt x="57" y="311"/>
                  <a:pt x="74" y="279"/>
                  <a:pt x="94" y="248"/>
                </a:cubicBezTo>
                <a:cubicBezTo>
                  <a:pt x="114" y="218"/>
                  <a:pt x="137" y="190"/>
                  <a:pt x="163" y="164"/>
                </a:cubicBezTo>
                <a:cubicBezTo>
                  <a:pt x="189" y="138"/>
                  <a:pt x="217" y="115"/>
                  <a:pt x="248" y="95"/>
                </a:cubicBezTo>
                <a:cubicBezTo>
                  <a:pt x="278" y="73"/>
                  <a:pt x="310" y="56"/>
                  <a:pt x="344" y="42"/>
                </a:cubicBezTo>
                <a:cubicBezTo>
                  <a:pt x="378" y="28"/>
                  <a:pt x="413" y="18"/>
                  <a:pt x="449" y="10"/>
                </a:cubicBezTo>
                <a:cubicBezTo>
                  <a:pt x="484" y="3"/>
                  <a:pt x="521" y="0"/>
                  <a:pt x="557" y="0"/>
                </a:cubicBezTo>
                <a:cubicBezTo>
                  <a:pt x="594" y="0"/>
                  <a:pt x="630" y="3"/>
                  <a:pt x="667" y="10"/>
                </a:cubicBezTo>
                <a:cubicBezTo>
                  <a:pt x="703" y="18"/>
                  <a:pt x="738" y="28"/>
                  <a:pt x="771" y="42"/>
                </a:cubicBezTo>
                <a:cubicBezTo>
                  <a:pt x="805" y="56"/>
                  <a:pt x="837" y="73"/>
                  <a:pt x="868" y="95"/>
                </a:cubicBezTo>
                <a:cubicBezTo>
                  <a:pt x="898" y="115"/>
                  <a:pt x="926" y="138"/>
                  <a:pt x="952" y="164"/>
                </a:cubicBezTo>
                <a:cubicBezTo>
                  <a:pt x="978" y="190"/>
                  <a:pt x="1001" y="218"/>
                  <a:pt x="1021" y="248"/>
                </a:cubicBezTo>
                <a:cubicBezTo>
                  <a:pt x="1042" y="279"/>
                  <a:pt x="1059" y="311"/>
                  <a:pt x="1073" y="345"/>
                </a:cubicBezTo>
                <a:cubicBezTo>
                  <a:pt x="1087" y="378"/>
                  <a:pt x="1097" y="413"/>
                  <a:pt x="1105" y="449"/>
                </a:cubicBezTo>
                <a:cubicBezTo>
                  <a:pt x="1112" y="485"/>
                  <a:pt x="1115" y="521"/>
                  <a:pt x="1115" y="558"/>
                </a:cubicBezTo>
                <a:close/>
              </a:path>
            </a:pathLst>
          </a:custGeom>
          <a:solidFill>
            <a:srgbClr val="059669">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334" name="图片 1333"/>
          <p:cNvPicPr/>
          <p:nvPr/>
        </p:nvPicPr>
        <p:blipFill>
          <a:blip r:embed="rId4"/>
          <a:stretch/>
        </p:blipFill>
        <p:spPr>
          <a:xfrm>
            <a:off x="869040" y="1872000"/>
            <a:ext cx="200160" cy="200160"/>
          </a:xfrm>
          <a:prstGeom prst="rect">
            <a:avLst/>
          </a:prstGeom>
          <a:noFill/>
          <a:ln w="0">
            <a:noFill/>
          </a:ln>
        </p:spPr>
      </p:pic>
      <p:sp>
        <p:nvSpPr>
          <p:cNvPr id="1335" name="文本框 1334"/>
          <p:cNvSpPr txBox="1"/>
          <p:nvPr/>
        </p:nvSpPr>
        <p:spPr>
          <a:xfrm>
            <a:off x="668520" y="520164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定，为后续优化提供了坚实基础。</a:t>
            </a:r>
            <a:endParaRPr lang="en-US" sz="1050" b="0" u="none" strike="noStrike">
              <a:solidFill>
                <a:srgbClr val="000000"/>
              </a:solidFill>
              <a:effectLst/>
              <a:uFillTx/>
              <a:latin typeface="Times New Roman"/>
            </a:endParaRPr>
          </a:p>
        </p:txBody>
      </p:sp>
      <p:pic>
        <p:nvPicPr>
          <p:cNvPr id="1336" name="图片 1335"/>
          <p:cNvPicPr/>
          <p:nvPr/>
        </p:nvPicPr>
        <p:blipFill>
          <a:blip r:embed="rId5"/>
          <a:stretch/>
        </p:blipFill>
        <p:spPr>
          <a:xfrm>
            <a:off x="768960" y="2340000"/>
            <a:ext cx="133200" cy="133200"/>
          </a:xfrm>
          <a:prstGeom prst="rect">
            <a:avLst/>
          </a:prstGeom>
          <a:noFill/>
          <a:ln w="0">
            <a:noFill/>
          </a:ln>
        </p:spPr>
      </p:pic>
      <p:sp>
        <p:nvSpPr>
          <p:cNvPr id="1337" name="文本框 1336"/>
          <p:cNvSpPr txBox="1"/>
          <p:nvPr/>
        </p:nvSpPr>
        <p:spPr>
          <a:xfrm>
            <a:off x="1303560" y="180648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功能测试</a:t>
            </a:r>
            <a:endParaRPr lang="en-US" sz="1580" b="0" u="none" strike="noStrike">
              <a:solidFill>
                <a:srgbClr val="000000"/>
              </a:solidFill>
              <a:effectLst/>
              <a:uFillTx/>
              <a:latin typeface="Times New Roman"/>
            </a:endParaRPr>
          </a:p>
        </p:txBody>
      </p:sp>
      <p:sp>
        <p:nvSpPr>
          <p:cNvPr id="1338" name="文本框 1337"/>
          <p:cNvSpPr txBox="1"/>
          <p:nvPr/>
        </p:nvSpPr>
        <p:spPr>
          <a:xfrm>
            <a:off x="969480" y="22935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环境监测功能正常，可实时采集温度、湿</a:t>
            </a:r>
            <a:endParaRPr lang="en-US" sz="1050" b="0" u="none" strike="noStrike">
              <a:solidFill>
                <a:srgbClr val="000000"/>
              </a:solidFill>
              <a:effectLst/>
              <a:uFillTx/>
              <a:latin typeface="Times New Roman"/>
            </a:endParaRPr>
          </a:p>
        </p:txBody>
      </p:sp>
      <p:pic>
        <p:nvPicPr>
          <p:cNvPr id="1339" name="图片 1338"/>
          <p:cNvPicPr/>
          <p:nvPr/>
        </p:nvPicPr>
        <p:blipFill>
          <a:blip r:embed="rId5"/>
          <a:stretch/>
        </p:blipFill>
        <p:spPr>
          <a:xfrm>
            <a:off x="768960" y="2808000"/>
            <a:ext cx="133200" cy="133200"/>
          </a:xfrm>
          <a:prstGeom prst="rect">
            <a:avLst/>
          </a:prstGeom>
          <a:noFill/>
          <a:ln w="0">
            <a:noFill/>
          </a:ln>
        </p:spPr>
      </p:pic>
      <p:sp>
        <p:nvSpPr>
          <p:cNvPr id="1340" name="文本框 1339"/>
          <p:cNvSpPr txBox="1"/>
          <p:nvPr/>
        </p:nvSpPr>
        <p:spPr>
          <a:xfrm>
            <a:off x="969480" y="249408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度、空⽓质量数据</a:t>
            </a:r>
            <a:endParaRPr lang="en-US" sz="1050" b="0" u="none" strike="noStrike">
              <a:solidFill>
                <a:srgbClr val="000000"/>
              </a:solidFill>
              <a:effectLst/>
              <a:uFillTx/>
              <a:latin typeface="Times New Roman"/>
            </a:endParaRPr>
          </a:p>
        </p:txBody>
      </p:sp>
      <p:sp>
        <p:nvSpPr>
          <p:cNvPr id="1341" name="文本框 1340"/>
          <p:cNvSpPr txBox="1"/>
          <p:nvPr/>
        </p:nvSpPr>
        <p:spPr>
          <a:xfrm>
            <a:off x="969480" y="27615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设备控制功能完善，可远程控制空调、灯</a:t>
            </a:r>
            <a:endParaRPr lang="en-US" sz="1050" b="0" u="none" strike="noStrike">
              <a:solidFill>
                <a:srgbClr val="000000"/>
              </a:solidFill>
              <a:effectLst/>
              <a:uFillTx/>
              <a:latin typeface="Times New Roman"/>
            </a:endParaRPr>
          </a:p>
        </p:txBody>
      </p:sp>
      <p:pic>
        <p:nvPicPr>
          <p:cNvPr id="1342" name="图片 1341"/>
          <p:cNvPicPr/>
          <p:nvPr/>
        </p:nvPicPr>
        <p:blipFill>
          <a:blip r:embed="rId5"/>
          <a:stretch/>
        </p:blipFill>
        <p:spPr>
          <a:xfrm>
            <a:off x="768960" y="3276000"/>
            <a:ext cx="133200" cy="133200"/>
          </a:xfrm>
          <a:prstGeom prst="rect">
            <a:avLst/>
          </a:prstGeom>
          <a:noFill/>
          <a:ln w="0">
            <a:noFill/>
          </a:ln>
        </p:spPr>
      </p:pic>
      <p:sp>
        <p:nvSpPr>
          <p:cNvPr id="1343" name="文本框 1342"/>
          <p:cNvSpPr txBox="1"/>
          <p:nvPr/>
        </p:nvSpPr>
        <p:spPr>
          <a:xfrm>
            <a:off x="969480" y="296208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光等智能设备</a:t>
            </a:r>
            <a:endParaRPr lang="en-US" sz="1050" b="0" u="none" strike="noStrike">
              <a:solidFill>
                <a:srgbClr val="000000"/>
              </a:solidFill>
              <a:effectLst/>
              <a:uFillTx/>
              <a:latin typeface="Times New Roman"/>
            </a:endParaRPr>
          </a:p>
        </p:txBody>
      </p:sp>
      <p:sp>
        <p:nvSpPr>
          <p:cNvPr id="1344" name="文本框 1343"/>
          <p:cNvSpPr txBox="1"/>
          <p:nvPr/>
        </p:nvSpPr>
        <p:spPr>
          <a:xfrm>
            <a:off x="969480" y="32605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1345" name="文本框 1344"/>
          <p:cNvSpPr txBox="1"/>
          <p:nvPr/>
        </p:nvSpPr>
        <p:spPr>
          <a:xfrm>
            <a:off x="1100160" y="3229200"/>
            <a:ext cx="2280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语⾳交互准确率⾼，识别并响应⾃然语</a:t>
            </a:r>
            <a:endParaRPr lang="en-US" sz="1050" b="0" u="none" strike="noStrike">
              <a:solidFill>
                <a:srgbClr val="000000"/>
              </a:solidFill>
              <a:effectLst/>
              <a:uFillTx/>
              <a:latin typeface="Times New Roman"/>
            </a:endParaRPr>
          </a:p>
        </p:txBody>
      </p:sp>
      <p:pic>
        <p:nvPicPr>
          <p:cNvPr id="1346" name="图片 1345"/>
          <p:cNvPicPr/>
          <p:nvPr/>
        </p:nvPicPr>
        <p:blipFill>
          <a:blip r:embed="rId5"/>
          <a:stretch/>
        </p:blipFill>
        <p:spPr>
          <a:xfrm>
            <a:off x="768960" y="3743640"/>
            <a:ext cx="133200" cy="133200"/>
          </a:xfrm>
          <a:prstGeom prst="rect">
            <a:avLst/>
          </a:prstGeom>
          <a:noFill/>
          <a:ln w="0">
            <a:noFill/>
          </a:ln>
        </p:spPr>
      </p:pic>
      <p:sp>
        <p:nvSpPr>
          <p:cNvPr id="1347" name="文本框 1346"/>
          <p:cNvSpPr txBox="1"/>
          <p:nvPr/>
        </p:nvSpPr>
        <p:spPr>
          <a:xfrm>
            <a:off x="969480" y="343008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⾔指令</a:t>
            </a:r>
            <a:endParaRPr lang="en-US" sz="1050" b="0" u="none" strike="noStrike">
              <a:solidFill>
                <a:srgbClr val="000000"/>
              </a:solidFill>
              <a:effectLst/>
              <a:uFillTx/>
              <a:latin typeface="Times New Roman"/>
            </a:endParaRPr>
          </a:p>
        </p:txBody>
      </p:sp>
      <p:sp>
        <p:nvSpPr>
          <p:cNvPr id="1348" name="文本框 1347"/>
          <p:cNvSpPr txBox="1"/>
          <p:nvPr/>
        </p:nvSpPr>
        <p:spPr>
          <a:xfrm>
            <a:off x="969480" y="369720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数据交互通道畅通，指令下发与数据上报</a:t>
            </a:r>
            <a:endParaRPr lang="en-US" sz="1050" b="0" u="none" strike="noStrike">
              <a:solidFill>
                <a:srgbClr val="000000"/>
              </a:solidFill>
              <a:effectLst/>
              <a:uFillTx/>
              <a:latin typeface="Times New Roman"/>
            </a:endParaRPr>
          </a:p>
        </p:txBody>
      </p:sp>
      <p:sp>
        <p:nvSpPr>
          <p:cNvPr id="1349" name="任意多边形: 形状 1348"/>
          <p:cNvSpPr/>
          <p:nvPr/>
        </p:nvSpPr>
        <p:spPr>
          <a:xfrm>
            <a:off x="3827160" y="1571040"/>
            <a:ext cx="3058920" cy="2741040"/>
          </a:xfrm>
          <a:custGeom>
            <a:avLst/>
            <a:gdLst/>
            <a:ahLst/>
            <a:cxnLst/>
            <a:rect l="0" t="0" r="r" b="b"/>
            <a:pathLst>
              <a:path w="8497" h="7614">
                <a:moveTo>
                  <a:pt x="0" y="7429"/>
                </a:moveTo>
                <a:lnTo>
                  <a:pt x="0" y="185"/>
                </a:lnTo>
                <a:cubicBezTo>
                  <a:pt x="0" y="173"/>
                  <a:pt x="1" y="161"/>
                  <a:pt x="3" y="149"/>
                </a:cubicBezTo>
                <a:cubicBezTo>
                  <a:pt x="5" y="137"/>
                  <a:pt x="7" y="125"/>
                  <a:pt x="11" y="114"/>
                </a:cubicBezTo>
                <a:cubicBezTo>
                  <a:pt x="14" y="103"/>
                  <a:pt x="18" y="92"/>
                  <a:pt x="24" y="82"/>
                </a:cubicBezTo>
                <a:cubicBezTo>
                  <a:pt x="29" y="72"/>
                  <a:pt x="34" y="63"/>
                  <a:pt x="41" y="54"/>
                </a:cubicBezTo>
                <a:cubicBezTo>
                  <a:pt x="47" y="45"/>
                  <a:pt x="54" y="38"/>
                  <a:pt x="62" y="31"/>
                </a:cubicBezTo>
                <a:cubicBezTo>
                  <a:pt x="70" y="24"/>
                  <a:pt x="78" y="18"/>
                  <a:pt x="86" y="14"/>
                </a:cubicBezTo>
                <a:cubicBezTo>
                  <a:pt x="95" y="9"/>
                  <a:pt x="103" y="6"/>
                  <a:pt x="112" y="3"/>
                </a:cubicBezTo>
                <a:cubicBezTo>
                  <a:pt x="121" y="1"/>
                  <a:pt x="130" y="0"/>
                  <a:pt x="139" y="0"/>
                </a:cubicBezTo>
                <a:lnTo>
                  <a:pt x="8311" y="0"/>
                </a:lnTo>
                <a:cubicBezTo>
                  <a:pt x="8324" y="0"/>
                  <a:pt x="8336" y="1"/>
                  <a:pt x="8348" y="3"/>
                </a:cubicBezTo>
                <a:cubicBezTo>
                  <a:pt x="8360" y="6"/>
                  <a:pt x="8371" y="9"/>
                  <a:pt x="8382" y="14"/>
                </a:cubicBezTo>
                <a:cubicBezTo>
                  <a:pt x="8394" y="18"/>
                  <a:pt x="8404" y="24"/>
                  <a:pt x="8415" y="31"/>
                </a:cubicBezTo>
                <a:cubicBezTo>
                  <a:pt x="8425" y="38"/>
                  <a:pt x="8434" y="45"/>
                  <a:pt x="8443" y="54"/>
                </a:cubicBezTo>
                <a:cubicBezTo>
                  <a:pt x="8451" y="63"/>
                  <a:pt x="8459" y="72"/>
                  <a:pt x="8466" y="82"/>
                </a:cubicBezTo>
                <a:cubicBezTo>
                  <a:pt x="8473" y="92"/>
                  <a:pt x="8478" y="103"/>
                  <a:pt x="8483" y="114"/>
                </a:cubicBezTo>
                <a:cubicBezTo>
                  <a:pt x="8488" y="125"/>
                  <a:pt x="8491" y="137"/>
                  <a:pt x="8493" y="149"/>
                </a:cubicBezTo>
                <a:cubicBezTo>
                  <a:pt x="8496" y="161"/>
                  <a:pt x="8497" y="173"/>
                  <a:pt x="8497" y="185"/>
                </a:cubicBezTo>
                <a:lnTo>
                  <a:pt x="8497" y="7429"/>
                </a:lnTo>
                <a:cubicBezTo>
                  <a:pt x="8497" y="7441"/>
                  <a:pt x="8496" y="7453"/>
                  <a:pt x="8493" y="7465"/>
                </a:cubicBezTo>
                <a:cubicBezTo>
                  <a:pt x="8491" y="7477"/>
                  <a:pt x="8488" y="7489"/>
                  <a:pt x="8483" y="7500"/>
                </a:cubicBezTo>
                <a:cubicBezTo>
                  <a:pt x="8478" y="7511"/>
                  <a:pt x="8473" y="7522"/>
                  <a:pt x="8466" y="7532"/>
                </a:cubicBezTo>
                <a:cubicBezTo>
                  <a:pt x="8459" y="7542"/>
                  <a:pt x="8451" y="7551"/>
                  <a:pt x="8443" y="7560"/>
                </a:cubicBezTo>
                <a:cubicBezTo>
                  <a:pt x="8434" y="7569"/>
                  <a:pt x="8425" y="7576"/>
                  <a:pt x="8415" y="7583"/>
                </a:cubicBezTo>
                <a:cubicBezTo>
                  <a:pt x="8404" y="7590"/>
                  <a:pt x="8394" y="7596"/>
                  <a:pt x="8382" y="7600"/>
                </a:cubicBezTo>
                <a:cubicBezTo>
                  <a:pt x="8371" y="7605"/>
                  <a:pt x="8360" y="7608"/>
                  <a:pt x="8348" y="7611"/>
                </a:cubicBezTo>
                <a:cubicBezTo>
                  <a:pt x="8336" y="7613"/>
                  <a:pt x="8324" y="7614"/>
                  <a:pt x="8311" y="7614"/>
                </a:cubicBezTo>
                <a:lnTo>
                  <a:pt x="139" y="7614"/>
                </a:lnTo>
                <a:cubicBezTo>
                  <a:pt x="130" y="7614"/>
                  <a:pt x="121" y="7613"/>
                  <a:pt x="112" y="7611"/>
                </a:cubicBezTo>
                <a:cubicBezTo>
                  <a:pt x="103" y="7608"/>
                  <a:pt x="95" y="7605"/>
                  <a:pt x="86" y="7600"/>
                </a:cubicBezTo>
                <a:cubicBezTo>
                  <a:pt x="78" y="7596"/>
                  <a:pt x="70" y="7590"/>
                  <a:pt x="62" y="7583"/>
                </a:cubicBezTo>
                <a:cubicBezTo>
                  <a:pt x="54" y="7576"/>
                  <a:pt x="47" y="7569"/>
                  <a:pt x="41" y="7560"/>
                </a:cubicBezTo>
                <a:cubicBezTo>
                  <a:pt x="34" y="7551"/>
                  <a:pt x="29" y="7542"/>
                  <a:pt x="24" y="7532"/>
                </a:cubicBezTo>
                <a:cubicBezTo>
                  <a:pt x="18" y="7522"/>
                  <a:pt x="14" y="7511"/>
                  <a:pt x="11" y="7500"/>
                </a:cubicBezTo>
                <a:cubicBezTo>
                  <a:pt x="7" y="7489"/>
                  <a:pt x="5" y="7477"/>
                  <a:pt x="3" y="7465"/>
                </a:cubicBezTo>
                <a:cubicBezTo>
                  <a:pt x="1" y="7453"/>
                  <a:pt x="0" y="7441"/>
                  <a:pt x="0" y="7429"/>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50" name="任意多边形: 形状 1349"/>
          <p:cNvSpPr/>
          <p:nvPr/>
        </p:nvSpPr>
        <p:spPr>
          <a:xfrm>
            <a:off x="3810600" y="1571040"/>
            <a:ext cx="66960" cy="2741040"/>
          </a:xfrm>
          <a:custGeom>
            <a:avLst/>
            <a:gdLst/>
            <a:ahLst/>
            <a:cxnLst/>
            <a:rect l="0" t="0" r="r" b="b"/>
            <a:pathLst>
              <a:path w="186" h="7614">
                <a:moveTo>
                  <a:pt x="151" y="14"/>
                </a:moveTo>
                <a:cubicBezTo>
                  <a:pt x="139" y="23"/>
                  <a:pt x="129" y="37"/>
                  <a:pt x="121" y="54"/>
                </a:cubicBezTo>
                <a:cubicBezTo>
                  <a:pt x="112" y="71"/>
                  <a:pt x="105" y="91"/>
                  <a:pt x="101" y="114"/>
                </a:cubicBezTo>
                <a:cubicBezTo>
                  <a:pt x="96" y="137"/>
                  <a:pt x="94" y="161"/>
                  <a:pt x="94" y="185"/>
                </a:cubicBezTo>
                <a:lnTo>
                  <a:pt x="94" y="7429"/>
                </a:lnTo>
                <a:cubicBezTo>
                  <a:pt x="94" y="7453"/>
                  <a:pt x="96" y="7477"/>
                  <a:pt x="101" y="7500"/>
                </a:cubicBezTo>
                <a:cubicBezTo>
                  <a:pt x="105" y="7523"/>
                  <a:pt x="112" y="7543"/>
                  <a:pt x="121" y="7560"/>
                </a:cubicBezTo>
                <a:cubicBezTo>
                  <a:pt x="129" y="7577"/>
                  <a:pt x="139" y="7591"/>
                  <a:pt x="151" y="7600"/>
                </a:cubicBezTo>
                <a:cubicBezTo>
                  <a:pt x="162" y="7610"/>
                  <a:pt x="174" y="7614"/>
                  <a:pt x="186" y="7614"/>
                </a:cubicBezTo>
                <a:cubicBezTo>
                  <a:pt x="162" y="7614"/>
                  <a:pt x="138" y="7610"/>
                  <a:pt x="115" y="7600"/>
                </a:cubicBezTo>
                <a:cubicBezTo>
                  <a:pt x="93" y="7591"/>
                  <a:pt x="72" y="7577"/>
                  <a:pt x="55" y="7560"/>
                </a:cubicBezTo>
                <a:cubicBezTo>
                  <a:pt x="37" y="7543"/>
                  <a:pt x="23" y="7523"/>
                  <a:pt x="14" y="7500"/>
                </a:cubicBezTo>
                <a:cubicBezTo>
                  <a:pt x="4" y="7477"/>
                  <a:pt x="0" y="7453"/>
                  <a:pt x="0" y="7429"/>
                </a:cubicBezTo>
                <a:lnTo>
                  <a:pt x="0" y="185"/>
                </a:lnTo>
                <a:cubicBezTo>
                  <a:pt x="0" y="161"/>
                  <a:pt x="4" y="137"/>
                  <a:pt x="14" y="114"/>
                </a:cubicBezTo>
                <a:cubicBezTo>
                  <a:pt x="23" y="91"/>
                  <a:pt x="37" y="71"/>
                  <a:pt x="55" y="54"/>
                </a:cubicBezTo>
                <a:cubicBezTo>
                  <a:pt x="72" y="37"/>
                  <a:pt x="93" y="23"/>
                  <a:pt x="115" y="14"/>
                </a:cubicBezTo>
                <a:cubicBezTo>
                  <a:pt x="138" y="4"/>
                  <a:pt x="162" y="0"/>
                  <a:pt x="186" y="0"/>
                </a:cubicBezTo>
                <a:cubicBezTo>
                  <a:pt x="174" y="0"/>
                  <a:pt x="162" y="4"/>
                  <a:pt x="151" y="14"/>
                </a:cubicBezTo>
                <a:close/>
              </a:path>
            </a:pathLst>
          </a:custGeom>
          <a:solidFill>
            <a:srgbClr val="F59E0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51" name="任意多边形: 形状 1350"/>
          <p:cNvSpPr/>
          <p:nvPr/>
        </p:nvSpPr>
        <p:spPr>
          <a:xfrm>
            <a:off x="4044600" y="1771560"/>
            <a:ext cx="401400" cy="401400"/>
          </a:xfrm>
          <a:custGeom>
            <a:avLst/>
            <a:gdLst/>
            <a:ahLst/>
            <a:cxnLst/>
            <a:rect l="0" t="0" r="r" b="b"/>
            <a:pathLst>
              <a:path w="1115" h="1115">
                <a:moveTo>
                  <a:pt x="1115" y="558"/>
                </a:moveTo>
                <a:cubicBezTo>
                  <a:pt x="1115" y="594"/>
                  <a:pt x="1111" y="631"/>
                  <a:pt x="1104" y="666"/>
                </a:cubicBezTo>
                <a:cubicBezTo>
                  <a:pt x="1097" y="702"/>
                  <a:pt x="1086" y="737"/>
                  <a:pt x="1072" y="771"/>
                </a:cubicBezTo>
                <a:cubicBezTo>
                  <a:pt x="1058" y="805"/>
                  <a:pt x="1041" y="837"/>
                  <a:pt x="1021" y="867"/>
                </a:cubicBezTo>
                <a:cubicBezTo>
                  <a:pt x="1001" y="898"/>
                  <a:pt x="978" y="926"/>
                  <a:pt x="952" y="952"/>
                </a:cubicBezTo>
                <a:cubicBezTo>
                  <a:pt x="926" y="978"/>
                  <a:pt x="898" y="1001"/>
                  <a:pt x="867" y="1021"/>
                </a:cubicBezTo>
                <a:cubicBezTo>
                  <a:pt x="837" y="1041"/>
                  <a:pt x="805" y="1058"/>
                  <a:pt x="771" y="1072"/>
                </a:cubicBezTo>
                <a:cubicBezTo>
                  <a:pt x="737" y="1086"/>
                  <a:pt x="702" y="1097"/>
                  <a:pt x="666" y="1104"/>
                </a:cubicBezTo>
                <a:cubicBezTo>
                  <a:pt x="631" y="1111"/>
                  <a:pt x="594" y="1115"/>
                  <a:pt x="558" y="1115"/>
                </a:cubicBezTo>
                <a:cubicBezTo>
                  <a:pt x="521" y="1115"/>
                  <a:pt x="485" y="1111"/>
                  <a:pt x="448" y="1104"/>
                </a:cubicBezTo>
                <a:cubicBezTo>
                  <a:pt x="412" y="1097"/>
                  <a:pt x="377" y="1086"/>
                  <a:pt x="344" y="1072"/>
                </a:cubicBezTo>
                <a:cubicBezTo>
                  <a:pt x="310" y="1058"/>
                  <a:pt x="278" y="1041"/>
                  <a:pt x="247" y="1021"/>
                </a:cubicBezTo>
                <a:cubicBezTo>
                  <a:pt x="217" y="1001"/>
                  <a:pt x="189" y="978"/>
                  <a:pt x="163" y="952"/>
                </a:cubicBezTo>
                <a:cubicBezTo>
                  <a:pt x="137" y="926"/>
                  <a:pt x="114" y="898"/>
                  <a:pt x="94" y="867"/>
                </a:cubicBezTo>
                <a:cubicBezTo>
                  <a:pt x="73" y="837"/>
                  <a:pt x="56" y="805"/>
                  <a:pt x="42" y="771"/>
                </a:cubicBezTo>
                <a:cubicBezTo>
                  <a:pt x="28" y="737"/>
                  <a:pt x="17" y="702"/>
                  <a:pt x="10" y="666"/>
                </a:cubicBezTo>
                <a:cubicBezTo>
                  <a:pt x="3" y="631"/>
                  <a:pt x="0" y="594"/>
                  <a:pt x="0" y="558"/>
                </a:cubicBezTo>
                <a:cubicBezTo>
                  <a:pt x="0" y="521"/>
                  <a:pt x="3" y="485"/>
                  <a:pt x="10" y="449"/>
                </a:cubicBezTo>
                <a:cubicBezTo>
                  <a:pt x="17" y="413"/>
                  <a:pt x="28" y="378"/>
                  <a:pt x="42" y="345"/>
                </a:cubicBezTo>
                <a:cubicBezTo>
                  <a:pt x="56" y="311"/>
                  <a:pt x="73" y="279"/>
                  <a:pt x="94" y="248"/>
                </a:cubicBezTo>
                <a:cubicBezTo>
                  <a:pt x="114" y="218"/>
                  <a:pt x="137" y="190"/>
                  <a:pt x="163" y="164"/>
                </a:cubicBezTo>
                <a:cubicBezTo>
                  <a:pt x="189" y="138"/>
                  <a:pt x="217" y="115"/>
                  <a:pt x="247" y="95"/>
                </a:cubicBezTo>
                <a:cubicBezTo>
                  <a:pt x="278" y="73"/>
                  <a:pt x="310" y="56"/>
                  <a:pt x="344" y="42"/>
                </a:cubicBezTo>
                <a:cubicBezTo>
                  <a:pt x="377" y="28"/>
                  <a:pt x="412" y="18"/>
                  <a:pt x="448" y="10"/>
                </a:cubicBezTo>
                <a:cubicBezTo>
                  <a:pt x="485" y="3"/>
                  <a:pt x="521" y="0"/>
                  <a:pt x="558" y="0"/>
                </a:cubicBezTo>
                <a:cubicBezTo>
                  <a:pt x="594" y="0"/>
                  <a:pt x="631" y="3"/>
                  <a:pt x="666" y="10"/>
                </a:cubicBezTo>
                <a:cubicBezTo>
                  <a:pt x="702" y="18"/>
                  <a:pt x="737" y="28"/>
                  <a:pt x="771" y="42"/>
                </a:cubicBezTo>
                <a:cubicBezTo>
                  <a:pt x="805" y="56"/>
                  <a:pt x="837" y="73"/>
                  <a:pt x="867" y="95"/>
                </a:cubicBezTo>
                <a:cubicBezTo>
                  <a:pt x="898" y="115"/>
                  <a:pt x="926" y="138"/>
                  <a:pt x="952" y="164"/>
                </a:cubicBezTo>
                <a:cubicBezTo>
                  <a:pt x="978" y="190"/>
                  <a:pt x="1001" y="218"/>
                  <a:pt x="1021" y="248"/>
                </a:cubicBezTo>
                <a:cubicBezTo>
                  <a:pt x="1041" y="279"/>
                  <a:pt x="1058" y="311"/>
                  <a:pt x="1072" y="345"/>
                </a:cubicBezTo>
                <a:cubicBezTo>
                  <a:pt x="1086" y="378"/>
                  <a:pt x="1097" y="413"/>
                  <a:pt x="1104" y="449"/>
                </a:cubicBezTo>
                <a:cubicBezTo>
                  <a:pt x="1111" y="485"/>
                  <a:pt x="1115" y="521"/>
                  <a:pt x="1115" y="558"/>
                </a:cubicBezTo>
                <a:close/>
              </a:path>
            </a:pathLst>
          </a:custGeom>
          <a:solidFill>
            <a:srgbClr val="D97706">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352" name="图片 1351"/>
          <p:cNvPicPr/>
          <p:nvPr/>
        </p:nvPicPr>
        <p:blipFill>
          <a:blip r:embed="rId6"/>
          <a:stretch/>
        </p:blipFill>
        <p:spPr>
          <a:xfrm>
            <a:off x="4136400" y="1872000"/>
            <a:ext cx="225360" cy="200160"/>
          </a:xfrm>
          <a:prstGeom prst="rect">
            <a:avLst/>
          </a:prstGeom>
          <a:noFill/>
          <a:ln w="0">
            <a:noFill/>
          </a:ln>
        </p:spPr>
      </p:pic>
      <p:sp>
        <p:nvSpPr>
          <p:cNvPr id="1353" name="文本框 1352"/>
          <p:cNvSpPr txBox="1"/>
          <p:nvPr/>
        </p:nvSpPr>
        <p:spPr>
          <a:xfrm>
            <a:off x="969480" y="389772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⾼效稳定</a:t>
            </a:r>
            <a:endParaRPr lang="en-US" sz="1050" b="0" u="none" strike="noStrike">
              <a:solidFill>
                <a:srgbClr val="000000"/>
              </a:solidFill>
              <a:effectLst/>
              <a:uFillTx/>
              <a:latin typeface="Times New Roman"/>
            </a:endParaRPr>
          </a:p>
        </p:txBody>
      </p:sp>
      <p:pic>
        <p:nvPicPr>
          <p:cNvPr id="1354" name="图片 1353"/>
          <p:cNvPicPr/>
          <p:nvPr/>
        </p:nvPicPr>
        <p:blipFill>
          <a:blip r:embed="rId7"/>
          <a:stretch/>
        </p:blipFill>
        <p:spPr>
          <a:xfrm>
            <a:off x="4044600" y="2340000"/>
            <a:ext cx="133200" cy="133200"/>
          </a:xfrm>
          <a:prstGeom prst="rect">
            <a:avLst/>
          </a:prstGeom>
          <a:noFill/>
          <a:ln w="0">
            <a:noFill/>
          </a:ln>
        </p:spPr>
      </p:pic>
      <p:sp>
        <p:nvSpPr>
          <p:cNvPr id="1355" name="文本框 1354"/>
          <p:cNvSpPr txBox="1"/>
          <p:nvPr/>
        </p:nvSpPr>
        <p:spPr>
          <a:xfrm>
            <a:off x="4579560" y="180648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性能测试</a:t>
            </a:r>
            <a:endParaRPr lang="en-US" sz="1580" b="0" u="none" strike="noStrike">
              <a:solidFill>
                <a:srgbClr val="000000"/>
              </a:solidFill>
              <a:effectLst/>
              <a:uFillTx/>
              <a:latin typeface="Times New Roman"/>
            </a:endParaRPr>
          </a:p>
        </p:txBody>
      </p:sp>
      <p:sp>
        <p:nvSpPr>
          <p:cNvPr id="1356" name="文本框 1355"/>
          <p:cNvSpPr txBox="1"/>
          <p:nvPr/>
        </p:nvSpPr>
        <p:spPr>
          <a:xfrm>
            <a:off x="4245120" y="22935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系统响应时间短，环境数据实时显⽰⽆明</a:t>
            </a:r>
            <a:endParaRPr lang="en-US" sz="1050" b="0" u="none" strike="noStrike">
              <a:solidFill>
                <a:srgbClr val="000000"/>
              </a:solidFill>
              <a:effectLst/>
              <a:uFillTx/>
              <a:latin typeface="Times New Roman"/>
            </a:endParaRPr>
          </a:p>
        </p:txBody>
      </p:sp>
      <p:pic>
        <p:nvPicPr>
          <p:cNvPr id="1357" name="图片 1356"/>
          <p:cNvPicPr/>
          <p:nvPr/>
        </p:nvPicPr>
        <p:blipFill>
          <a:blip r:embed="rId7"/>
          <a:stretch/>
        </p:blipFill>
        <p:spPr>
          <a:xfrm>
            <a:off x="4044600" y="2808000"/>
            <a:ext cx="133200" cy="133200"/>
          </a:xfrm>
          <a:prstGeom prst="rect">
            <a:avLst/>
          </a:prstGeom>
          <a:noFill/>
          <a:ln w="0">
            <a:noFill/>
          </a:ln>
        </p:spPr>
      </p:pic>
      <p:sp>
        <p:nvSpPr>
          <p:cNvPr id="1358" name="文本框 1357"/>
          <p:cNvSpPr txBox="1"/>
          <p:nvPr/>
        </p:nvSpPr>
        <p:spPr>
          <a:xfrm>
            <a:off x="4245120" y="249408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显延迟</a:t>
            </a:r>
            <a:endParaRPr lang="en-US" sz="1050" b="0" u="none" strike="noStrike">
              <a:solidFill>
                <a:srgbClr val="000000"/>
              </a:solidFill>
              <a:effectLst/>
              <a:uFillTx/>
              <a:latin typeface="Times New Roman"/>
            </a:endParaRPr>
          </a:p>
        </p:txBody>
      </p:sp>
      <p:pic>
        <p:nvPicPr>
          <p:cNvPr id="1359" name="图片 1358"/>
          <p:cNvPicPr/>
          <p:nvPr/>
        </p:nvPicPr>
        <p:blipFill>
          <a:blip r:embed="rId7"/>
          <a:stretch/>
        </p:blipFill>
        <p:spPr>
          <a:xfrm>
            <a:off x="4044600" y="3075120"/>
            <a:ext cx="133200" cy="133200"/>
          </a:xfrm>
          <a:prstGeom prst="rect">
            <a:avLst/>
          </a:prstGeom>
          <a:noFill/>
          <a:ln w="0">
            <a:noFill/>
          </a:ln>
        </p:spPr>
      </p:pic>
      <p:sp>
        <p:nvSpPr>
          <p:cNvPr id="1360" name="文本框 1359"/>
          <p:cNvSpPr txBox="1"/>
          <p:nvPr/>
        </p:nvSpPr>
        <p:spPr>
          <a:xfrm>
            <a:off x="4245120" y="2761560"/>
            <a:ext cx="2280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设备控制指令下发迅速，状态反馈及时</a:t>
            </a:r>
            <a:endParaRPr lang="en-US" sz="1050" b="0" u="none" strike="noStrike">
              <a:solidFill>
                <a:srgbClr val="000000"/>
              </a:solidFill>
              <a:effectLst/>
              <a:uFillTx/>
              <a:latin typeface="Times New Roman"/>
            </a:endParaRPr>
          </a:p>
        </p:txBody>
      </p:sp>
      <p:sp>
        <p:nvSpPr>
          <p:cNvPr id="1361" name="文本框 1360"/>
          <p:cNvSpPr txBox="1"/>
          <p:nvPr/>
        </p:nvSpPr>
        <p:spPr>
          <a:xfrm>
            <a:off x="4245120" y="302868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语⾳识别与处理速度符合预期，交互⾃然</a:t>
            </a:r>
            <a:endParaRPr lang="en-US" sz="1050" b="0" u="none" strike="noStrike">
              <a:solidFill>
                <a:srgbClr val="000000"/>
              </a:solidFill>
              <a:effectLst/>
              <a:uFillTx/>
              <a:latin typeface="Times New Roman"/>
            </a:endParaRPr>
          </a:p>
        </p:txBody>
      </p:sp>
      <p:pic>
        <p:nvPicPr>
          <p:cNvPr id="1362" name="图片 1361"/>
          <p:cNvPicPr/>
          <p:nvPr/>
        </p:nvPicPr>
        <p:blipFill>
          <a:blip r:embed="rId7"/>
          <a:stretch/>
        </p:blipFill>
        <p:spPr>
          <a:xfrm>
            <a:off x="4044600" y="3543120"/>
            <a:ext cx="133200" cy="133200"/>
          </a:xfrm>
          <a:prstGeom prst="rect">
            <a:avLst/>
          </a:prstGeom>
          <a:noFill/>
          <a:ln w="0">
            <a:noFill/>
          </a:ln>
        </p:spPr>
      </p:pic>
      <p:sp>
        <p:nvSpPr>
          <p:cNvPr id="1363" name="文本框 1362"/>
          <p:cNvSpPr txBox="1"/>
          <p:nvPr/>
        </p:nvSpPr>
        <p:spPr>
          <a:xfrm>
            <a:off x="4245120" y="3229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流畅</a:t>
            </a:r>
            <a:endParaRPr lang="en-US" sz="1050" b="0" u="none" strike="noStrike">
              <a:solidFill>
                <a:srgbClr val="000000"/>
              </a:solidFill>
              <a:effectLst/>
              <a:uFillTx/>
              <a:latin typeface="Times New Roman"/>
            </a:endParaRPr>
          </a:p>
        </p:txBody>
      </p:sp>
      <p:sp>
        <p:nvSpPr>
          <p:cNvPr id="1364" name="文本框 1363"/>
          <p:cNvSpPr txBox="1"/>
          <p:nvPr/>
        </p:nvSpPr>
        <p:spPr>
          <a:xfrm>
            <a:off x="4245120" y="349668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多设备并发连接与控制性能稳定，⽆卡顿</a:t>
            </a:r>
            <a:endParaRPr lang="en-US" sz="1050" b="0" u="none" strike="noStrike">
              <a:solidFill>
                <a:srgbClr val="000000"/>
              </a:solidFill>
              <a:effectLst/>
              <a:uFillTx/>
              <a:latin typeface="Times New Roman"/>
            </a:endParaRPr>
          </a:p>
        </p:txBody>
      </p:sp>
      <p:sp>
        <p:nvSpPr>
          <p:cNvPr id="1365" name="任意多边形: 形状 1364"/>
          <p:cNvSpPr/>
          <p:nvPr/>
        </p:nvSpPr>
        <p:spPr>
          <a:xfrm>
            <a:off x="7103160" y="1571040"/>
            <a:ext cx="3058920" cy="2741040"/>
          </a:xfrm>
          <a:custGeom>
            <a:avLst/>
            <a:gdLst/>
            <a:ahLst/>
            <a:cxnLst/>
            <a:rect l="0" t="0" r="r" b="b"/>
            <a:pathLst>
              <a:path w="8497" h="7614">
                <a:moveTo>
                  <a:pt x="0" y="7429"/>
                </a:moveTo>
                <a:lnTo>
                  <a:pt x="0" y="185"/>
                </a:lnTo>
                <a:cubicBezTo>
                  <a:pt x="0" y="173"/>
                  <a:pt x="0" y="161"/>
                  <a:pt x="2" y="149"/>
                </a:cubicBezTo>
                <a:cubicBezTo>
                  <a:pt x="4" y="137"/>
                  <a:pt x="7" y="125"/>
                  <a:pt x="10" y="114"/>
                </a:cubicBezTo>
                <a:cubicBezTo>
                  <a:pt x="14" y="103"/>
                  <a:pt x="18" y="92"/>
                  <a:pt x="23" y="82"/>
                </a:cubicBezTo>
                <a:cubicBezTo>
                  <a:pt x="28" y="72"/>
                  <a:pt x="34" y="63"/>
                  <a:pt x="40" y="54"/>
                </a:cubicBezTo>
                <a:cubicBezTo>
                  <a:pt x="47" y="45"/>
                  <a:pt x="54" y="38"/>
                  <a:pt x="61" y="31"/>
                </a:cubicBezTo>
                <a:cubicBezTo>
                  <a:pt x="69" y="24"/>
                  <a:pt x="77" y="18"/>
                  <a:pt x="86" y="14"/>
                </a:cubicBezTo>
                <a:cubicBezTo>
                  <a:pt x="94" y="9"/>
                  <a:pt x="103" y="6"/>
                  <a:pt x="112" y="3"/>
                </a:cubicBezTo>
                <a:cubicBezTo>
                  <a:pt x="121" y="1"/>
                  <a:pt x="130" y="0"/>
                  <a:pt x="139" y="0"/>
                </a:cubicBezTo>
                <a:lnTo>
                  <a:pt x="8311" y="0"/>
                </a:lnTo>
                <a:cubicBezTo>
                  <a:pt x="8323" y="0"/>
                  <a:pt x="8335" y="1"/>
                  <a:pt x="8347" y="3"/>
                </a:cubicBezTo>
                <a:cubicBezTo>
                  <a:pt x="8359" y="6"/>
                  <a:pt x="8371" y="9"/>
                  <a:pt x="8382" y="14"/>
                </a:cubicBezTo>
                <a:cubicBezTo>
                  <a:pt x="8393" y="18"/>
                  <a:pt x="8404" y="24"/>
                  <a:pt x="8414" y="31"/>
                </a:cubicBezTo>
                <a:cubicBezTo>
                  <a:pt x="8424" y="38"/>
                  <a:pt x="8434" y="45"/>
                  <a:pt x="8442" y="54"/>
                </a:cubicBezTo>
                <a:cubicBezTo>
                  <a:pt x="8451" y="63"/>
                  <a:pt x="8458" y="72"/>
                  <a:pt x="8465" y="82"/>
                </a:cubicBezTo>
                <a:cubicBezTo>
                  <a:pt x="8472" y="92"/>
                  <a:pt x="8478" y="103"/>
                  <a:pt x="8482" y="114"/>
                </a:cubicBezTo>
                <a:cubicBezTo>
                  <a:pt x="8487" y="125"/>
                  <a:pt x="8491" y="137"/>
                  <a:pt x="8493" y="149"/>
                </a:cubicBezTo>
                <a:cubicBezTo>
                  <a:pt x="8495" y="161"/>
                  <a:pt x="8497" y="173"/>
                  <a:pt x="8497" y="185"/>
                </a:cubicBezTo>
                <a:lnTo>
                  <a:pt x="8497" y="7429"/>
                </a:lnTo>
                <a:cubicBezTo>
                  <a:pt x="8497" y="7441"/>
                  <a:pt x="8495" y="7453"/>
                  <a:pt x="8493" y="7465"/>
                </a:cubicBezTo>
                <a:cubicBezTo>
                  <a:pt x="8491" y="7477"/>
                  <a:pt x="8487" y="7489"/>
                  <a:pt x="8482" y="7500"/>
                </a:cubicBezTo>
                <a:cubicBezTo>
                  <a:pt x="8478" y="7511"/>
                  <a:pt x="8472" y="7522"/>
                  <a:pt x="8465" y="7532"/>
                </a:cubicBezTo>
                <a:cubicBezTo>
                  <a:pt x="8458" y="7542"/>
                  <a:pt x="8451" y="7551"/>
                  <a:pt x="8442" y="7560"/>
                </a:cubicBezTo>
                <a:cubicBezTo>
                  <a:pt x="8434" y="7569"/>
                  <a:pt x="8424" y="7576"/>
                  <a:pt x="8414" y="7583"/>
                </a:cubicBezTo>
                <a:cubicBezTo>
                  <a:pt x="8404" y="7590"/>
                  <a:pt x="8393" y="7596"/>
                  <a:pt x="8382" y="7600"/>
                </a:cubicBezTo>
                <a:cubicBezTo>
                  <a:pt x="8371" y="7605"/>
                  <a:pt x="8359" y="7608"/>
                  <a:pt x="8347" y="7611"/>
                </a:cubicBezTo>
                <a:cubicBezTo>
                  <a:pt x="8335" y="7613"/>
                  <a:pt x="8323" y="7614"/>
                  <a:pt x="8311" y="7614"/>
                </a:cubicBezTo>
                <a:lnTo>
                  <a:pt x="139" y="7614"/>
                </a:lnTo>
                <a:cubicBezTo>
                  <a:pt x="130" y="7614"/>
                  <a:pt x="121" y="7613"/>
                  <a:pt x="112" y="7611"/>
                </a:cubicBezTo>
                <a:cubicBezTo>
                  <a:pt x="103" y="7608"/>
                  <a:pt x="94" y="7605"/>
                  <a:pt x="86" y="7600"/>
                </a:cubicBezTo>
                <a:cubicBezTo>
                  <a:pt x="77" y="7596"/>
                  <a:pt x="69" y="7590"/>
                  <a:pt x="61" y="7583"/>
                </a:cubicBezTo>
                <a:cubicBezTo>
                  <a:pt x="54" y="7576"/>
                  <a:pt x="47" y="7569"/>
                  <a:pt x="40" y="7560"/>
                </a:cubicBezTo>
                <a:cubicBezTo>
                  <a:pt x="34" y="7551"/>
                  <a:pt x="28" y="7542"/>
                  <a:pt x="23" y="7532"/>
                </a:cubicBezTo>
                <a:cubicBezTo>
                  <a:pt x="18" y="7522"/>
                  <a:pt x="14" y="7511"/>
                  <a:pt x="10" y="7500"/>
                </a:cubicBezTo>
                <a:cubicBezTo>
                  <a:pt x="7" y="7489"/>
                  <a:pt x="4" y="7477"/>
                  <a:pt x="2" y="7465"/>
                </a:cubicBezTo>
                <a:cubicBezTo>
                  <a:pt x="0" y="7453"/>
                  <a:pt x="0" y="7441"/>
                  <a:pt x="0" y="7429"/>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66" name="任意多边形: 形状 1365"/>
          <p:cNvSpPr/>
          <p:nvPr/>
        </p:nvSpPr>
        <p:spPr>
          <a:xfrm>
            <a:off x="7086240" y="1571040"/>
            <a:ext cx="67320" cy="2741040"/>
          </a:xfrm>
          <a:custGeom>
            <a:avLst/>
            <a:gdLst/>
            <a:ahLst/>
            <a:cxnLst/>
            <a:rect l="0" t="0" r="r" b="b"/>
            <a:pathLst>
              <a:path w="187" h="7614">
                <a:moveTo>
                  <a:pt x="151" y="14"/>
                </a:moveTo>
                <a:cubicBezTo>
                  <a:pt x="140" y="23"/>
                  <a:pt x="130" y="37"/>
                  <a:pt x="121" y="54"/>
                </a:cubicBezTo>
                <a:cubicBezTo>
                  <a:pt x="113" y="71"/>
                  <a:pt x="106" y="91"/>
                  <a:pt x="101" y="114"/>
                </a:cubicBezTo>
                <a:cubicBezTo>
                  <a:pt x="96" y="137"/>
                  <a:pt x="94" y="161"/>
                  <a:pt x="94" y="185"/>
                </a:cubicBezTo>
                <a:lnTo>
                  <a:pt x="94" y="7429"/>
                </a:lnTo>
                <a:cubicBezTo>
                  <a:pt x="94" y="7453"/>
                  <a:pt x="96" y="7477"/>
                  <a:pt x="101" y="7500"/>
                </a:cubicBezTo>
                <a:cubicBezTo>
                  <a:pt x="106" y="7523"/>
                  <a:pt x="113" y="7543"/>
                  <a:pt x="121" y="7560"/>
                </a:cubicBezTo>
                <a:cubicBezTo>
                  <a:pt x="130" y="7577"/>
                  <a:pt x="140" y="7591"/>
                  <a:pt x="151" y="7600"/>
                </a:cubicBezTo>
                <a:cubicBezTo>
                  <a:pt x="163" y="7610"/>
                  <a:pt x="175" y="7614"/>
                  <a:pt x="187" y="7614"/>
                </a:cubicBezTo>
                <a:cubicBezTo>
                  <a:pt x="162" y="7614"/>
                  <a:pt x="139" y="7610"/>
                  <a:pt x="116" y="7600"/>
                </a:cubicBezTo>
                <a:cubicBezTo>
                  <a:pt x="93" y="7591"/>
                  <a:pt x="73" y="7577"/>
                  <a:pt x="56" y="7560"/>
                </a:cubicBezTo>
                <a:cubicBezTo>
                  <a:pt x="38" y="7543"/>
                  <a:pt x="25" y="7523"/>
                  <a:pt x="14" y="7500"/>
                </a:cubicBezTo>
                <a:cubicBezTo>
                  <a:pt x="5" y="7477"/>
                  <a:pt x="0" y="7453"/>
                  <a:pt x="0" y="7429"/>
                </a:cubicBezTo>
                <a:lnTo>
                  <a:pt x="0" y="185"/>
                </a:lnTo>
                <a:cubicBezTo>
                  <a:pt x="0" y="161"/>
                  <a:pt x="5" y="137"/>
                  <a:pt x="14" y="114"/>
                </a:cubicBezTo>
                <a:cubicBezTo>
                  <a:pt x="25" y="91"/>
                  <a:pt x="38" y="71"/>
                  <a:pt x="56" y="54"/>
                </a:cubicBezTo>
                <a:cubicBezTo>
                  <a:pt x="73" y="37"/>
                  <a:pt x="93" y="23"/>
                  <a:pt x="116" y="14"/>
                </a:cubicBezTo>
                <a:cubicBezTo>
                  <a:pt x="139" y="4"/>
                  <a:pt x="162" y="0"/>
                  <a:pt x="187" y="0"/>
                </a:cubicBezTo>
                <a:cubicBezTo>
                  <a:pt x="175" y="0"/>
                  <a:pt x="163" y="4"/>
                  <a:pt x="151" y="14"/>
                </a:cubicBezTo>
                <a:close/>
              </a:path>
            </a:pathLst>
          </a:custGeom>
          <a:solidFill>
            <a:srgbClr val="3B82F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367" name="任意多边形: 形状 1366"/>
          <p:cNvSpPr/>
          <p:nvPr/>
        </p:nvSpPr>
        <p:spPr>
          <a:xfrm>
            <a:off x="7320240" y="1771560"/>
            <a:ext cx="401400" cy="401400"/>
          </a:xfrm>
          <a:custGeom>
            <a:avLst/>
            <a:gdLst/>
            <a:ahLst/>
            <a:cxnLst/>
            <a:rect l="0" t="0" r="r" b="b"/>
            <a:pathLst>
              <a:path w="1115" h="1115">
                <a:moveTo>
                  <a:pt x="1115" y="558"/>
                </a:moveTo>
                <a:cubicBezTo>
                  <a:pt x="1115" y="594"/>
                  <a:pt x="1112" y="631"/>
                  <a:pt x="1105" y="666"/>
                </a:cubicBezTo>
                <a:cubicBezTo>
                  <a:pt x="1098" y="702"/>
                  <a:pt x="1087" y="737"/>
                  <a:pt x="1073" y="771"/>
                </a:cubicBezTo>
                <a:cubicBezTo>
                  <a:pt x="1059" y="805"/>
                  <a:pt x="1042" y="837"/>
                  <a:pt x="1021" y="867"/>
                </a:cubicBezTo>
                <a:cubicBezTo>
                  <a:pt x="1001" y="898"/>
                  <a:pt x="978" y="926"/>
                  <a:pt x="952" y="952"/>
                </a:cubicBezTo>
                <a:cubicBezTo>
                  <a:pt x="926" y="978"/>
                  <a:pt x="898" y="1001"/>
                  <a:pt x="868" y="1021"/>
                </a:cubicBezTo>
                <a:cubicBezTo>
                  <a:pt x="837" y="1041"/>
                  <a:pt x="805" y="1058"/>
                  <a:pt x="771" y="1072"/>
                </a:cubicBezTo>
                <a:cubicBezTo>
                  <a:pt x="738" y="1086"/>
                  <a:pt x="703" y="1097"/>
                  <a:pt x="667" y="1104"/>
                </a:cubicBezTo>
                <a:cubicBezTo>
                  <a:pt x="631" y="1111"/>
                  <a:pt x="595" y="1115"/>
                  <a:pt x="558" y="1115"/>
                </a:cubicBezTo>
                <a:cubicBezTo>
                  <a:pt x="522" y="1115"/>
                  <a:pt x="485" y="1111"/>
                  <a:pt x="450" y="1104"/>
                </a:cubicBezTo>
                <a:cubicBezTo>
                  <a:pt x="414" y="1097"/>
                  <a:pt x="379" y="1086"/>
                  <a:pt x="345" y="1072"/>
                </a:cubicBezTo>
                <a:cubicBezTo>
                  <a:pt x="311" y="1058"/>
                  <a:pt x="279" y="1041"/>
                  <a:pt x="248" y="1021"/>
                </a:cubicBezTo>
                <a:cubicBezTo>
                  <a:pt x="217" y="1001"/>
                  <a:pt x="189" y="978"/>
                  <a:pt x="163" y="952"/>
                </a:cubicBezTo>
                <a:cubicBezTo>
                  <a:pt x="137" y="926"/>
                  <a:pt x="114" y="898"/>
                  <a:pt x="94" y="867"/>
                </a:cubicBezTo>
                <a:cubicBezTo>
                  <a:pt x="74" y="837"/>
                  <a:pt x="57" y="805"/>
                  <a:pt x="43" y="771"/>
                </a:cubicBezTo>
                <a:cubicBezTo>
                  <a:pt x="29" y="737"/>
                  <a:pt x="18" y="702"/>
                  <a:pt x="11" y="666"/>
                </a:cubicBezTo>
                <a:cubicBezTo>
                  <a:pt x="4" y="631"/>
                  <a:pt x="0" y="594"/>
                  <a:pt x="0" y="558"/>
                </a:cubicBezTo>
                <a:cubicBezTo>
                  <a:pt x="0" y="521"/>
                  <a:pt x="4" y="485"/>
                  <a:pt x="11" y="449"/>
                </a:cubicBezTo>
                <a:cubicBezTo>
                  <a:pt x="18" y="413"/>
                  <a:pt x="29" y="378"/>
                  <a:pt x="43" y="345"/>
                </a:cubicBezTo>
                <a:cubicBezTo>
                  <a:pt x="57" y="311"/>
                  <a:pt x="74" y="279"/>
                  <a:pt x="94" y="248"/>
                </a:cubicBezTo>
                <a:cubicBezTo>
                  <a:pt x="114" y="218"/>
                  <a:pt x="137" y="190"/>
                  <a:pt x="163" y="164"/>
                </a:cubicBezTo>
                <a:cubicBezTo>
                  <a:pt x="189" y="138"/>
                  <a:pt x="217" y="115"/>
                  <a:pt x="248" y="95"/>
                </a:cubicBezTo>
                <a:cubicBezTo>
                  <a:pt x="279" y="73"/>
                  <a:pt x="311" y="56"/>
                  <a:pt x="345" y="42"/>
                </a:cubicBezTo>
                <a:cubicBezTo>
                  <a:pt x="379" y="28"/>
                  <a:pt x="414" y="18"/>
                  <a:pt x="450" y="10"/>
                </a:cubicBezTo>
                <a:cubicBezTo>
                  <a:pt x="485" y="3"/>
                  <a:pt x="522" y="0"/>
                  <a:pt x="558" y="0"/>
                </a:cubicBezTo>
                <a:cubicBezTo>
                  <a:pt x="595" y="0"/>
                  <a:pt x="631" y="3"/>
                  <a:pt x="667" y="10"/>
                </a:cubicBezTo>
                <a:cubicBezTo>
                  <a:pt x="703" y="18"/>
                  <a:pt x="738" y="28"/>
                  <a:pt x="771" y="42"/>
                </a:cubicBezTo>
                <a:cubicBezTo>
                  <a:pt x="805" y="56"/>
                  <a:pt x="837" y="73"/>
                  <a:pt x="868" y="95"/>
                </a:cubicBezTo>
                <a:cubicBezTo>
                  <a:pt x="898" y="115"/>
                  <a:pt x="926" y="138"/>
                  <a:pt x="952" y="164"/>
                </a:cubicBezTo>
                <a:cubicBezTo>
                  <a:pt x="978" y="190"/>
                  <a:pt x="1001" y="218"/>
                  <a:pt x="1021" y="248"/>
                </a:cubicBezTo>
                <a:cubicBezTo>
                  <a:pt x="1042" y="279"/>
                  <a:pt x="1059" y="311"/>
                  <a:pt x="1073" y="345"/>
                </a:cubicBezTo>
                <a:cubicBezTo>
                  <a:pt x="1087" y="378"/>
                  <a:pt x="1098" y="413"/>
                  <a:pt x="1105" y="449"/>
                </a:cubicBezTo>
                <a:cubicBezTo>
                  <a:pt x="1112" y="485"/>
                  <a:pt x="1115" y="521"/>
                  <a:pt x="1115" y="558"/>
                </a:cubicBezTo>
                <a:close/>
              </a:path>
            </a:pathLst>
          </a:custGeom>
          <a:solidFill>
            <a:srgbClr val="2563EB">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368" name="图片 1367"/>
          <p:cNvPicPr/>
          <p:nvPr/>
        </p:nvPicPr>
        <p:blipFill>
          <a:blip r:embed="rId8"/>
          <a:stretch/>
        </p:blipFill>
        <p:spPr>
          <a:xfrm>
            <a:off x="7420680" y="1872000"/>
            <a:ext cx="200160" cy="200160"/>
          </a:xfrm>
          <a:prstGeom prst="rect">
            <a:avLst/>
          </a:prstGeom>
          <a:noFill/>
          <a:ln w="0">
            <a:noFill/>
          </a:ln>
        </p:spPr>
      </p:pic>
      <p:sp>
        <p:nvSpPr>
          <p:cNvPr id="1369" name="文本框 1368"/>
          <p:cNvSpPr txBox="1"/>
          <p:nvPr/>
        </p:nvSpPr>
        <p:spPr>
          <a:xfrm>
            <a:off x="4245120" y="3697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现象</a:t>
            </a:r>
            <a:endParaRPr lang="en-US" sz="1050" b="0" u="none" strike="noStrike">
              <a:solidFill>
                <a:srgbClr val="000000"/>
              </a:solidFill>
              <a:effectLst/>
              <a:uFillTx/>
              <a:latin typeface="Times New Roman"/>
            </a:endParaRPr>
          </a:p>
        </p:txBody>
      </p:sp>
      <p:pic>
        <p:nvPicPr>
          <p:cNvPr id="1370" name="图片 1369"/>
          <p:cNvPicPr/>
          <p:nvPr/>
        </p:nvPicPr>
        <p:blipFill>
          <a:blip r:embed="rId9"/>
          <a:stretch/>
        </p:blipFill>
        <p:spPr>
          <a:xfrm>
            <a:off x="7320600" y="2340000"/>
            <a:ext cx="133200" cy="133200"/>
          </a:xfrm>
          <a:prstGeom prst="rect">
            <a:avLst/>
          </a:prstGeom>
          <a:noFill/>
          <a:ln w="0">
            <a:noFill/>
          </a:ln>
        </p:spPr>
      </p:pic>
      <p:sp>
        <p:nvSpPr>
          <p:cNvPr id="1371" name="文本框 1370"/>
          <p:cNvSpPr txBox="1"/>
          <p:nvPr/>
        </p:nvSpPr>
        <p:spPr>
          <a:xfrm>
            <a:off x="7855200" y="1806480"/>
            <a:ext cx="100656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稳定性测试</a:t>
            </a:r>
            <a:endParaRPr lang="en-US" sz="1580" b="0" u="none" strike="noStrike">
              <a:solidFill>
                <a:srgbClr val="000000"/>
              </a:solidFill>
              <a:effectLst/>
              <a:uFillTx/>
              <a:latin typeface="Times New Roman"/>
            </a:endParaRPr>
          </a:p>
        </p:txBody>
      </p:sp>
      <p:sp>
        <p:nvSpPr>
          <p:cNvPr id="1372" name="文本框 1371"/>
          <p:cNvSpPr txBox="1"/>
          <p:nvPr/>
        </p:nvSpPr>
        <p:spPr>
          <a:xfrm>
            <a:off x="7521120" y="22935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系统⻓时间运⾏稳定，未出现异常重启或</a:t>
            </a:r>
            <a:endParaRPr lang="en-US" sz="1050" b="0" u="none" strike="noStrike">
              <a:solidFill>
                <a:srgbClr val="000000"/>
              </a:solidFill>
              <a:effectLst/>
              <a:uFillTx/>
              <a:latin typeface="Times New Roman"/>
            </a:endParaRPr>
          </a:p>
        </p:txBody>
      </p:sp>
      <p:pic>
        <p:nvPicPr>
          <p:cNvPr id="1373" name="图片 1372"/>
          <p:cNvPicPr/>
          <p:nvPr/>
        </p:nvPicPr>
        <p:blipFill>
          <a:blip r:embed="rId9"/>
          <a:stretch/>
        </p:blipFill>
        <p:spPr>
          <a:xfrm>
            <a:off x="7320600" y="2808000"/>
            <a:ext cx="133200" cy="133200"/>
          </a:xfrm>
          <a:prstGeom prst="rect">
            <a:avLst/>
          </a:prstGeom>
          <a:noFill/>
          <a:ln w="0">
            <a:noFill/>
          </a:ln>
        </p:spPr>
      </p:pic>
      <p:sp>
        <p:nvSpPr>
          <p:cNvPr id="1374" name="文本框 1373"/>
          <p:cNvSpPr txBox="1"/>
          <p:nvPr/>
        </p:nvSpPr>
        <p:spPr>
          <a:xfrm>
            <a:off x="7521120" y="249408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崩溃</a:t>
            </a:r>
            <a:endParaRPr lang="en-US" sz="1050" b="0" u="none" strike="noStrike">
              <a:solidFill>
                <a:srgbClr val="000000"/>
              </a:solidFill>
              <a:effectLst/>
              <a:uFillTx/>
              <a:latin typeface="Times New Roman"/>
            </a:endParaRPr>
          </a:p>
        </p:txBody>
      </p:sp>
      <p:sp>
        <p:nvSpPr>
          <p:cNvPr id="1375" name="文本框 1374"/>
          <p:cNvSpPr txBox="1"/>
          <p:nvPr/>
        </p:nvSpPr>
        <p:spPr>
          <a:xfrm>
            <a:off x="7521120" y="27615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设备连接保持稳定，⼼跳机制有效保障通</a:t>
            </a:r>
            <a:endParaRPr lang="en-US" sz="1050" b="0" u="none" strike="noStrike">
              <a:solidFill>
                <a:srgbClr val="000000"/>
              </a:solidFill>
              <a:effectLst/>
              <a:uFillTx/>
              <a:latin typeface="Times New Roman"/>
            </a:endParaRPr>
          </a:p>
        </p:txBody>
      </p:sp>
      <p:pic>
        <p:nvPicPr>
          <p:cNvPr id="1376" name="图片 1375"/>
          <p:cNvPicPr/>
          <p:nvPr/>
        </p:nvPicPr>
        <p:blipFill>
          <a:blip r:embed="rId9"/>
          <a:stretch/>
        </p:blipFill>
        <p:spPr>
          <a:xfrm>
            <a:off x="7320600" y="3276000"/>
            <a:ext cx="133200" cy="133200"/>
          </a:xfrm>
          <a:prstGeom prst="rect">
            <a:avLst/>
          </a:prstGeom>
          <a:noFill/>
          <a:ln w="0">
            <a:noFill/>
          </a:ln>
        </p:spPr>
      </p:pic>
      <p:sp>
        <p:nvSpPr>
          <p:cNvPr id="1377" name="文本框 1376"/>
          <p:cNvSpPr txBox="1"/>
          <p:nvPr/>
        </p:nvSpPr>
        <p:spPr>
          <a:xfrm>
            <a:off x="7521120" y="296208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信质量</a:t>
            </a:r>
            <a:endParaRPr lang="en-US" sz="1050" b="0" u="none" strike="noStrike">
              <a:solidFill>
                <a:srgbClr val="000000"/>
              </a:solidFill>
              <a:effectLst/>
              <a:uFillTx/>
              <a:latin typeface="Times New Roman"/>
            </a:endParaRPr>
          </a:p>
        </p:txBody>
      </p:sp>
      <p:sp>
        <p:nvSpPr>
          <p:cNvPr id="1378" name="文本框 1377"/>
          <p:cNvSpPr txBox="1"/>
          <p:nvPr/>
        </p:nvSpPr>
        <p:spPr>
          <a:xfrm>
            <a:off x="7521120" y="322920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数据存储机制可靠，环境数据与设备状态</a:t>
            </a:r>
            <a:endParaRPr lang="en-US" sz="1050" b="0" u="none" strike="noStrike">
              <a:solidFill>
                <a:srgbClr val="000000"/>
              </a:solidFill>
              <a:effectLst/>
              <a:uFillTx/>
              <a:latin typeface="Times New Roman"/>
            </a:endParaRPr>
          </a:p>
        </p:txBody>
      </p:sp>
      <p:pic>
        <p:nvPicPr>
          <p:cNvPr id="1379" name="图片 1378"/>
          <p:cNvPicPr/>
          <p:nvPr/>
        </p:nvPicPr>
        <p:blipFill>
          <a:blip r:embed="rId9"/>
          <a:stretch/>
        </p:blipFill>
        <p:spPr>
          <a:xfrm>
            <a:off x="7320600" y="3743640"/>
            <a:ext cx="133200" cy="133200"/>
          </a:xfrm>
          <a:prstGeom prst="rect">
            <a:avLst/>
          </a:prstGeom>
          <a:noFill/>
          <a:ln w="0">
            <a:noFill/>
          </a:ln>
        </p:spPr>
      </p:pic>
      <p:sp>
        <p:nvSpPr>
          <p:cNvPr id="1380" name="文本框 1379"/>
          <p:cNvSpPr txBox="1"/>
          <p:nvPr/>
        </p:nvSpPr>
        <p:spPr>
          <a:xfrm>
            <a:off x="7521120" y="343008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持久化保存</a:t>
            </a:r>
            <a:endParaRPr lang="en-US" sz="1050" b="0" u="none" strike="noStrike">
              <a:solidFill>
                <a:srgbClr val="000000"/>
              </a:solidFill>
              <a:effectLst/>
              <a:uFillTx/>
              <a:latin typeface="Times New Roman"/>
            </a:endParaRPr>
          </a:p>
        </p:txBody>
      </p:sp>
      <p:sp>
        <p:nvSpPr>
          <p:cNvPr id="1381" name="文本框 1380"/>
          <p:cNvSpPr txBox="1"/>
          <p:nvPr/>
        </p:nvSpPr>
        <p:spPr>
          <a:xfrm>
            <a:off x="7521120" y="369720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北向应⽤与南向设备协同⼯作稳定，数据</a:t>
            </a:r>
            <a:endParaRPr lang="en-US" sz="1050" b="0" u="none" strike="noStrike">
              <a:solidFill>
                <a:srgbClr val="000000"/>
              </a:solidFill>
              <a:effectLst/>
              <a:uFillTx/>
              <a:latin typeface="Times New Roman"/>
            </a:endParaRPr>
          </a:p>
        </p:txBody>
      </p:sp>
      <p:sp>
        <p:nvSpPr>
          <p:cNvPr id="1382" name="文本框 1381"/>
          <p:cNvSpPr txBox="1"/>
          <p:nvPr/>
        </p:nvSpPr>
        <p:spPr>
          <a:xfrm>
            <a:off x="7521120" y="389772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交互顺畅</a:t>
            </a:r>
            <a:endParaRPr lang="en-US" sz="1050" b="0" u="none" strike="noStrike">
              <a:solidFill>
                <a:srgbClr val="000000"/>
              </a:solidFill>
              <a:effectLst/>
              <a:uFillTx/>
              <a:latin typeface="Times New Roman"/>
            </a:endParaRPr>
          </a:p>
        </p:txBody>
      </p:sp>
      <p:sp>
        <p:nvSpPr>
          <p:cNvPr id="1383" name="文本框 1382"/>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384" name="文本框 1383"/>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19</a:t>
            </a:r>
            <a:endParaRPr lang="en-US" sz="920" b="0" u="none" strike="noStrike">
              <a:solidFill>
                <a:srgbClr val="000000"/>
              </a:solidFill>
              <a:effectLst/>
              <a:uFillTx/>
              <a:latin typeface="Times New Roman"/>
            </a:endParaRPr>
          </a:p>
        </p:txBody>
      </p:sp>
      <p:sp>
        <p:nvSpPr>
          <p:cNvPr id="1385" name="文本框 1384"/>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386" name="文本框 1385"/>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387" name="文本框 1386"/>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388" name="文本框 1387"/>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389" name="文本框 1388"/>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p:nvPr/>
        </p:nvPicPr>
        <p:blipFill>
          <a:blip r:embed="rId3"/>
          <a:stretch/>
        </p:blipFill>
        <p:spPr>
          <a:xfrm>
            <a:off x="0" y="0"/>
            <a:ext cx="10696320" cy="6016320"/>
          </a:xfrm>
          <a:prstGeom prst="rect">
            <a:avLst/>
          </a:prstGeom>
          <a:noFill/>
          <a:ln w="0">
            <a:noFill/>
          </a:ln>
        </p:spPr>
      </p:pic>
      <p:pic>
        <p:nvPicPr>
          <p:cNvPr id="31" name="图片 30"/>
          <p:cNvPicPr/>
          <p:nvPr/>
        </p:nvPicPr>
        <p:blipFill>
          <a:blip r:embed="rId4"/>
          <a:stretch/>
        </p:blipFill>
        <p:spPr>
          <a:xfrm>
            <a:off x="0" y="0"/>
            <a:ext cx="10696320" cy="6016320"/>
          </a:xfrm>
          <a:prstGeom prst="rect">
            <a:avLst/>
          </a:prstGeom>
          <a:noFill/>
          <a:ln w="0">
            <a:noFill/>
          </a:ln>
        </p:spPr>
      </p:pic>
      <p:sp>
        <p:nvSpPr>
          <p:cNvPr id="32" name="任意多边形: 形状 31"/>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3" name="任意多边形: 形状 32"/>
          <p:cNvSpPr/>
          <p:nvPr/>
        </p:nvSpPr>
        <p:spPr>
          <a:xfrm>
            <a:off x="534600" y="1261800"/>
            <a:ext cx="401400" cy="401400"/>
          </a:xfrm>
          <a:custGeom>
            <a:avLst/>
            <a:gdLst/>
            <a:ahLst/>
            <a:cxnLst/>
            <a:rect l="0" t="0" r="r" b="b"/>
            <a:pathLst>
              <a:path w="1115" h="1115">
                <a:moveTo>
                  <a:pt x="1115" y="558"/>
                </a:moveTo>
                <a:cubicBezTo>
                  <a:pt x="1115" y="594"/>
                  <a:pt x="1112" y="631"/>
                  <a:pt x="1105" y="666"/>
                </a:cubicBezTo>
                <a:cubicBezTo>
                  <a:pt x="1098" y="702"/>
                  <a:pt x="1087" y="737"/>
                  <a:pt x="1073" y="771"/>
                </a:cubicBezTo>
                <a:cubicBezTo>
                  <a:pt x="1059" y="805"/>
                  <a:pt x="1042" y="837"/>
                  <a:pt x="1021" y="867"/>
                </a:cubicBezTo>
                <a:cubicBezTo>
                  <a:pt x="1001" y="898"/>
                  <a:pt x="978" y="926"/>
                  <a:pt x="952" y="952"/>
                </a:cubicBezTo>
                <a:cubicBezTo>
                  <a:pt x="926" y="978"/>
                  <a:pt x="898" y="1001"/>
                  <a:pt x="868" y="1021"/>
                </a:cubicBezTo>
                <a:cubicBezTo>
                  <a:pt x="837" y="1041"/>
                  <a:pt x="805" y="1058"/>
                  <a:pt x="771" y="1072"/>
                </a:cubicBezTo>
                <a:cubicBezTo>
                  <a:pt x="738" y="1086"/>
                  <a:pt x="703" y="1097"/>
                  <a:pt x="667" y="1104"/>
                </a:cubicBezTo>
                <a:cubicBezTo>
                  <a:pt x="631" y="1111"/>
                  <a:pt x="595" y="1115"/>
                  <a:pt x="558" y="1115"/>
                </a:cubicBezTo>
                <a:cubicBezTo>
                  <a:pt x="522" y="1115"/>
                  <a:pt x="485" y="1111"/>
                  <a:pt x="450" y="1104"/>
                </a:cubicBezTo>
                <a:cubicBezTo>
                  <a:pt x="414" y="1097"/>
                  <a:pt x="379" y="1086"/>
                  <a:pt x="345" y="1072"/>
                </a:cubicBezTo>
                <a:cubicBezTo>
                  <a:pt x="311" y="1058"/>
                  <a:pt x="279" y="1041"/>
                  <a:pt x="249" y="1021"/>
                </a:cubicBezTo>
                <a:cubicBezTo>
                  <a:pt x="218" y="1001"/>
                  <a:pt x="190" y="978"/>
                  <a:pt x="163" y="952"/>
                </a:cubicBezTo>
                <a:cubicBezTo>
                  <a:pt x="137" y="926"/>
                  <a:pt x="114" y="898"/>
                  <a:pt x="94" y="867"/>
                </a:cubicBezTo>
                <a:cubicBezTo>
                  <a:pt x="74" y="837"/>
                  <a:pt x="57" y="805"/>
                  <a:pt x="43" y="771"/>
                </a:cubicBezTo>
                <a:cubicBezTo>
                  <a:pt x="29" y="737"/>
                  <a:pt x="18" y="702"/>
                  <a:pt x="11" y="666"/>
                </a:cubicBezTo>
                <a:cubicBezTo>
                  <a:pt x="4" y="631"/>
                  <a:pt x="0" y="594"/>
                  <a:pt x="0" y="558"/>
                </a:cubicBezTo>
                <a:cubicBezTo>
                  <a:pt x="0" y="521"/>
                  <a:pt x="4" y="485"/>
                  <a:pt x="11" y="449"/>
                </a:cubicBezTo>
                <a:cubicBezTo>
                  <a:pt x="18" y="413"/>
                  <a:pt x="29" y="377"/>
                  <a:pt x="43" y="344"/>
                </a:cubicBezTo>
                <a:cubicBezTo>
                  <a:pt x="57" y="310"/>
                  <a:pt x="74" y="278"/>
                  <a:pt x="94" y="247"/>
                </a:cubicBezTo>
                <a:cubicBezTo>
                  <a:pt x="114" y="217"/>
                  <a:pt x="137" y="189"/>
                  <a:pt x="163" y="163"/>
                </a:cubicBezTo>
                <a:cubicBezTo>
                  <a:pt x="190" y="137"/>
                  <a:pt x="218" y="114"/>
                  <a:pt x="249" y="94"/>
                </a:cubicBezTo>
                <a:cubicBezTo>
                  <a:pt x="279" y="73"/>
                  <a:pt x="311" y="56"/>
                  <a:pt x="345" y="42"/>
                </a:cubicBezTo>
                <a:cubicBezTo>
                  <a:pt x="379" y="28"/>
                  <a:pt x="414" y="18"/>
                  <a:pt x="450" y="10"/>
                </a:cubicBezTo>
                <a:cubicBezTo>
                  <a:pt x="485" y="3"/>
                  <a:pt x="522" y="0"/>
                  <a:pt x="558" y="0"/>
                </a:cubicBezTo>
                <a:cubicBezTo>
                  <a:pt x="595" y="0"/>
                  <a:pt x="631" y="3"/>
                  <a:pt x="667" y="10"/>
                </a:cubicBezTo>
                <a:cubicBezTo>
                  <a:pt x="703" y="18"/>
                  <a:pt x="738" y="28"/>
                  <a:pt x="771" y="42"/>
                </a:cubicBezTo>
                <a:cubicBezTo>
                  <a:pt x="805" y="56"/>
                  <a:pt x="837" y="73"/>
                  <a:pt x="868" y="94"/>
                </a:cubicBezTo>
                <a:cubicBezTo>
                  <a:pt x="898" y="114"/>
                  <a:pt x="926" y="137"/>
                  <a:pt x="952" y="163"/>
                </a:cubicBezTo>
                <a:cubicBezTo>
                  <a:pt x="978" y="189"/>
                  <a:pt x="1001" y="217"/>
                  <a:pt x="1021" y="247"/>
                </a:cubicBezTo>
                <a:cubicBezTo>
                  <a:pt x="1042" y="278"/>
                  <a:pt x="1059" y="310"/>
                  <a:pt x="1073" y="344"/>
                </a:cubicBezTo>
                <a:cubicBezTo>
                  <a:pt x="1087" y="377"/>
                  <a:pt x="1098" y="413"/>
                  <a:pt x="1105" y="449"/>
                </a:cubicBezTo>
                <a:cubicBezTo>
                  <a:pt x="1112" y="485"/>
                  <a:pt x="1115" y="521"/>
                  <a:pt x="1115" y="55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34" name="图片 33"/>
          <p:cNvPicPr/>
          <p:nvPr/>
        </p:nvPicPr>
        <p:blipFill>
          <a:blip r:embed="rId5"/>
          <a:stretch/>
        </p:blipFill>
        <p:spPr>
          <a:xfrm>
            <a:off x="635040" y="1378800"/>
            <a:ext cx="208440" cy="166680"/>
          </a:xfrm>
          <a:prstGeom prst="rect">
            <a:avLst/>
          </a:prstGeom>
          <a:noFill/>
          <a:ln w="0">
            <a:noFill/>
          </a:ln>
        </p:spPr>
      </p:pic>
      <p:sp>
        <p:nvSpPr>
          <p:cNvPr id="35" name="文本框 34"/>
          <p:cNvSpPr txBox="1"/>
          <p:nvPr/>
        </p:nvSpPr>
        <p:spPr>
          <a:xfrm>
            <a:off x="534960" y="252720"/>
            <a:ext cx="6012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⽬录</a:t>
            </a:r>
            <a:endParaRPr lang="en-US" sz="2370" b="0" u="none" strike="noStrike">
              <a:solidFill>
                <a:srgbClr val="000000"/>
              </a:solidFill>
              <a:effectLst/>
              <a:uFillTx/>
              <a:latin typeface="Times New Roman"/>
            </a:endParaRPr>
          </a:p>
        </p:txBody>
      </p:sp>
      <p:sp>
        <p:nvSpPr>
          <p:cNvPr id="36" name="文本框 35"/>
          <p:cNvSpPr txBox="1"/>
          <p:nvPr/>
        </p:nvSpPr>
        <p:spPr>
          <a:xfrm>
            <a:off x="1069560" y="1037520"/>
            <a:ext cx="24148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第⼀部分：⼩组及项⽬介绍</a:t>
            </a:r>
            <a:endParaRPr lang="en-US" sz="1580" b="0" u="none" strike="noStrike">
              <a:solidFill>
                <a:srgbClr val="000000"/>
              </a:solidFill>
              <a:effectLst/>
              <a:uFillTx/>
              <a:latin typeface="Times New Roman"/>
            </a:endParaRPr>
          </a:p>
        </p:txBody>
      </p:sp>
      <p:sp>
        <p:nvSpPr>
          <p:cNvPr id="37" name="文本框 36"/>
          <p:cNvSpPr txBox="1"/>
          <p:nvPr/>
        </p:nvSpPr>
        <p:spPr>
          <a:xfrm>
            <a:off x="1069560" y="1391040"/>
            <a:ext cx="29512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⼩组成员及分⼯、项⽬背景、功能简述、运⾏环境</a:t>
            </a:r>
            <a:endParaRPr lang="en-US" sz="1050" b="0" u="none" strike="noStrike">
              <a:solidFill>
                <a:srgbClr val="000000"/>
              </a:solidFill>
              <a:effectLst/>
              <a:uFillTx/>
              <a:latin typeface="Times New Roman"/>
            </a:endParaRPr>
          </a:p>
        </p:txBody>
      </p:sp>
      <p:sp>
        <p:nvSpPr>
          <p:cNvPr id="38" name="文本框 37"/>
          <p:cNvSpPr txBox="1"/>
          <p:nvPr/>
        </p:nvSpPr>
        <p:spPr>
          <a:xfrm>
            <a:off x="1069560" y="1661040"/>
            <a:ext cx="457200" cy="141577"/>
          </a:xfrm>
          <a:prstGeom prst="rect">
            <a:avLst/>
          </a:prstGeom>
          <a:noFill/>
          <a:ln w="0">
            <a:noFill/>
          </a:ln>
        </p:spPr>
        <p:txBody>
          <a:bodyPr wrap="square" lIns="0" tIns="0" rIns="0" bIns="0" anchor="t">
            <a:spAutoFit/>
          </a:bodyPr>
          <a:lstStyle/>
          <a:p>
            <a:r>
              <a:rPr lang="zh-CN" sz="920" b="0" u="none" strike="noStrike" dirty="0">
                <a:solidFill>
                  <a:srgbClr val="FFFFFF"/>
                </a:solidFill>
                <a:effectLst/>
                <a:uFillTx/>
                <a:latin typeface="NotoSansCJKsc"/>
                <a:ea typeface="NotoSansCJKsc"/>
              </a:rPr>
              <a:t>第</a:t>
            </a:r>
            <a:r>
              <a:rPr lang="en-US" altLang="zh-CN" sz="920" b="0" u="none" strike="noStrike" dirty="0">
                <a:solidFill>
                  <a:srgbClr val="FFFFFF"/>
                </a:solidFill>
                <a:effectLst/>
                <a:uFillTx/>
                <a:latin typeface="NotoSansCJKsc"/>
                <a:ea typeface="NotoSansCJKsc"/>
              </a:rPr>
              <a:t>3-6</a:t>
            </a:r>
            <a:r>
              <a:rPr lang="zh-CN" altLang="en-US" sz="920" b="0" u="none" strike="noStrike" dirty="0">
                <a:solidFill>
                  <a:srgbClr val="FFFFFF"/>
                </a:solidFill>
                <a:effectLst/>
                <a:uFillTx/>
                <a:latin typeface="NotoSansCJKsc"/>
                <a:ea typeface="NotoSansCJKsc"/>
              </a:rPr>
              <a:t>页</a:t>
            </a:r>
            <a:endParaRPr lang="en-US" sz="920" b="0" u="none" strike="noStrike" dirty="0">
              <a:solidFill>
                <a:srgbClr val="000000"/>
              </a:solidFill>
              <a:effectLst/>
              <a:uFillTx/>
              <a:latin typeface="Times New Roman"/>
            </a:endParaRPr>
          </a:p>
        </p:txBody>
      </p:sp>
      <p:sp>
        <p:nvSpPr>
          <p:cNvPr id="40" name="任意多边形: 形状 39"/>
          <p:cNvSpPr/>
          <p:nvPr/>
        </p:nvSpPr>
        <p:spPr>
          <a:xfrm>
            <a:off x="534600" y="2373120"/>
            <a:ext cx="401400" cy="401400"/>
          </a:xfrm>
          <a:custGeom>
            <a:avLst/>
            <a:gdLst/>
            <a:ahLst/>
            <a:cxnLst/>
            <a:rect l="0" t="0" r="r" b="b"/>
            <a:pathLst>
              <a:path w="1115" h="1115">
                <a:moveTo>
                  <a:pt x="1115" y="557"/>
                </a:moveTo>
                <a:cubicBezTo>
                  <a:pt x="1115" y="594"/>
                  <a:pt x="1112" y="630"/>
                  <a:pt x="1105" y="667"/>
                </a:cubicBezTo>
                <a:cubicBezTo>
                  <a:pt x="1098" y="703"/>
                  <a:pt x="1087" y="738"/>
                  <a:pt x="1073" y="771"/>
                </a:cubicBezTo>
                <a:cubicBezTo>
                  <a:pt x="1059" y="805"/>
                  <a:pt x="1042" y="837"/>
                  <a:pt x="1021" y="868"/>
                </a:cubicBezTo>
                <a:cubicBezTo>
                  <a:pt x="1001" y="898"/>
                  <a:pt x="978" y="926"/>
                  <a:pt x="952" y="952"/>
                </a:cubicBezTo>
                <a:cubicBezTo>
                  <a:pt x="926" y="978"/>
                  <a:pt x="898" y="1001"/>
                  <a:pt x="868" y="1021"/>
                </a:cubicBezTo>
                <a:cubicBezTo>
                  <a:pt x="837" y="1042"/>
                  <a:pt x="805" y="1059"/>
                  <a:pt x="771" y="1073"/>
                </a:cubicBezTo>
                <a:cubicBezTo>
                  <a:pt x="738" y="1087"/>
                  <a:pt x="703" y="1097"/>
                  <a:pt x="667" y="1105"/>
                </a:cubicBezTo>
                <a:cubicBezTo>
                  <a:pt x="631" y="1112"/>
                  <a:pt x="595" y="1115"/>
                  <a:pt x="558" y="1115"/>
                </a:cubicBezTo>
                <a:cubicBezTo>
                  <a:pt x="522" y="1115"/>
                  <a:pt x="485" y="1112"/>
                  <a:pt x="450" y="1105"/>
                </a:cubicBezTo>
                <a:cubicBezTo>
                  <a:pt x="414" y="1097"/>
                  <a:pt x="379" y="1087"/>
                  <a:pt x="345" y="1073"/>
                </a:cubicBezTo>
                <a:cubicBezTo>
                  <a:pt x="311" y="1059"/>
                  <a:pt x="279" y="1042"/>
                  <a:pt x="249" y="1021"/>
                </a:cubicBezTo>
                <a:cubicBezTo>
                  <a:pt x="218" y="1001"/>
                  <a:pt x="190" y="978"/>
                  <a:pt x="163" y="952"/>
                </a:cubicBezTo>
                <a:cubicBezTo>
                  <a:pt x="137" y="926"/>
                  <a:pt x="114" y="898"/>
                  <a:pt x="94" y="868"/>
                </a:cubicBezTo>
                <a:cubicBezTo>
                  <a:pt x="74" y="837"/>
                  <a:pt x="57" y="805"/>
                  <a:pt x="43" y="771"/>
                </a:cubicBezTo>
                <a:cubicBezTo>
                  <a:pt x="29" y="738"/>
                  <a:pt x="18" y="703"/>
                  <a:pt x="11" y="667"/>
                </a:cubicBezTo>
                <a:cubicBezTo>
                  <a:pt x="4" y="630"/>
                  <a:pt x="0" y="594"/>
                  <a:pt x="0" y="557"/>
                </a:cubicBezTo>
                <a:cubicBezTo>
                  <a:pt x="0" y="521"/>
                  <a:pt x="4" y="484"/>
                  <a:pt x="11" y="448"/>
                </a:cubicBezTo>
                <a:cubicBezTo>
                  <a:pt x="18" y="413"/>
                  <a:pt x="29" y="378"/>
                  <a:pt x="43" y="344"/>
                </a:cubicBezTo>
                <a:cubicBezTo>
                  <a:pt x="57" y="310"/>
                  <a:pt x="74" y="278"/>
                  <a:pt x="94" y="248"/>
                </a:cubicBezTo>
                <a:cubicBezTo>
                  <a:pt x="114" y="217"/>
                  <a:pt x="137" y="189"/>
                  <a:pt x="163" y="163"/>
                </a:cubicBezTo>
                <a:cubicBezTo>
                  <a:pt x="190" y="137"/>
                  <a:pt x="218" y="114"/>
                  <a:pt x="249" y="94"/>
                </a:cubicBezTo>
                <a:cubicBezTo>
                  <a:pt x="279" y="74"/>
                  <a:pt x="311" y="56"/>
                  <a:pt x="345" y="42"/>
                </a:cubicBezTo>
                <a:cubicBezTo>
                  <a:pt x="379" y="28"/>
                  <a:pt x="414" y="18"/>
                  <a:pt x="450" y="11"/>
                </a:cubicBezTo>
                <a:cubicBezTo>
                  <a:pt x="485" y="4"/>
                  <a:pt x="522" y="0"/>
                  <a:pt x="558" y="0"/>
                </a:cubicBezTo>
                <a:cubicBezTo>
                  <a:pt x="595" y="0"/>
                  <a:pt x="631" y="4"/>
                  <a:pt x="667" y="11"/>
                </a:cubicBezTo>
                <a:cubicBezTo>
                  <a:pt x="703" y="18"/>
                  <a:pt x="738" y="28"/>
                  <a:pt x="771" y="42"/>
                </a:cubicBezTo>
                <a:cubicBezTo>
                  <a:pt x="805" y="56"/>
                  <a:pt x="837" y="74"/>
                  <a:pt x="868" y="94"/>
                </a:cubicBezTo>
                <a:cubicBezTo>
                  <a:pt x="898" y="114"/>
                  <a:pt x="926" y="137"/>
                  <a:pt x="952" y="163"/>
                </a:cubicBezTo>
                <a:cubicBezTo>
                  <a:pt x="978" y="189"/>
                  <a:pt x="1001" y="217"/>
                  <a:pt x="1021" y="248"/>
                </a:cubicBezTo>
                <a:cubicBezTo>
                  <a:pt x="1042" y="278"/>
                  <a:pt x="1059" y="310"/>
                  <a:pt x="1073" y="344"/>
                </a:cubicBezTo>
                <a:cubicBezTo>
                  <a:pt x="1087" y="378"/>
                  <a:pt x="1098" y="413"/>
                  <a:pt x="1105" y="448"/>
                </a:cubicBezTo>
                <a:cubicBezTo>
                  <a:pt x="1112" y="484"/>
                  <a:pt x="1115" y="521"/>
                  <a:pt x="1115" y="557"/>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41" name="图片 40"/>
          <p:cNvPicPr/>
          <p:nvPr/>
        </p:nvPicPr>
        <p:blipFill>
          <a:blip r:embed="rId6"/>
          <a:stretch/>
        </p:blipFill>
        <p:spPr>
          <a:xfrm>
            <a:off x="643320" y="2490120"/>
            <a:ext cx="191880" cy="166680"/>
          </a:xfrm>
          <a:prstGeom prst="rect">
            <a:avLst/>
          </a:prstGeom>
          <a:noFill/>
          <a:ln w="0">
            <a:noFill/>
          </a:ln>
        </p:spPr>
      </p:pic>
      <p:sp>
        <p:nvSpPr>
          <p:cNvPr id="43" name="文本框 42"/>
          <p:cNvSpPr txBox="1"/>
          <p:nvPr/>
        </p:nvSpPr>
        <p:spPr>
          <a:xfrm>
            <a:off x="1069560" y="2148840"/>
            <a:ext cx="100656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第⼆部分：</a:t>
            </a:r>
            <a:endParaRPr lang="en-US" sz="1580" b="0" u="none" strike="noStrike">
              <a:solidFill>
                <a:srgbClr val="000000"/>
              </a:solidFill>
              <a:effectLst/>
              <a:uFillTx/>
              <a:latin typeface="Times New Roman"/>
            </a:endParaRPr>
          </a:p>
        </p:txBody>
      </p:sp>
      <p:sp>
        <p:nvSpPr>
          <p:cNvPr id="44" name="文本框 43"/>
          <p:cNvSpPr txBox="1"/>
          <p:nvPr/>
        </p:nvSpPr>
        <p:spPr>
          <a:xfrm>
            <a:off x="2094524" y="2135875"/>
            <a:ext cx="492480" cy="235080"/>
          </a:xfrm>
          <a:prstGeom prst="rect">
            <a:avLst/>
          </a:prstGeom>
          <a:noFill/>
          <a:ln w="0">
            <a:noFill/>
          </a:ln>
        </p:spPr>
        <p:txBody>
          <a:bodyPr wrap="none" lIns="0" tIns="0" rIns="0" bIns="0" anchor="t">
            <a:spAutoFit/>
          </a:bodyPr>
          <a:lstStyle/>
          <a:p>
            <a:r>
              <a:rPr lang="en-US" sz="1580" b="1" u="none" strike="noStrike" dirty="0">
                <a:solidFill>
                  <a:srgbClr val="FFFFFF"/>
                </a:solidFill>
                <a:effectLst/>
                <a:uFillTx/>
                <a:latin typeface="DejaVuSans"/>
                <a:ea typeface="DejaVuSans"/>
              </a:rPr>
              <a:t>UML</a:t>
            </a:r>
            <a:endParaRPr lang="en-US" sz="1580" b="0" u="none" strike="noStrike" dirty="0">
              <a:solidFill>
                <a:srgbClr val="000000"/>
              </a:solidFill>
              <a:effectLst/>
              <a:uFillTx/>
              <a:latin typeface="Times New Roman"/>
            </a:endParaRPr>
          </a:p>
        </p:txBody>
      </p:sp>
      <p:sp>
        <p:nvSpPr>
          <p:cNvPr id="45" name="文本框 44"/>
          <p:cNvSpPr txBox="1"/>
          <p:nvPr/>
        </p:nvSpPr>
        <p:spPr>
          <a:xfrm>
            <a:off x="2562840" y="214884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图及相关⽂档</a:t>
            </a:r>
            <a:endParaRPr lang="en-US" sz="1580" b="0" u="none" strike="noStrike">
              <a:solidFill>
                <a:srgbClr val="000000"/>
              </a:solidFill>
              <a:effectLst/>
              <a:uFillTx/>
              <a:latin typeface="Times New Roman"/>
            </a:endParaRPr>
          </a:p>
        </p:txBody>
      </p:sp>
      <p:sp>
        <p:nvSpPr>
          <p:cNvPr id="46" name="文本框 45"/>
          <p:cNvSpPr txBox="1"/>
          <p:nvPr/>
        </p:nvSpPr>
        <p:spPr>
          <a:xfrm>
            <a:off x="1069560" y="250236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系统总体架构、功能层次模块图、</a:t>
            </a:r>
            <a:endParaRPr lang="en-US" sz="1050" b="0" u="none" strike="noStrike">
              <a:solidFill>
                <a:srgbClr val="000000"/>
              </a:solidFill>
              <a:effectLst/>
              <a:uFillTx/>
              <a:latin typeface="Times New Roman"/>
            </a:endParaRPr>
          </a:p>
        </p:txBody>
      </p:sp>
      <p:sp>
        <p:nvSpPr>
          <p:cNvPr id="47" name="文本框 46"/>
          <p:cNvSpPr txBox="1"/>
          <p:nvPr/>
        </p:nvSpPr>
        <p:spPr>
          <a:xfrm>
            <a:off x="3070800" y="2502049"/>
            <a:ext cx="38592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MQTT</a:t>
            </a:r>
            <a:endParaRPr lang="en-US" sz="1050" b="0" u="none" strike="noStrike" dirty="0">
              <a:solidFill>
                <a:srgbClr val="000000"/>
              </a:solidFill>
              <a:effectLst/>
              <a:uFillTx/>
              <a:latin typeface="Times New Roman"/>
            </a:endParaRPr>
          </a:p>
        </p:txBody>
      </p:sp>
      <p:sp>
        <p:nvSpPr>
          <p:cNvPr id="48" name="文本框 47"/>
          <p:cNvSpPr txBox="1"/>
          <p:nvPr/>
        </p:nvSpPr>
        <p:spPr>
          <a:xfrm>
            <a:off x="3456720" y="250236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通信设计</a:t>
            </a:r>
            <a:endParaRPr lang="en-US" sz="1050" b="0" u="none" strike="noStrike">
              <a:solidFill>
                <a:srgbClr val="000000"/>
              </a:solidFill>
              <a:effectLst/>
              <a:uFillTx/>
              <a:latin typeface="Times New Roman"/>
            </a:endParaRPr>
          </a:p>
        </p:txBody>
      </p:sp>
      <p:sp>
        <p:nvSpPr>
          <p:cNvPr id="49" name="文本框 48"/>
          <p:cNvSpPr txBox="1"/>
          <p:nvPr/>
        </p:nvSpPr>
        <p:spPr>
          <a:xfrm>
            <a:off x="1069560" y="2772360"/>
            <a:ext cx="457200" cy="141577"/>
          </a:xfrm>
          <a:prstGeom prst="rect">
            <a:avLst/>
          </a:prstGeom>
          <a:noFill/>
          <a:ln w="0">
            <a:noFill/>
          </a:ln>
        </p:spPr>
        <p:txBody>
          <a:bodyPr wrap="square" lIns="0" tIns="0" rIns="0" bIns="0" anchor="t">
            <a:spAutoFit/>
          </a:bodyPr>
          <a:lstStyle/>
          <a:p>
            <a:r>
              <a:rPr lang="zh-CN" sz="920" b="0" u="none" strike="noStrike" dirty="0">
                <a:solidFill>
                  <a:srgbClr val="FFFFFF"/>
                </a:solidFill>
                <a:effectLst/>
                <a:uFillTx/>
                <a:latin typeface="NotoSansCJKsc"/>
                <a:ea typeface="NotoSansCJKsc"/>
              </a:rPr>
              <a:t>第</a:t>
            </a:r>
            <a:r>
              <a:rPr lang="en-US" altLang="zh-CN" sz="920" b="0" u="none" strike="noStrike" dirty="0">
                <a:solidFill>
                  <a:srgbClr val="FFFFFF"/>
                </a:solidFill>
                <a:effectLst/>
                <a:uFillTx/>
                <a:latin typeface="NotoSansCJKsc"/>
                <a:ea typeface="NotoSansCJKsc"/>
              </a:rPr>
              <a:t>7-10</a:t>
            </a:r>
            <a:r>
              <a:rPr lang="zh-CN" altLang="en-US" sz="920" b="0" u="none" strike="noStrike" dirty="0">
                <a:solidFill>
                  <a:srgbClr val="FFFFFF"/>
                </a:solidFill>
                <a:effectLst/>
                <a:uFillTx/>
                <a:latin typeface="NotoSansCJKsc"/>
                <a:ea typeface="NotoSansCJKsc"/>
              </a:rPr>
              <a:t>页</a:t>
            </a:r>
            <a:endParaRPr lang="en-US" sz="920" b="0" u="none" strike="noStrike" dirty="0">
              <a:solidFill>
                <a:srgbClr val="000000"/>
              </a:solidFill>
              <a:effectLst/>
              <a:uFillTx/>
              <a:latin typeface="Times New Roman"/>
            </a:endParaRPr>
          </a:p>
        </p:txBody>
      </p:sp>
      <p:sp>
        <p:nvSpPr>
          <p:cNvPr id="51" name="任意多边形: 形状 50"/>
          <p:cNvSpPr/>
          <p:nvPr/>
        </p:nvSpPr>
        <p:spPr>
          <a:xfrm>
            <a:off x="534600" y="3484440"/>
            <a:ext cx="401400" cy="401760"/>
          </a:xfrm>
          <a:custGeom>
            <a:avLst/>
            <a:gdLst/>
            <a:ahLst/>
            <a:cxnLst/>
            <a:rect l="0" t="0" r="r" b="b"/>
            <a:pathLst>
              <a:path w="1115" h="1116">
                <a:moveTo>
                  <a:pt x="1115" y="557"/>
                </a:moveTo>
                <a:cubicBezTo>
                  <a:pt x="1115" y="594"/>
                  <a:pt x="1112" y="630"/>
                  <a:pt x="1105" y="666"/>
                </a:cubicBezTo>
                <a:cubicBezTo>
                  <a:pt x="1098" y="702"/>
                  <a:pt x="1087" y="737"/>
                  <a:pt x="1073" y="771"/>
                </a:cubicBezTo>
                <a:cubicBezTo>
                  <a:pt x="1059" y="804"/>
                  <a:pt x="1042" y="837"/>
                  <a:pt x="1021" y="867"/>
                </a:cubicBezTo>
                <a:cubicBezTo>
                  <a:pt x="1001" y="897"/>
                  <a:pt x="978" y="927"/>
                  <a:pt x="952" y="952"/>
                </a:cubicBezTo>
                <a:cubicBezTo>
                  <a:pt x="926" y="978"/>
                  <a:pt x="898" y="1001"/>
                  <a:pt x="868" y="1022"/>
                </a:cubicBezTo>
                <a:cubicBezTo>
                  <a:pt x="837" y="1042"/>
                  <a:pt x="805" y="1059"/>
                  <a:pt x="771" y="1073"/>
                </a:cubicBezTo>
                <a:cubicBezTo>
                  <a:pt x="738" y="1087"/>
                  <a:pt x="703" y="1098"/>
                  <a:pt x="667" y="1105"/>
                </a:cubicBezTo>
                <a:cubicBezTo>
                  <a:pt x="631" y="1112"/>
                  <a:pt x="595" y="1116"/>
                  <a:pt x="558" y="1116"/>
                </a:cubicBezTo>
                <a:cubicBezTo>
                  <a:pt x="522" y="1116"/>
                  <a:pt x="485" y="1112"/>
                  <a:pt x="450" y="1105"/>
                </a:cubicBezTo>
                <a:cubicBezTo>
                  <a:pt x="414" y="1098"/>
                  <a:pt x="379" y="1087"/>
                  <a:pt x="345" y="1073"/>
                </a:cubicBezTo>
                <a:cubicBezTo>
                  <a:pt x="311" y="1059"/>
                  <a:pt x="279" y="1042"/>
                  <a:pt x="249" y="1022"/>
                </a:cubicBezTo>
                <a:cubicBezTo>
                  <a:pt x="218" y="1001"/>
                  <a:pt x="190" y="978"/>
                  <a:pt x="163" y="952"/>
                </a:cubicBezTo>
                <a:cubicBezTo>
                  <a:pt x="137" y="927"/>
                  <a:pt x="114" y="897"/>
                  <a:pt x="94" y="867"/>
                </a:cubicBezTo>
                <a:cubicBezTo>
                  <a:pt x="74" y="837"/>
                  <a:pt x="57" y="804"/>
                  <a:pt x="43" y="771"/>
                </a:cubicBezTo>
                <a:cubicBezTo>
                  <a:pt x="29" y="737"/>
                  <a:pt x="18" y="702"/>
                  <a:pt x="11" y="666"/>
                </a:cubicBezTo>
                <a:cubicBezTo>
                  <a:pt x="4" y="630"/>
                  <a:pt x="0" y="594"/>
                  <a:pt x="0" y="557"/>
                </a:cubicBezTo>
                <a:cubicBezTo>
                  <a:pt x="0" y="521"/>
                  <a:pt x="4" y="485"/>
                  <a:pt x="11" y="449"/>
                </a:cubicBezTo>
                <a:cubicBezTo>
                  <a:pt x="18" y="413"/>
                  <a:pt x="29" y="378"/>
                  <a:pt x="43" y="344"/>
                </a:cubicBezTo>
                <a:cubicBezTo>
                  <a:pt x="57" y="310"/>
                  <a:pt x="74" y="278"/>
                  <a:pt x="94" y="248"/>
                </a:cubicBezTo>
                <a:cubicBezTo>
                  <a:pt x="114" y="218"/>
                  <a:pt x="137" y="189"/>
                  <a:pt x="163" y="164"/>
                </a:cubicBezTo>
                <a:cubicBezTo>
                  <a:pt x="190" y="138"/>
                  <a:pt x="218" y="115"/>
                  <a:pt x="249" y="94"/>
                </a:cubicBezTo>
                <a:cubicBezTo>
                  <a:pt x="279" y="74"/>
                  <a:pt x="311" y="57"/>
                  <a:pt x="345" y="43"/>
                </a:cubicBezTo>
                <a:cubicBezTo>
                  <a:pt x="379" y="29"/>
                  <a:pt x="414" y="18"/>
                  <a:pt x="450" y="11"/>
                </a:cubicBezTo>
                <a:cubicBezTo>
                  <a:pt x="485" y="4"/>
                  <a:pt x="522" y="0"/>
                  <a:pt x="558" y="0"/>
                </a:cubicBezTo>
                <a:cubicBezTo>
                  <a:pt x="595" y="0"/>
                  <a:pt x="631" y="4"/>
                  <a:pt x="667" y="11"/>
                </a:cubicBezTo>
                <a:cubicBezTo>
                  <a:pt x="703" y="18"/>
                  <a:pt x="738" y="29"/>
                  <a:pt x="771" y="43"/>
                </a:cubicBezTo>
                <a:cubicBezTo>
                  <a:pt x="805" y="57"/>
                  <a:pt x="837" y="74"/>
                  <a:pt x="868" y="94"/>
                </a:cubicBezTo>
                <a:cubicBezTo>
                  <a:pt x="898" y="115"/>
                  <a:pt x="926" y="138"/>
                  <a:pt x="952" y="164"/>
                </a:cubicBezTo>
                <a:cubicBezTo>
                  <a:pt x="978" y="189"/>
                  <a:pt x="1001" y="218"/>
                  <a:pt x="1021" y="248"/>
                </a:cubicBezTo>
                <a:cubicBezTo>
                  <a:pt x="1042" y="278"/>
                  <a:pt x="1059" y="310"/>
                  <a:pt x="1073" y="344"/>
                </a:cubicBezTo>
                <a:cubicBezTo>
                  <a:pt x="1087" y="378"/>
                  <a:pt x="1098" y="413"/>
                  <a:pt x="1105" y="449"/>
                </a:cubicBezTo>
                <a:cubicBezTo>
                  <a:pt x="1112" y="485"/>
                  <a:pt x="1115" y="521"/>
                  <a:pt x="1115" y="557"/>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2" name="图片 51"/>
          <p:cNvPicPr/>
          <p:nvPr/>
        </p:nvPicPr>
        <p:blipFill>
          <a:blip r:embed="rId7"/>
          <a:stretch/>
        </p:blipFill>
        <p:spPr>
          <a:xfrm>
            <a:off x="676800" y="3601800"/>
            <a:ext cx="124920" cy="166680"/>
          </a:xfrm>
          <a:prstGeom prst="rect">
            <a:avLst/>
          </a:prstGeom>
          <a:noFill/>
          <a:ln w="0">
            <a:noFill/>
          </a:ln>
        </p:spPr>
      </p:pic>
      <p:sp>
        <p:nvSpPr>
          <p:cNvPr id="54" name="文本框 53"/>
          <p:cNvSpPr txBox="1"/>
          <p:nvPr/>
        </p:nvSpPr>
        <p:spPr>
          <a:xfrm>
            <a:off x="1069560" y="3260520"/>
            <a:ext cx="24148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第三部分：界⾯展⽰及运⾏</a:t>
            </a:r>
            <a:endParaRPr lang="en-US" sz="1580" b="0" u="none" strike="noStrike">
              <a:solidFill>
                <a:srgbClr val="000000"/>
              </a:solidFill>
              <a:effectLst/>
              <a:uFillTx/>
              <a:latin typeface="Times New Roman"/>
            </a:endParaRPr>
          </a:p>
        </p:txBody>
      </p:sp>
      <p:sp>
        <p:nvSpPr>
          <p:cNvPr id="55" name="文本框 54"/>
          <p:cNvSpPr txBox="1"/>
          <p:nvPr/>
        </p:nvSpPr>
        <p:spPr>
          <a:xfrm>
            <a:off x="1069560" y="3613680"/>
            <a:ext cx="3219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北向应⽤界⾯设计、功能演⽰（环境监测、设备控制、</a:t>
            </a:r>
            <a:endParaRPr lang="en-US" sz="1050" b="0" u="none" strike="noStrike">
              <a:solidFill>
                <a:srgbClr val="000000"/>
              </a:solidFill>
              <a:effectLst/>
              <a:uFillTx/>
              <a:latin typeface="Times New Roman"/>
            </a:endParaRPr>
          </a:p>
        </p:txBody>
      </p:sp>
      <p:sp>
        <p:nvSpPr>
          <p:cNvPr id="56" name="文本框 55"/>
          <p:cNvSpPr txBox="1"/>
          <p:nvPr/>
        </p:nvSpPr>
        <p:spPr>
          <a:xfrm>
            <a:off x="4276440" y="3613680"/>
            <a:ext cx="133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AI</a:t>
            </a:r>
            <a:endParaRPr lang="en-US" sz="1050" b="0" u="none" strike="noStrike" dirty="0">
              <a:solidFill>
                <a:srgbClr val="000000"/>
              </a:solidFill>
              <a:effectLst/>
              <a:uFillTx/>
              <a:latin typeface="Times New Roman"/>
            </a:endParaRPr>
          </a:p>
        </p:txBody>
      </p:sp>
      <p:sp>
        <p:nvSpPr>
          <p:cNvPr id="57" name="文本框 56"/>
          <p:cNvSpPr txBox="1"/>
          <p:nvPr/>
        </p:nvSpPr>
        <p:spPr>
          <a:xfrm>
            <a:off x="4409640" y="361368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交互）</a:t>
            </a:r>
            <a:endParaRPr lang="en-US" sz="1050" b="0" u="none" strike="noStrike">
              <a:solidFill>
                <a:srgbClr val="000000"/>
              </a:solidFill>
              <a:effectLst/>
              <a:uFillTx/>
              <a:latin typeface="Times New Roman"/>
            </a:endParaRPr>
          </a:p>
        </p:txBody>
      </p:sp>
      <p:sp>
        <p:nvSpPr>
          <p:cNvPr id="58" name="文本框 57"/>
          <p:cNvSpPr txBox="1"/>
          <p:nvPr/>
        </p:nvSpPr>
        <p:spPr>
          <a:xfrm>
            <a:off x="1069560" y="3883680"/>
            <a:ext cx="579442" cy="141577"/>
          </a:xfrm>
          <a:prstGeom prst="rect">
            <a:avLst/>
          </a:prstGeom>
          <a:noFill/>
          <a:ln w="0">
            <a:noFill/>
          </a:ln>
        </p:spPr>
        <p:txBody>
          <a:bodyPr wrap="square" lIns="0" tIns="0" rIns="0" bIns="0" anchor="t">
            <a:spAutoFit/>
          </a:bodyPr>
          <a:lstStyle/>
          <a:p>
            <a:r>
              <a:rPr lang="zh-CN" sz="920" b="0" u="none" strike="noStrike" dirty="0">
                <a:solidFill>
                  <a:srgbClr val="FFFFFF"/>
                </a:solidFill>
                <a:effectLst/>
                <a:uFillTx/>
                <a:latin typeface="NotoSansCJKsc"/>
                <a:ea typeface="NotoSansCJKsc"/>
              </a:rPr>
              <a:t>第</a:t>
            </a:r>
            <a:r>
              <a:rPr lang="en-US" altLang="zh-CN" sz="920" b="0" u="none" strike="noStrike" dirty="0">
                <a:solidFill>
                  <a:srgbClr val="FFFFFF"/>
                </a:solidFill>
                <a:effectLst/>
                <a:uFillTx/>
                <a:latin typeface="NotoSansCJKsc"/>
                <a:ea typeface="NotoSansCJKsc"/>
              </a:rPr>
              <a:t>11-14</a:t>
            </a:r>
            <a:r>
              <a:rPr lang="zh-CN" altLang="en-US" sz="920" b="0" u="none" strike="noStrike" dirty="0">
                <a:solidFill>
                  <a:srgbClr val="FFFFFF"/>
                </a:solidFill>
                <a:effectLst/>
                <a:uFillTx/>
                <a:latin typeface="NotoSansCJKsc"/>
                <a:ea typeface="NotoSansCJKsc"/>
              </a:rPr>
              <a:t>页</a:t>
            </a:r>
            <a:endParaRPr lang="en-US" sz="920" b="0" u="none" strike="noStrike" dirty="0">
              <a:solidFill>
                <a:srgbClr val="000000"/>
              </a:solidFill>
              <a:effectLst/>
              <a:uFillTx/>
              <a:latin typeface="Times New Roman"/>
            </a:endParaRPr>
          </a:p>
        </p:txBody>
      </p:sp>
      <p:sp>
        <p:nvSpPr>
          <p:cNvPr id="60" name="任意多边形: 形状 59"/>
          <p:cNvSpPr/>
          <p:nvPr/>
        </p:nvSpPr>
        <p:spPr>
          <a:xfrm>
            <a:off x="5615640" y="1261800"/>
            <a:ext cx="401400" cy="401400"/>
          </a:xfrm>
          <a:custGeom>
            <a:avLst/>
            <a:gdLst/>
            <a:ahLst/>
            <a:cxnLst/>
            <a:rect l="0" t="0" r="r" b="b"/>
            <a:pathLst>
              <a:path w="1115" h="1115">
                <a:moveTo>
                  <a:pt x="1115" y="558"/>
                </a:moveTo>
                <a:cubicBezTo>
                  <a:pt x="1115" y="594"/>
                  <a:pt x="1111" y="631"/>
                  <a:pt x="1104" y="666"/>
                </a:cubicBezTo>
                <a:cubicBezTo>
                  <a:pt x="1097" y="702"/>
                  <a:pt x="1086" y="737"/>
                  <a:pt x="1072" y="771"/>
                </a:cubicBezTo>
                <a:cubicBezTo>
                  <a:pt x="1058" y="805"/>
                  <a:pt x="1041" y="837"/>
                  <a:pt x="1021" y="867"/>
                </a:cubicBezTo>
                <a:cubicBezTo>
                  <a:pt x="1001" y="898"/>
                  <a:pt x="978" y="926"/>
                  <a:pt x="952" y="952"/>
                </a:cubicBezTo>
                <a:cubicBezTo>
                  <a:pt x="926" y="978"/>
                  <a:pt x="898" y="1001"/>
                  <a:pt x="867" y="1021"/>
                </a:cubicBezTo>
                <a:cubicBezTo>
                  <a:pt x="837" y="1041"/>
                  <a:pt x="805" y="1058"/>
                  <a:pt x="771" y="1072"/>
                </a:cubicBezTo>
                <a:cubicBezTo>
                  <a:pt x="737" y="1086"/>
                  <a:pt x="702" y="1097"/>
                  <a:pt x="666" y="1104"/>
                </a:cubicBezTo>
                <a:cubicBezTo>
                  <a:pt x="631" y="1111"/>
                  <a:pt x="594" y="1115"/>
                  <a:pt x="558" y="1115"/>
                </a:cubicBezTo>
                <a:cubicBezTo>
                  <a:pt x="520" y="1115"/>
                  <a:pt x="484" y="1111"/>
                  <a:pt x="448" y="1104"/>
                </a:cubicBezTo>
                <a:cubicBezTo>
                  <a:pt x="412" y="1097"/>
                  <a:pt x="377" y="1086"/>
                  <a:pt x="344" y="1072"/>
                </a:cubicBezTo>
                <a:cubicBezTo>
                  <a:pt x="310" y="1058"/>
                  <a:pt x="278" y="1041"/>
                  <a:pt x="247" y="1021"/>
                </a:cubicBezTo>
                <a:cubicBezTo>
                  <a:pt x="217" y="1001"/>
                  <a:pt x="189" y="978"/>
                  <a:pt x="163" y="952"/>
                </a:cubicBezTo>
                <a:cubicBezTo>
                  <a:pt x="137" y="926"/>
                  <a:pt x="114" y="898"/>
                  <a:pt x="94" y="867"/>
                </a:cubicBezTo>
                <a:cubicBezTo>
                  <a:pt x="73" y="837"/>
                  <a:pt x="56" y="805"/>
                  <a:pt x="42" y="771"/>
                </a:cubicBezTo>
                <a:cubicBezTo>
                  <a:pt x="28" y="737"/>
                  <a:pt x="18" y="702"/>
                  <a:pt x="10" y="666"/>
                </a:cubicBezTo>
                <a:cubicBezTo>
                  <a:pt x="3" y="631"/>
                  <a:pt x="0" y="594"/>
                  <a:pt x="0" y="558"/>
                </a:cubicBezTo>
                <a:cubicBezTo>
                  <a:pt x="0" y="521"/>
                  <a:pt x="3" y="485"/>
                  <a:pt x="10" y="449"/>
                </a:cubicBezTo>
                <a:cubicBezTo>
                  <a:pt x="18" y="413"/>
                  <a:pt x="28" y="377"/>
                  <a:pt x="42" y="344"/>
                </a:cubicBezTo>
                <a:cubicBezTo>
                  <a:pt x="56" y="310"/>
                  <a:pt x="73" y="278"/>
                  <a:pt x="94" y="247"/>
                </a:cubicBezTo>
                <a:cubicBezTo>
                  <a:pt x="114" y="217"/>
                  <a:pt x="137" y="189"/>
                  <a:pt x="163" y="163"/>
                </a:cubicBezTo>
                <a:cubicBezTo>
                  <a:pt x="189" y="137"/>
                  <a:pt x="217" y="114"/>
                  <a:pt x="247" y="94"/>
                </a:cubicBezTo>
                <a:cubicBezTo>
                  <a:pt x="278" y="73"/>
                  <a:pt x="310" y="56"/>
                  <a:pt x="344" y="42"/>
                </a:cubicBezTo>
                <a:cubicBezTo>
                  <a:pt x="377" y="28"/>
                  <a:pt x="412" y="18"/>
                  <a:pt x="448" y="10"/>
                </a:cubicBezTo>
                <a:cubicBezTo>
                  <a:pt x="484" y="3"/>
                  <a:pt x="520" y="0"/>
                  <a:pt x="558" y="0"/>
                </a:cubicBezTo>
                <a:cubicBezTo>
                  <a:pt x="594" y="0"/>
                  <a:pt x="631" y="3"/>
                  <a:pt x="666" y="10"/>
                </a:cubicBezTo>
                <a:cubicBezTo>
                  <a:pt x="702" y="18"/>
                  <a:pt x="737" y="28"/>
                  <a:pt x="771" y="42"/>
                </a:cubicBezTo>
                <a:cubicBezTo>
                  <a:pt x="805" y="56"/>
                  <a:pt x="837" y="73"/>
                  <a:pt x="867" y="94"/>
                </a:cubicBezTo>
                <a:cubicBezTo>
                  <a:pt x="898" y="114"/>
                  <a:pt x="926" y="137"/>
                  <a:pt x="952" y="163"/>
                </a:cubicBezTo>
                <a:cubicBezTo>
                  <a:pt x="978" y="189"/>
                  <a:pt x="1001" y="217"/>
                  <a:pt x="1021" y="247"/>
                </a:cubicBezTo>
                <a:cubicBezTo>
                  <a:pt x="1041" y="278"/>
                  <a:pt x="1058" y="310"/>
                  <a:pt x="1072" y="344"/>
                </a:cubicBezTo>
                <a:cubicBezTo>
                  <a:pt x="1086" y="377"/>
                  <a:pt x="1097" y="413"/>
                  <a:pt x="1104" y="449"/>
                </a:cubicBezTo>
                <a:cubicBezTo>
                  <a:pt x="1111" y="485"/>
                  <a:pt x="1115" y="521"/>
                  <a:pt x="1115" y="55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1" name="图片 60"/>
          <p:cNvPicPr/>
          <p:nvPr/>
        </p:nvPicPr>
        <p:blipFill>
          <a:blip r:embed="rId8"/>
          <a:stretch/>
        </p:blipFill>
        <p:spPr>
          <a:xfrm>
            <a:off x="5740920" y="1378800"/>
            <a:ext cx="150120" cy="166680"/>
          </a:xfrm>
          <a:prstGeom prst="rect">
            <a:avLst/>
          </a:prstGeom>
          <a:noFill/>
          <a:ln w="0">
            <a:noFill/>
          </a:ln>
        </p:spPr>
      </p:pic>
      <p:sp>
        <p:nvSpPr>
          <p:cNvPr id="63" name="文本框 62"/>
          <p:cNvSpPr txBox="1"/>
          <p:nvPr/>
        </p:nvSpPr>
        <p:spPr>
          <a:xfrm>
            <a:off x="6150600" y="1037520"/>
            <a:ext cx="28170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第四部分：数据分析与模型优化</a:t>
            </a:r>
            <a:endParaRPr lang="en-US" sz="1580" b="0" u="none" strike="noStrike">
              <a:solidFill>
                <a:srgbClr val="000000"/>
              </a:solidFill>
              <a:effectLst/>
              <a:uFillTx/>
              <a:latin typeface="Times New Roman"/>
            </a:endParaRPr>
          </a:p>
        </p:txBody>
      </p:sp>
      <p:sp>
        <p:nvSpPr>
          <p:cNvPr id="64" name="文本框 63"/>
          <p:cNvSpPr txBox="1"/>
          <p:nvPr/>
        </p:nvSpPr>
        <p:spPr>
          <a:xfrm>
            <a:off x="6150600" y="139104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数据介绍与⽬标、采集与预处理、分析与可视化、模型设计与优化</a:t>
            </a:r>
            <a:endParaRPr lang="en-US" sz="1050" b="0" u="none" strike="noStrike">
              <a:solidFill>
                <a:srgbClr val="000000"/>
              </a:solidFill>
              <a:effectLst/>
              <a:uFillTx/>
              <a:latin typeface="Times New Roman"/>
            </a:endParaRPr>
          </a:p>
        </p:txBody>
      </p:sp>
      <p:sp>
        <p:nvSpPr>
          <p:cNvPr id="65" name="文本框 64"/>
          <p:cNvSpPr txBox="1"/>
          <p:nvPr/>
        </p:nvSpPr>
        <p:spPr>
          <a:xfrm>
            <a:off x="6150599" y="1661040"/>
            <a:ext cx="532739" cy="141577"/>
          </a:xfrm>
          <a:prstGeom prst="rect">
            <a:avLst/>
          </a:prstGeom>
          <a:noFill/>
          <a:ln w="0">
            <a:noFill/>
          </a:ln>
        </p:spPr>
        <p:txBody>
          <a:bodyPr wrap="square" lIns="0" tIns="0" rIns="0" bIns="0" anchor="t">
            <a:spAutoFit/>
          </a:bodyPr>
          <a:lstStyle/>
          <a:p>
            <a:r>
              <a:rPr lang="zh-CN" sz="920" b="0" u="none" strike="noStrike" dirty="0">
                <a:solidFill>
                  <a:srgbClr val="FFFFFF"/>
                </a:solidFill>
                <a:effectLst/>
                <a:uFillTx/>
                <a:latin typeface="NotoSansCJKsc"/>
                <a:ea typeface="NotoSansCJKsc"/>
              </a:rPr>
              <a:t>第</a:t>
            </a:r>
            <a:r>
              <a:rPr lang="en-US" altLang="zh-CN" sz="920" b="0" u="none" strike="noStrike" dirty="0">
                <a:solidFill>
                  <a:srgbClr val="FFFFFF"/>
                </a:solidFill>
                <a:effectLst/>
                <a:uFillTx/>
                <a:latin typeface="NotoSansCJKsc"/>
                <a:ea typeface="NotoSansCJKsc"/>
              </a:rPr>
              <a:t>15-19</a:t>
            </a:r>
            <a:r>
              <a:rPr lang="zh-CN" altLang="en-US" sz="920" b="0" u="none" strike="noStrike" dirty="0">
                <a:solidFill>
                  <a:srgbClr val="FFFFFF"/>
                </a:solidFill>
                <a:effectLst/>
                <a:uFillTx/>
                <a:latin typeface="NotoSansCJKsc"/>
                <a:ea typeface="NotoSansCJKsc"/>
              </a:rPr>
              <a:t>页</a:t>
            </a:r>
            <a:endParaRPr lang="en-US" sz="920" b="0" u="none" strike="noStrike" dirty="0">
              <a:solidFill>
                <a:srgbClr val="000000"/>
              </a:solidFill>
              <a:effectLst/>
              <a:uFillTx/>
              <a:latin typeface="Times New Roman"/>
            </a:endParaRPr>
          </a:p>
        </p:txBody>
      </p:sp>
      <p:sp>
        <p:nvSpPr>
          <p:cNvPr id="67" name="任意多边形: 形状 66"/>
          <p:cNvSpPr/>
          <p:nvPr/>
        </p:nvSpPr>
        <p:spPr>
          <a:xfrm>
            <a:off x="5615640" y="2373120"/>
            <a:ext cx="401400" cy="401400"/>
          </a:xfrm>
          <a:custGeom>
            <a:avLst/>
            <a:gdLst/>
            <a:ahLst/>
            <a:cxnLst/>
            <a:rect l="0" t="0" r="r" b="b"/>
            <a:pathLst>
              <a:path w="1115" h="1115">
                <a:moveTo>
                  <a:pt x="1115" y="557"/>
                </a:moveTo>
                <a:cubicBezTo>
                  <a:pt x="1115" y="594"/>
                  <a:pt x="1111" y="630"/>
                  <a:pt x="1104" y="667"/>
                </a:cubicBezTo>
                <a:cubicBezTo>
                  <a:pt x="1097" y="703"/>
                  <a:pt x="1086" y="738"/>
                  <a:pt x="1072" y="771"/>
                </a:cubicBezTo>
                <a:cubicBezTo>
                  <a:pt x="1058" y="805"/>
                  <a:pt x="1041" y="837"/>
                  <a:pt x="1021" y="868"/>
                </a:cubicBezTo>
                <a:cubicBezTo>
                  <a:pt x="1001" y="898"/>
                  <a:pt x="978" y="926"/>
                  <a:pt x="952" y="952"/>
                </a:cubicBezTo>
                <a:cubicBezTo>
                  <a:pt x="926" y="978"/>
                  <a:pt x="898" y="1001"/>
                  <a:pt x="867" y="1021"/>
                </a:cubicBezTo>
                <a:cubicBezTo>
                  <a:pt x="837" y="1042"/>
                  <a:pt x="805" y="1059"/>
                  <a:pt x="771" y="1073"/>
                </a:cubicBezTo>
                <a:cubicBezTo>
                  <a:pt x="737" y="1087"/>
                  <a:pt x="702" y="1097"/>
                  <a:pt x="666" y="1105"/>
                </a:cubicBezTo>
                <a:cubicBezTo>
                  <a:pt x="631" y="1112"/>
                  <a:pt x="594" y="1115"/>
                  <a:pt x="558" y="1115"/>
                </a:cubicBezTo>
                <a:cubicBezTo>
                  <a:pt x="520" y="1115"/>
                  <a:pt x="484" y="1112"/>
                  <a:pt x="448" y="1105"/>
                </a:cubicBezTo>
                <a:cubicBezTo>
                  <a:pt x="412" y="1097"/>
                  <a:pt x="377" y="1087"/>
                  <a:pt x="344" y="1073"/>
                </a:cubicBezTo>
                <a:cubicBezTo>
                  <a:pt x="310" y="1059"/>
                  <a:pt x="278" y="1042"/>
                  <a:pt x="247" y="1021"/>
                </a:cubicBezTo>
                <a:cubicBezTo>
                  <a:pt x="217" y="1001"/>
                  <a:pt x="189" y="978"/>
                  <a:pt x="163" y="952"/>
                </a:cubicBezTo>
                <a:cubicBezTo>
                  <a:pt x="137" y="926"/>
                  <a:pt x="114" y="898"/>
                  <a:pt x="94" y="868"/>
                </a:cubicBezTo>
                <a:cubicBezTo>
                  <a:pt x="73" y="837"/>
                  <a:pt x="56" y="805"/>
                  <a:pt x="42" y="771"/>
                </a:cubicBezTo>
                <a:cubicBezTo>
                  <a:pt x="28" y="738"/>
                  <a:pt x="18" y="703"/>
                  <a:pt x="10" y="667"/>
                </a:cubicBezTo>
                <a:cubicBezTo>
                  <a:pt x="3" y="630"/>
                  <a:pt x="0" y="594"/>
                  <a:pt x="0" y="557"/>
                </a:cubicBezTo>
                <a:cubicBezTo>
                  <a:pt x="0" y="521"/>
                  <a:pt x="3" y="484"/>
                  <a:pt x="10" y="448"/>
                </a:cubicBezTo>
                <a:cubicBezTo>
                  <a:pt x="18" y="413"/>
                  <a:pt x="28" y="378"/>
                  <a:pt x="42" y="344"/>
                </a:cubicBezTo>
                <a:cubicBezTo>
                  <a:pt x="56" y="310"/>
                  <a:pt x="73" y="278"/>
                  <a:pt x="94" y="248"/>
                </a:cubicBezTo>
                <a:cubicBezTo>
                  <a:pt x="114" y="217"/>
                  <a:pt x="137" y="189"/>
                  <a:pt x="163" y="163"/>
                </a:cubicBezTo>
                <a:cubicBezTo>
                  <a:pt x="189" y="137"/>
                  <a:pt x="217" y="114"/>
                  <a:pt x="247" y="94"/>
                </a:cubicBezTo>
                <a:cubicBezTo>
                  <a:pt x="278" y="74"/>
                  <a:pt x="310" y="56"/>
                  <a:pt x="344" y="42"/>
                </a:cubicBezTo>
                <a:cubicBezTo>
                  <a:pt x="377" y="28"/>
                  <a:pt x="412" y="18"/>
                  <a:pt x="448" y="11"/>
                </a:cubicBezTo>
                <a:cubicBezTo>
                  <a:pt x="484" y="4"/>
                  <a:pt x="520" y="0"/>
                  <a:pt x="558" y="0"/>
                </a:cubicBezTo>
                <a:cubicBezTo>
                  <a:pt x="594" y="0"/>
                  <a:pt x="631" y="4"/>
                  <a:pt x="666" y="11"/>
                </a:cubicBezTo>
                <a:cubicBezTo>
                  <a:pt x="702" y="18"/>
                  <a:pt x="737" y="28"/>
                  <a:pt x="771" y="42"/>
                </a:cubicBezTo>
                <a:cubicBezTo>
                  <a:pt x="805" y="56"/>
                  <a:pt x="837" y="74"/>
                  <a:pt x="867" y="94"/>
                </a:cubicBezTo>
                <a:cubicBezTo>
                  <a:pt x="898" y="114"/>
                  <a:pt x="926" y="137"/>
                  <a:pt x="952" y="163"/>
                </a:cubicBezTo>
                <a:cubicBezTo>
                  <a:pt x="978" y="189"/>
                  <a:pt x="1001" y="217"/>
                  <a:pt x="1021" y="248"/>
                </a:cubicBezTo>
                <a:cubicBezTo>
                  <a:pt x="1041" y="278"/>
                  <a:pt x="1058" y="310"/>
                  <a:pt x="1072" y="344"/>
                </a:cubicBezTo>
                <a:cubicBezTo>
                  <a:pt x="1086" y="378"/>
                  <a:pt x="1097" y="413"/>
                  <a:pt x="1104" y="448"/>
                </a:cubicBezTo>
                <a:cubicBezTo>
                  <a:pt x="1111" y="484"/>
                  <a:pt x="1115" y="521"/>
                  <a:pt x="1115" y="557"/>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8" name="图片 67"/>
          <p:cNvPicPr/>
          <p:nvPr/>
        </p:nvPicPr>
        <p:blipFill>
          <a:blip r:embed="rId9"/>
          <a:stretch/>
        </p:blipFill>
        <p:spPr>
          <a:xfrm>
            <a:off x="5732640" y="2490120"/>
            <a:ext cx="166680" cy="166680"/>
          </a:xfrm>
          <a:prstGeom prst="rect">
            <a:avLst/>
          </a:prstGeom>
          <a:noFill/>
          <a:ln w="0">
            <a:noFill/>
          </a:ln>
        </p:spPr>
      </p:pic>
      <p:sp>
        <p:nvSpPr>
          <p:cNvPr id="70" name="文本框 69"/>
          <p:cNvSpPr txBox="1"/>
          <p:nvPr/>
        </p:nvSpPr>
        <p:spPr>
          <a:xfrm>
            <a:off x="6150600" y="2148840"/>
            <a:ext cx="24148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第五部分：项⽬总结与展望</a:t>
            </a:r>
            <a:endParaRPr lang="en-US" sz="1580" b="0" u="none" strike="noStrike">
              <a:solidFill>
                <a:srgbClr val="000000"/>
              </a:solidFill>
              <a:effectLst/>
              <a:uFillTx/>
              <a:latin typeface="Times New Roman"/>
            </a:endParaRPr>
          </a:p>
        </p:txBody>
      </p:sp>
      <p:sp>
        <p:nvSpPr>
          <p:cNvPr id="71" name="文本框 70"/>
          <p:cNvSpPr txBox="1"/>
          <p:nvPr/>
        </p:nvSpPr>
        <p:spPr>
          <a:xfrm>
            <a:off x="6150600" y="250236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项⽬总结与成果、未来规划与展望、答疑环节</a:t>
            </a:r>
            <a:endParaRPr lang="en-US" sz="1050" b="0" u="none" strike="noStrike">
              <a:solidFill>
                <a:srgbClr val="000000"/>
              </a:solidFill>
              <a:effectLst/>
              <a:uFillTx/>
              <a:latin typeface="Times New Roman"/>
            </a:endParaRPr>
          </a:p>
        </p:txBody>
      </p:sp>
      <p:sp>
        <p:nvSpPr>
          <p:cNvPr id="72" name="文本框 71"/>
          <p:cNvSpPr txBox="1"/>
          <p:nvPr/>
        </p:nvSpPr>
        <p:spPr>
          <a:xfrm>
            <a:off x="6150600" y="2772360"/>
            <a:ext cx="532738" cy="141577"/>
          </a:xfrm>
          <a:prstGeom prst="rect">
            <a:avLst/>
          </a:prstGeom>
          <a:noFill/>
          <a:ln w="0">
            <a:noFill/>
          </a:ln>
        </p:spPr>
        <p:txBody>
          <a:bodyPr wrap="square" lIns="0" tIns="0" rIns="0" bIns="0" anchor="t">
            <a:spAutoFit/>
          </a:bodyPr>
          <a:lstStyle/>
          <a:p>
            <a:r>
              <a:rPr lang="zh-CN" sz="920" b="0" u="none" strike="noStrike" dirty="0">
                <a:solidFill>
                  <a:srgbClr val="FFFFFF"/>
                </a:solidFill>
                <a:effectLst/>
                <a:uFillTx/>
                <a:latin typeface="NotoSansCJKsc"/>
                <a:ea typeface="NotoSansCJKsc"/>
              </a:rPr>
              <a:t>第</a:t>
            </a:r>
            <a:r>
              <a:rPr lang="en-US" altLang="zh-CN" sz="920" b="0" u="none" strike="noStrike" dirty="0">
                <a:solidFill>
                  <a:srgbClr val="FFFFFF"/>
                </a:solidFill>
                <a:effectLst/>
                <a:uFillTx/>
                <a:latin typeface="NotoSansCJKsc"/>
                <a:ea typeface="NotoSansCJKsc"/>
              </a:rPr>
              <a:t>20-22</a:t>
            </a:r>
            <a:r>
              <a:rPr lang="zh-CN" altLang="en-US" sz="920" b="0" u="none" strike="noStrike" dirty="0">
                <a:solidFill>
                  <a:srgbClr val="FFFFFF"/>
                </a:solidFill>
                <a:effectLst/>
                <a:uFillTx/>
                <a:latin typeface="NotoSansCJKsc"/>
                <a:ea typeface="NotoSansCJKsc"/>
              </a:rPr>
              <a:t>页</a:t>
            </a:r>
            <a:endParaRPr lang="en-US" sz="920" b="0" u="none" strike="noStrike" dirty="0">
              <a:solidFill>
                <a:srgbClr val="000000"/>
              </a:solidFill>
              <a:effectLst/>
              <a:uFillTx/>
              <a:latin typeface="Times New Roman"/>
            </a:endParaRPr>
          </a:p>
        </p:txBody>
      </p:sp>
      <p:sp>
        <p:nvSpPr>
          <p:cNvPr id="75" name="文本框 74"/>
          <p:cNvSpPr txBox="1"/>
          <p:nvPr/>
        </p:nvSpPr>
        <p:spPr>
          <a:xfrm>
            <a:off x="6237720" y="3279600"/>
            <a:ext cx="686520" cy="198360"/>
          </a:xfrm>
          <a:prstGeom prst="rect">
            <a:avLst/>
          </a:prstGeom>
          <a:noFill/>
          <a:ln w="0">
            <a:noFill/>
          </a:ln>
        </p:spPr>
        <p:txBody>
          <a:bodyPr wrap="none" lIns="0" tIns="0" rIns="0" bIns="0" anchor="t">
            <a:spAutoFit/>
          </a:bodyPr>
          <a:lstStyle/>
          <a:p>
            <a:r>
              <a:rPr lang="zh-CN" sz="1090" b="0" u="none" strike="noStrike">
                <a:solidFill>
                  <a:srgbClr val="9CA3AF"/>
                </a:solidFill>
                <a:effectLst/>
                <a:uFillTx/>
                <a:latin typeface="NotoSansCJKsc"/>
                <a:ea typeface="NotoSansCJKsc"/>
              </a:rPr>
              <a:t>汇报内容共</a:t>
            </a:r>
            <a:endParaRPr lang="en-US" sz="1090" b="0" u="none" strike="noStrike">
              <a:solidFill>
                <a:srgbClr val="000000"/>
              </a:solidFill>
              <a:effectLst/>
              <a:uFillTx/>
              <a:latin typeface="Times New Roman"/>
            </a:endParaRPr>
          </a:p>
        </p:txBody>
      </p:sp>
      <p:sp>
        <p:nvSpPr>
          <p:cNvPr id="76" name="文本框 75"/>
          <p:cNvSpPr txBox="1"/>
          <p:nvPr/>
        </p:nvSpPr>
        <p:spPr>
          <a:xfrm>
            <a:off x="6924240" y="3289320"/>
            <a:ext cx="175320" cy="160560"/>
          </a:xfrm>
          <a:prstGeom prst="rect">
            <a:avLst/>
          </a:prstGeom>
          <a:noFill/>
          <a:ln w="0">
            <a:noFill/>
          </a:ln>
        </p:spPr>
        <p:txBody>
          <a:bodyPr wrap="none" lIns="0" tIns="0" rIns="0" bIns="0" anchor="t">
            <a:spAutoFit/>
          </a:bodyPr>
          <a:lstStyle/>
          <a:p>
            <a:r>
              <a:rPr lang="en-US" sz="1090" b="0" u="none" strike="noStrike" dirty="0">
                <a:solidFill>
                  <a:srgbClr val="9CA3AF"/>
                </a:solidFill>
                <a:effectLst/>
                <a:uFillTx/>
                <a:latin typeface="DejaVuSans"/>
                <a:ea typeface="DejaVuSans"/>
              </a:rPr>
              <a:t>22</a:t>
            </a:r>
            <a:endParaRPr lang="en-US" sz="1090" b="0" u="none" strike="noStrike" dirty="0">
              <a:solidFill>
                <a:srgbClr val="000000"/>
              </a:solidFill>
              <a:effectLst/>
              <a:uFillTx/>
              <a:latin typeface="Times New Roman"/>
            </a:endParaRPr>
          </a:p>
        </p:txBody>
      </p:sp>
      <p:sp>
        <p:nvSpPr>
          <p:cNvPr id="77" name="文本框 76"/>
          <p:cNvSpPr txBox="1"/>
          <p:nvPr/>
        </p:nvSpPr>
        <p:spPr>
          <a:xfrm>
            <a:off x="7076520" y="3279600"/>
            <a:ext cx="2606760" cy="198360"/>
          </a:xfrm>
          <a:prstGeom prst="rect">
            <a:avLst/>
          </a:prstGeom>
          <a:noFill/>
          <a:ln w="0">
            <a:noFill/>
          </a:ln>
        </p:spPr>
        <p:txBody>
          <a:bodyPr wrap="none" lIns="0" tIns="0" rIns="0" bIns="0" anchor="t">
            <a:spAutoFit/>
          </a:bodyPr>
          <a:lstStyle/>
          <a:p>
            <a:r>
              <a:rPr lang="zh-CN" sz="1090" b="0" u="none" strike="noStrike">
                <a:solidFill>
                  <a:srgbClr val="9CA3AF"/>
                </a:solidFill>
                <a:effectLst/>
                <a:uFillTx/>
                <a:latin typeface="NotoSansCJKsc"/>
                <a:ea typeface="NotoSansCJKsc"/>
              </a:rPr>
              <a:t>⻚，展⽰智能家居系统的设计与实现全过程</a:t>
            </a:r>
            <a:endParaRPr lang="en-US" sz="1090" b="0" u="none" strike="noStrike">
              <a:solidFill>
                <a:srgbClr val="000000"/>
              </a:solidFill>
              <a:effectLst/>
              <a:uFillTx/>
              <a:latin typeface="Times New Roman"/>
            </a:endParaRPr>
          </a:p>
        </p:txBody>
      </p:sp>
      <p:sp>
        <p:nvSpPr>
          <p:cNvPr id="78" name="文本框 77"/>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79" name="文本框 78"/>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a:t>
            </a:r>
            <a:endParaRPr lang="en-US" sz="920" b="0" u="none" strike="noStrike">
              <a:solidFill>
                <a:srgbClr val="000000"/>
              </a:solidFill>
              <a:effectLst/>
              <a:uFillTx/>
              <a:latin typeface="Times New Roman"/>
            </a:endParaRPr>
          </a:p>
        </p:txBody>
      </p:sp>
      <p:sp>
        <p:nvSpPr>
          <p:cNvPr id="80" name="文本框 79"/>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81" name="文本框 80"/>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82" name="文本框 81"/>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83" name="文本框 82"/>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84" name="文本框 83"/>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0" name="图片 1389"/>
          <p:cNvPicPr/>
          <p:nvPr/>
        </p:nvPicPr>
        <p:blipFill>
          <a:blip r:embed="rId2"/>
          <a:stretch/>
        </p:blipFill>
        <p:spPr>
          <a:xfrm>
            <a:off x="0" y="0"/>
            <a:ext cx="10696320" cy="6016320"/>
          </a:xfrm>
          <a:prstGeom prst="rect">
            <a:avLst/>
          </a:prstGeom>
          <a:noFill/>
          <a:ln w="0">
            <a:noFill/>
          </a:ln>
        </p:spPr>
      </p:pic>
      <p:pic>
        <p:nvPicPr>
          <p:cNvPr id="1391" name="图片 1390"/>
          <p:cNvPicPr/>
          <p:nvPr/>
        </p:nvPicPr>
        <p:blipFill>
          <a:blip r:embed="rId3"/>
          <a:stretch/>
        </p:blipFill>
        <p:spPr>
          <a:xfrm>
            <a:off x="0" y="0"/>
            <a:ext cx="10696320" cy="6016320"/>
          </a:xfrm>
          <a:prstGeom prst="rect">
            <a:avLst/>
          </a:prstGeom>
          <a:noFill/>
          <a:ln w="0">
            <a:noFill/>
          </a:ln>
        </p:spPr>
      </p:pic>
      <p:sp>
        <p:nvSpPr>
          <p:cNvPr id="1392" name="任意多边形: 形状 1391"/>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93" name="任意多边形: 形状 1392"/>
          <p:cNvSpPr/>
          <p:nvPr/>
        </p:nvSpPr>
        <p:spPr>
          <a:xfrm>
            <a:off x="551520" y="4813200"/>
            <a:ext cx="9610560" cy="969840"/>
          </a:xfrm>
          <a:custGeom>
            <a:avLst/>
            <a:gdLst/>
            <a:ahLst/>
            <a:cxnLst/>
            <a:rect l="0" t="0" r="r" b="b"/>
            <a:pathLst>
              <a:path w="26696" h="2694">
                <a:moveTo>
                  <a:pt x="0" y="2508"/>
                </a:moveTo>
                <a:lnTo>
                  <a:pt x="0" y="186"/>
                </a:lnTo>
                <a:cubicBezTo>
                  <a:pt x="0" y="174"/>
                  <a:pt x="0" y="162"/>
                  <a:pt x="2" y="150"/>
                </a:cubicBezTo>
                <a:cubicBezTo>
                  <a:pt x="4" y="138"/>
                  <a:pt x="7" y="126"/>
                  <a:pt x="10" y="115"/>
                </a:cubicBezTo>
                <a:cubicBezTo>
                  <a:pt x="14" y="104"/>
                  <a:pt x="18" y="93"/>
                  <a:pt x="23" y="83"/>
                </a:cubicBezTo>
                <a:cubicBezTo>
                  <a:pt x="28" y="73"/>
                  <a:pt x="34" y="63"/>
                  <a:pt x="40" y="55"/>
                </a:cubicBezTo>
                <a:cubicBezTo>
                  <a:pt x="47" y="46"/>
                  <a:pt x="54" y="38"/>
                  <a:pt x="61" y="32"/>
                </a:cubicBezTo>
                <a:cubicBezTo>
                  <a:pt x="69" y="25"/>
                  <a:pt x="77" y="19"/>
                  <a:pt x="86" y="14"/>
                </a:cubicBezTo>
                <a:cubicBezTo>
                  <a:pt x="94" y="10"/>
                  <a:pt x="103" y="6"/>
                  <a:pt x="112" y="4"/>
                </a:cubicBezTo>
                <a:cubicBezTo>
                  <a:pt x="121" y="1"/>
                  <a:pt x="130" y="0"/>
                  <a:pt x="139" y="0"/>
                </a:cubicBezTo>
                <a:lnTo>
                  <a:pt x="26510" y="0"/>
                </a:lnTo>
                <a:cubicBezTo>
                  <a:pt x="26522" y="0"/>
                  <a:pt x="26534" y="1"/>
                  <a:pt x="26546" y="4"/>
                </a:cubicBezTo>
                <a:cubicBezTo>
                  <a:pt x="26558" y="6"/>
                  <a:pt x="26570" y="10"/>
                  <a:pt x="26581" y="14"/>
                </a:cubicBezTo>
                <a:cubicBezTo>
                  <a:pt x="26592" y="19"/>
                  <a:pt x="26603" y="25"/>
                  <a:pt x="26613" y="32"/>
                </a:cubicBezTo>
                <a:cubicBezTo>
                  <a:pt x="26623" y="38"/>
                  <a:pt x="26633" y="46"/>
                  <a:pt x="26641" y="55"/>
                </a:cubicBezTo>
                <a:cubicBezTo>
                  <a:pt x="26650" y="63"/>
                  <a:pt x="26657" y="73"/>
                  <a:pt x="26664" y="83"/>
                </a:cubicBezTo>
                <a:cubicBezTo>
                  <a:pt x="26671" y="93"/>
                  <a:pt x="26677" y="104"/>
                  <a:pt x="26681" y="115"/>
                </a:cubicBezTo>
                <a:cubicBezTo>
                  <a:pt x="26686" y="126"/>
                  <a:pt x="26690" y="138"/>
                  <a:pt x="26692" y="150"/>
                </a:cubicBezTo>
                <a:cubicBezTo>
                  <a:pt x="26694" y="162"/>
                  <a:pt x="26696" y="174"/>
                  <a:pt x="26696" y="186"/>
                </a:cubicBezTo>
                <a:lnTo>
                  <a:pt x="26696" y="2508"/>
                </a:lnTo>
                <a:cubicBezTo>
                  <a:pt x="26696" y="2520"/>
                  <a:pt x="26694" y="2532"/>
                  <a:pt x="26692" y="2544"/>
                </a:cubicBezTo>
                <a:cubicBezTo>
                  <a:pt x="26690" y="2556"/>
                  <a:pt x="26686" y="2568"/>
                  <a:pt x="26681" y="2579"/>
                </a:cubicBezTo>
                <a:cubicBezTo>
                  <a:pt x="26677" y="2591"/>
                  <a:pt x="26671" y="2601"/>
                  <a:pt x="26664" y="2611"/>
                </a:cubicBezTo>
                <a:cubicBezTo>
                  <a:pt x="26657" y="2622"/>
                  <a:pt x="26650" y="2631"/>
                  <a:pt x="26641" y="2640"/>
                </a:cubicBezTo>
                <a:cubicBezTo>
                  <a:pt x="26633" y="2648"/>
                  <a:pt x="26623" y="2656"/>
                  <a:pt x="26613" y="2663"/>
                </a:cubicBezTo>
                <a:cubicBezTo>
                  <a:pt x="26603" y="2669"/>
                  <a:pt x="26592" y="2675"/>
                  <a:pt x="26581" y="2680"/>
                </a:cubicBezTo>
                <a:cubicBezTo>
                  <a:pt x="26570" y="2684"/>
                  <a:pt x="26558" y="2688"/>
                  <a:pt x="26546" y="2690"/>
                </a:cubicBezTo>
                <a:cubicBezTo>
                  <a:pt x="26534" y="2693"/>
                  <a:pt x="26522" y="2694"/>
                  <a:pt x="26510" y="2694"/>
                </a:cubicBezTo>
                <a:lnTo>
                  <a:pt x="139" y="2694"/>
                </a:lnTo>
                <a:cubicBezTo>
                  <a:pt x="130" y="2694"/>
                  <a:pt x="121" y="2693"/>
                  <a:pt x="112" y="2690"/>
                </a:cubicBezTo>
                <a:cubicBezTo>
                  <a:pt x="103" y="2688"/>
                  <a:pt x="94" y="2684"/>
                  <a:pt x="86" y="2680"/>
                </a:cubicBezTo>
                <a:cubicBezTo>
                  <a:pt x="77" y="2675"/>
                  <a:pt x="69" y="2669"/>
                  <a:pt x="61" y="2663"/>
                </a:cubicBezTo>
                <a:cubicBezTo>
                  <a:pt x="54" y="2656"/>
                  <a:pt x="47" y="2648"/>
                  <a:pt x="40" y="2640"/>
                </a:cubicBezTo>
                <a:cubicBezTo>
                  <a:pt x="34" y="2631"/>
                  <a:pt x="28" y="2622"/>
                  <a:pt x="23" y="2611"/>
                </a:cubicBezTo>
                <a:cubicBezTo>
                  <a:pt x="18" y="2601"/>
                  <a:pt x="14" y="2591"/>
                  <a:pt x="10" y="2579"/>
                </a:cubicBezTo>
                <a:cubicBezTo>
                  <a:pt x="7" y="2568"/>
                  <a:pt x="4" y="2556"/>
                  <a:pt x="2" y="2544"/>
                </a:cubicBezTo>
                <a:cubicBezTo>
                  <a:pt x="0" y="2532"/>
                  <a:pt x="0" y="2520"/>
                  <a:pt x="0" y="2508"/>
                </a:cubicBezTo>
                <a:close/>
              </a:path>
            </a:pathLst>
          </a:custGeom>
          <a:solidFill>
            <a:srgbClr val="1E40AF">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394" name="任意多边形: 形状 1393"/>
          <p:cNvSpPr/>
          <p:nvPr/>
        </p:nvSpPr>
        <p:spPr>
          <a:xfrm>
            <a:off x="534600" y="4813200"/>
            <a:ext cx="67320" cy="969840"/>
          </a:xfrm>
          <a:custGeom>
            <a:avLst/>
            <a:gdLst/>
            <a:ahLst/>
            <a:cxnLst/>
            <a:rect l="0" t="0" r="r" b="b"/>
            <a:pathLst>
              <a:path w="187" h="2694">
                <a:moveTo>
                  <a:pt x="0" y="0"/>
                </a:moveTo>
                <a:lnTo>
                  <a:pt x="187" y="0"/>
                </a:lnTo>
                <a:lnTo>
                  <a:pt x="187" y="2694"/>
                </a:lnTo>
                <a:lnTo>
                  <a:pt x="0" y="2694"/>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95" name="文本框 1394"/>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项⽬总结与成果</a:t>
            </a:r>
            <a:endParaRPr lang="en-US" sz="2370" b="0" u="none" strike="noStrike">
              <a:solidFill>
                <a:srgbClr val="000000"/>
              </a:solidFill>
              <a:effectLst/>
              <a:uFillTx/>
              <a:latin typeface="Times New Roman"/>
            </a:endParaRPr>
          </a:p>
        </p:txBody>
      </p:sp>
      <p:sp>
        <p:nvSpPr>
          <p:cNvPr id="1396" name="文本框 1395"/>
          <p:cNvSpPr txBox="1"/>
          <p:nvPr/>
        </p:nvSpPr>
        <p:spPr>
          <a:xfrm>
            <a:off x="534960" y="1056600"/>
            <a:ext cx="4560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智慧⽣活智能家居系统项⽬成功结合了鸿蒙系统分布式能⼒与润和满天星系列</a:t>
            </a:r>
            <a:endParaRPr lang="en-US" sz="1050" b="0" u="none" strike="noStrike">
              <a:solidFill>
                <a:srgbClr val="000000"/>
              </a:solidFill>
              <a:effectLst/>
              <a:uFillTx/>
              <a:latin typeface="Times New Roman"/>
            </a:endParaRPr>
          </a:p>
        </p:txBody>
      </p:sp>
      <p:sp>
        <p:nvSpPr>
          <p:cNvPr id="1397" name="文本框 1396"/>
          <p:cNvSpPr txBox="1"/>
          <p:nvPr/>
        </p:nvSpPr>
        <p:spPr>
          <a:xfrm>
            <a:off x="5081040" y="1087560"/>
            <a:ext cx="556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Pegasus</a:t>
            </a:r>
            <a:endParaRPr lang="en-US" sz="1050" b="0" u="none" strike="noStrike">
              <a:solidFill>
                <a:srgbClr val="000000"/>
              </a:solidFill>
              <a:effectLst/>
              <a:uFillTx/>
              <a:latin typeface="Times New Roman"/>
            </a:endParaRPr>
          </a:p>
        </p:txBody>
      </p:sp>
      <p:sp>
        <p:nvSpPr>
          <p:cNvPr id="1398" name="文本框 1397"/>
          <p:cNvSpPr txBox="1"/>
          <p:nvPr/>
        </p:nvSpPr>
        <p:spPr>
          <a:xfrm>
            <a:off x="5630040" y="1056600"/>
            <a:ext cx="1609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开发套件的硬件适配优势，</a:t>
            </a:r>
            <a:endParaRPr lang="en-US" sz="1050" b="0" u="none" strike="noStrike">
              <a:solidFill>
                <a:srgbClr val="000000"/>
              </a:solidFill>
              <a:effectLst/>
              <a:uFillTx/>
              <a:latin typeface="Times New Roman"/>
            </a:endParaRPr>
          </a:p>
        </p:txBody>
      </p:sp>
      <p:sp>
        <p:nvSpPr>
          <p:cNvPr id="1399" name="文本框 1398"/>
          <p:cNvSpPr txBox="1"/>
          <p:nvPr/>
        </p:nvSpPr>
        <p:spPr>
          <a:xfrm>
            <a:off x="7234200" y="108756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00" name="文本框 1399"/>
          <p:cNvSpPr txBox="1"/>
          <p:nvPr/>
        </p:nvSpPr>
        <p:spPr>
          <a:xfrm>
            <a:off x="7276680" y="105660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实现了环境</a:t>
            </a:r>
            <a:endParaRPr lang="en-US" sz="1050" b="0" u="none" strike="noStrike">
              <a:solidFill>
                <a:srgbClr val="000000"/>
              </a:solidFill>
              <a:effectLst/>
              <a:uFillTx/>
              <a:latin typeface="Times New Roman"/>
            </a:endParaRPr>
          </a:p>
        </p:txBody>
      </p:sp>
      <p:sp>
        <p:nvSpPr>
          <p:cNvPr id="1401" name="任意多边形: 形状 1400"/>
          <p:cNvSpPr/>
          <p:nvPr/>
        </p:nvSpPr>
        <p:spPr>
          <a:xfrm>
            <a:off x="551520" y="1738080"/>
            <a:ext cx="4696560" cy="1303920"/>
          </a:xfrm>
          <a:custGeom>
            <a:avLst/>
            <a:gdLst/>
            <a:ahLst/>
            <a:cxnLst/>
            <a:rect l="0" t="0" r="r" b="b"/>
            <a:pathLst>
              <a:path w="13046" h="3622">
                <a:moveTo>
                  <a:pt x="0" y="3436"/>
                </a:moveTo>
                <a:lnTo>
                  <a:pt x="0" y="186"/>
                </a:lnTo>
                <a:cubicBezTo>
                  <a:pt x="0" y="173"/>
                  <a:pt x="0" y="161"/>
                  <a:pt x="2" y="149"/>
                </a:cubicBezTo>
                <a:cubicBezTo>
                  <a:pt x="4" y="137"/>
                  <a:pt x="7" y="126"/>
                  <a:pt x="10" y="114"/>
                </a:cubicBezTo>
                <a:cubicBezTo>
                  <a:pt x="14" y="103"/>
                  <a:pt x="18" y="92"/>
                  <a:pt x="23" y="82"/>
                </a:cubicBezTo>
                <a:cubicBezTo>
                  <a:pt x="28" y="72"/>
                  <a:pt x="34" y="63"/>
                  <a:pt x="40" y="54"/>
                </a:cubicBezTo>
                <a:cubicBezTo>
                  <a:pt x="47" y="46"/>
                  <a:pt x="54" y="38"/>
                  <a:pt x="61" y="31"/>
                </a:cubicBezTo>
                <a:cubicBezTo>
                  <a:pt x="69" y="24"/>
                  <a:pt x="77" y="19"/>
                  <a:pt x="86" y="14"/>
                </a:cubicBezTo>
                <a:cubicBezTo>
                  <a:pt x="94" y="9"/>
                  <a:pt x="103" y="6"/>
                  <a:pt x="112" y="3"/>
                </a:cubicBezTo>
                <a:cubicBezTo>
                  <a:pt x="121" y="1"/>
                  <a:pt x="130" y="0"/>
                  <a:pt x="139" y="0"/>
                </a:cubicBezTo>
                <a:lnTo>
                  <a:pt x="12861" y="0"/>
                </a:lnTo>
                <a:cubicBezTo>
                  <a:pt x="12873" y="0"/>
                  <a:pt x="12885" y="1"/>
                  <a:pt x="12897" y="3"/>
                </a:cubicBezTo>
                <a:cubicBezTo>
                  <a:pt x="12909" y="6"/>
                  <a:pt x="12920" y="9"/>
                  <a:pt x="12932" y="14"/>
                </a:cubicBezTo>
                <a:cubicBezTo>
                  <a:pt x="12943" y="19"/>
                  <a:pt x="12954" y="24"/>
                  <a:pt x="12964" y="31"/>
                </a:cubicBezTo>
                <a:cubicBezTo>
                  <a:pt x="12974" y="38"/>
                  <a:pt x="12983" y="46"/>
                  <a:pt x="12992" y="54"/>
                </a:cubicBezTo>
                <a:cubicBezTo>
                  <a:pt x="13001" y="63"/>
                  <a:pt x="13008" y="72"/>
                  <a:pt x="13015" y="82"/>
                </a:cubicBezTo>
                <a:cubicBezTo>
                  <a:pt x="13022" y="92"/>
                  <a:pt x="13027" y="103"/>
                  <a:pt x="13032" y="114"/>
                </a:cubicBezTo>
                <a:cubicBezTo>
                  <a:pt x="13037" y="126"/>
                  <a:pt x="13040" y="137"/>
                  <a:pt x="13043" y="149"/>
                </a:cubicBezTo>
                <a:cubicBezTo>
                  <a:pt x="13045" y="161"/>
                  <a:pt x="13046" y="173"/>
                  <a:pt x="13046" y="186"/>
                </a:cubicBezTo>
                <a:lnTo>
                  <a:pt x="13046" y="3436"/>
                </a:lnTo>
                <a:cubicBezTo>
                  <a:pt x="13046" y="3449"/>
                  <a:pt x="13045" y="3461"/>
                  <a:pt x="13043" y="3473"/>
                </a:cubicBezTo>
                <a:cubicBezTo>
                  <a:pt x="13040" y="3485"/>
                  <a:pt x="13037" y="3496"/>
                  <a:pt x="13032" y="3507"/>
                </a:cubicBezTo>
                <a:cubicBezTo>
                  <a:pt x="13027" y="3519"/>
                  <a:pt x="13022" y="3529"/>
                  <a:pt x="13015" y="3540"/>
                </a:cubicBezTo>
                <a:cubicBezTo>
                  <a:pt x="13008" y="3550"/>
                  <a:pt x="13001" y="3559"/>
                  <a:pt x="12992" y="3568"/>
                </a:cubicBezTo>
                <a:cubicBezTo>
                  <a:pt x="12983" y="3576"/>
                  <a:pt x="12974" y="3584"/>
                  <a:pt x="12964" y="3591"/>
                </a:cubicBezTo>
                <a:cubicBezTo>
                  <a:pt x="12954" y="3598"/>
                  <a:pt x="12943" y="3603"/>
                  <a:pt x="12932" y="3608"/>
                </a:cubicBezTo>
                <a:cubicBezTo>
                  <a:pt x="12920" y="3613"/>
                  <a:pt x="12909" y="3616"/>
                  <a:pt x="12897" y="3618"/>
                </a:cubicBezTo>
                <a:cubicBezTo>
                  <a:pt x="12885" y="3621"/>
                  <a:pt x="12873" y="3622"/>
                  <a:pt x="12861" y="3622"/>
                </a:cubicBezTo>
                <a:lnTo>
                  <a:pt x="139" y="3622"/>
                </a:lnTo>
                <a:cubicBezTo>
                  <a:pt x="130" y="3622"/>
                  <a:pt x="121" y="3621"/>
                  <a:pt x="112" y="3618"/>
                </a:cubicBezTo>
                <a:cubicBezTo>
                  <a:pt x="103" y="3616"/>
                  <a:pt x="94" y="3613"/>
                  <a:pt x="86" y="3608"/>
                </a:cubicBezTo>
                <a:cubicBezTo>
                  <a:pt x="77" y="3603"/>
                  <a:pt x="69" y="3598"/>
                  <a:pt x="61" y="3591"/>
                </a:cubicBezTo>
                <a:cubicBezTo>
                  <a:pt x="54" y="3584"/>
                  <a:pt x="47" y="3576"/>
                  <a:pt x="40" y="3568"/>
                </a:cubicBezTo>
                <a:cubicBezTo>
                  <a:pt x="34" y="3559"/>
                  <a:pt x="28" y="3550"/>
                  <a:pt x="23" y="3540"/>
                </a:cubicBezTo>
                <a:cubicBezTo>
                  <a:pt x="18" y="3529"/>
                  <a:pt x="14" y="3519"/>
                  <a:pt x="10" y="3507"/>
                </a:cubicBezTo>
                <a:cubicBezTo>
                  <a:pt x="7" y="3496"/>
                  <a:pt x="4" y="3485"/>
                  <a:pt x="2" y="3473"/>
                </a:cubicBezTo>
                <a:cubicBezTo>
                  <a:pt x="0" y="3461"/>
                  <a:pt x="0" y="3449"/>
                  <a:pt x="0" y="3436"/>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02" name="任意多边形: 形状 1401"/>
          <p:cNvSpPr/>
          <p:nvPr/>
        </p:nvSpPr>
        <p:spPr>
          <a:xfrm>
            <a:off x="534600" y="1738080"/>
            <a:ext cx="67320" cy="1303920"/>
          </a:xfrm>
          <a:custGeom>
            <a:avLst/>
            <a:gdLst/>
            <a:ahLst/>
            <a:cxnLst/>
            <a:rect l="0" t="0" r="r" b="b"/>
            <a:pathLst>
              <a:path w="187" h="3622">
                <a:moveTo>
                  <a:pt x="0" y="0"/>
                </a:moveTo>
                <a:lnTo>
                  <a:pt x="187" y="0"/>
                </a:lnTo>
                <a:lnTo>
                  <a:pt x="187"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03" name="任意多边形: 形状 1402"/>
          <p:cNvSpPr/>
          <p:nvPr/>
        </p:nvSpPr>
        <p:spPr>
          <a:xfrm>
            <a:off x="768600" y="1938600"/>
            <a:ext cx="200880" cy="401400"/>
          </a:xfrm>
          <a:custGeom>
            <a:avLst/>
            <a:gdLst/>
            <a:ahLst/>
            <a:cxnLst/>
            <a:rect l="0" t="0" r="r" b="b"/>
            <a:pathLst>
              <a:path w="558" h="1115">
                <a:moveTo>
                  <a:pt x="0" y="837"/>
                </a:moveTo>
                <a:lnTo>
                  <a:pt x="0" y="278"/>
                </a:lnTo>
                <a:cubicBezTo>
                  <a:pt x="0" y="260"/>
                  <a:pt x="2" y="242"/>
                  <a:pt x="5" y="224"/>
                </a:cubicBezTo>
                <a:cubicBezTo>
                  <a:pt x="9" y="206"/>
                  <a:pt x="14" y="189"/>
                  <a:pt x="21" y="172"/>
                </a:cubicBezTo>
                <a:cubicBezTo>
                  <a:pt x="28" y="155"/>
                  <a:pt x="37" y="139"/>
                  <a:pt x="47" y="124"/>
                </a:cubicBezTo>
                <a:cubicBezTo>
                  <a:pt x="57" y="109"/>
                  <a:pt x="69" y="94"/>
                  <a:pt x="82" y="82"/>
                </a:cubicBezTo>
                <a:cubicBezTo>
                  <a:pt x="95" y="69"/>
                  <a:pt x="109" y="57"/>
                  <a:pt x="124" y="47"/>
                </a:cubicBezTo>
                <a:cubicBezTo>
                  <a:pt x="139" y="37"/>
                  <a:pt x="155" y="28"/>
                  <a:pt x="172" y="21"/>
                </a:cubicBezTo>
                <a:cubicBezTo>
                  <a:pt x="189" y="14"/>
                  <a:pt x="206" y="9"/>
                  <a:pt x="224" y="5"/>
                </a:cubicBezTo>
                <a:cubicBezTo>
                  <a:pt x="242" y="2"/>
                  <a:pt x="260" y="0"/>
                  <a:pt x="279" y="0"/>
                </a:cubicBezTo>
                <a:cubicBezTo>
                  <a:pt x="297" y="0"/>
                  <a:pt x="315" y="2"/>
                  <a:pt x="333" y="5"/>
                </a:cubicBezTo>
                <a:cubicBezTo>
                  <a:pt x="351" y="9"/>
                  <a:pt x="368" y="14"/>
                  <a:pt x="386" y="21"/>
                </a:cubicBezTo>
                <a:cubicBezTo>
                  <a:pt x="403" y="28"/>
                  <a:pt x="419" y="37"/>
                  <a:pt x="434" y="47"/>
                </a:cubicBezTo>
                <a:cubicBezTo>
                  <a:pt x="450" y="57"/>
                  <a:pt x="464" y="69"/>
                  <a:pt x="477" y="82"/>
                </a:cubicBezTo>
                <a:cubicBezTo>
                  <a:pt x="490" y="94"/>
                  <a:pt x="501" y="109"/>
                  <a:pt x="511" y="124"/>
                </a:cubicBezTo>
                <a:cubicBezTo>
                  <a:pt x="521" y="139"/>
                  <a:pt x="530" y="155"/>
                  <a:pt x="537" y="172"/>
                </a:cubicBezTo>
                <a:cubicBezTo>
                  <a:pt x="544" y="189"/>
                  <a:pt x="549" y="206"/>
                  <a:pt x="553" y="224"/>
                </a:cubicBezTo>
                <a:cubicBezTo>
                  <a:pt x="556" y="242"/>
                  <a:pt x="558" y="260"/>
                  <a:pt x="558" y="278"/>
                </a:cubicBezTo>
                <a:lnTo>
                  <a:pt x="558" y="837"/>
                </a:lnTo>
                <a:cubicBezTo>
                  <a:pt x="558" y="855"/>
                  <a:pt x="556" y="873"/>
                  <a:pt x="553" y="891"/>
                </a:cubicBezTo>
                <a:cubicBezTo>
                  <a:pt x="549" y="909"/>
                  <a:pt x="544" y="926"/>
                  <a:pt x="537" y="943"/>
                </a:cubicBezTo>
                <a:cubicBezTo>
                  <a:pt x="530" y="960"/>
                  <a:pt x="521" y="976"/>
                  <a:pt x="511" y="991"/>
                </a:cubicBezTo>
                <a:cubicBezTo>
                  <a:pt x="501" y="1007"/>
                  <a:pt x="490" y="1021"/>
                  <a:pt x="477" y="1034"/>
                </a:cubicBezTo>
                <a:cubicBezTo>
                  <a:pt x="464" y="1047"/>
                  <a:pt x="450" y="1058"/>
                  <a:pt x="434" y="1068"/>
                </a:cubicBezTo>
                <a:cubicBezTo>
                  <a:pt x="419" y="1078"/>
                  <a:pt x="403" y="1087"/>
                  <a:pt x="386" y="1094"/>
                </a:cubicBezTo>
                <a:cubicBezTo>
                  <a:pt x="368" y="1101"/>
                  <a:pt x="351" y="1106"/>
                  <a:pt x="333" y="1110"/>
                </a:cubicBezTo>
                <a:cubicBezTo>
                  <a:pt x="315" y="1113"/>
                  <a:pt x="297" y="1115"/>
                  <a:pt x="279" y="1115"/>
                </a:cubicBezTo>
                <a:cubicBezTo>
                  <a:pt x="260" y="1115"/>
                  <a:pt x="242" y="1113"/>
                  <a:pt x="224" y="1110"/>
                </a:cubicBezTo>
                <a:cubicBezTo>
                  <a:pt x="206" y="1106"/>
                  <a:pt x="189" y="1101"/>
                  <a:pt x="172" y="1094"/>
                </a:cubicBezTo>
                <a:cubicBezTo>
                  <a:pt x="155" y="1087"/>
                  <a:pt x="139" y="1078"/>
                  <a:pt x="124" y="1068"/>
                </a:cubicBezTo>
                <a:cubicBezTo>
                  <a:pt x="109" y="1058"/>
                  <a:pt x="95" y="1047"/>
                  <a:pt x="82" y="1034"/>
                </a:cubicBezTo>
                <a:cubicBezTo>
                  <a:pt x="69" y="1021"/>
                  <a:pt x="57" y="1007"/>
                  <a:pt x="47" y="991"/>
                </a:cubicBezTo>
                <a:cubicBezTo>
                  <a:pt x="37" y="976"/>
                  <a:pt x="28" y="960"/>
                  <a:pt x="21" y="943"/>
                </a:cubicBezTo>
                <a:cubicBezTo>
                  <a:pt x="14" y="926"/>
                  <a:pt x="9" y="909"/>
                  <a:pt x="5" y="891"/>
                </a:cubicBezTo>
                <a:cubicBezTo>
                  <a:pt x="2" y="873"/>
                  <a:pt x="0" y="855"/>
                  <a:pt x="0" y="837"/>
                </a:cubicBezTo>
                <a:close/>
              </a:path>
            </a:pathLst>
          </a:custGeom>
          <a:solidFill>
            <a:srgbClr val="F97316">
              <a:alpha val="1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404" name="图片 1403"/>
          <p:cNvPicPr/>
          <p:nvPr/>
        </p:nvPicPr>
        <p:blipFill>
          <a:blip r:embed="rId4"/>
          <a:stretch/>
        </p:blipFill>
        <p:spPr>
          <a:xfrm>
            <a:off x="768960" y="2039040"/>
            <a:ext cx="200160" cy="200160"/>
          </a:xfrm>
          <a:prstGeom prst="rect">
            <a:avLst/>
          </a:prstGeom>
          <a:noFill/>
          <a:ln w="0">
            <a:noFill/>
          </a:ln>
        </p:spPr>
      </p:pic>
      <p:sp>
        <p:nvSpPr>
          <p:cNvPr id="1405" name="文本框 1404"/>
          <p:cNvSpPr txBox="1"/>
          <p:nvPr/>
        </p:nvSpPr>
        <p:spPr>
          <a:xfrm>
            <a:off x="534960" y="125712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监测、设备控制与智能交互的综合应⽤。</a:t>
            </a:r>
            <a:endParaRPr lang="en-US" sz="1050" b="0" u="none" strike="noStrike">
              <a:solidFill>
                <a:srgbClr val="000000"/>
              </a:solidFill>
              <a:effectLst/>
              <a:uFillTx/>
              <a:latin typeface="Times New Roman"/>
            </a:endParaRPr>
          </a:p>
        </p:txBody>
      </p:sp>
      <p:sp>
        <p:nvSpPr>
          <p:cNvPr id="1406" name="文本框 1405"/>
          <p:cNvSpPr txBox="1"/>
          <p:nvPr/>
        </p:nvSpPr>
        <p:spPr>
          <a:xfrm>
            <a:off x="1103040" y="192024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技术架构创新</a:t>
            </a:r>
            <a:endParaRPr lang="en-US" sz="1320" b="0" u="none" strike="noStrike">
              <a:solidFill>
                <a:srgbClr val="000000"/>
              </a:solidFill>
              <a:effectLst/>
              <a:uFillTx/>
              <a:latin typeface="Times New Roman"/>
            </a:endParaRPr>
          </a:p>
        </p:txBody>
      </p:sp>
      <p:sp>
        <p:nvSpPr>
          <p:cNvPr id="1407" name="文本框 1406"/>
          <p:cNvSpPr txBox="1"/>
          <p:nvPr/>
        </p:nvSpPr>
        <p:spPr>
          <a:xfrm>
            <a:off x="1103040" y="222660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成功实现基于物联⽹三层架构的智能家居系统，包含感知层、传输</a:t>
            </a:r>
            <a:endParaRPr lang="en-US" sz="1050" b="0" u="none" strike="noStrike">
              <a:solidFill>
                <a:srgbClr val="000000"/>
              </a:solidFill>
              <a:effectLst/>
              <a:uFillTx/>
              <a:latin typeface="Times New Roman"/>
            </a:endParaRPr>
          </a:p>
        </p:txBody>
      </p:sp>
      <p:sp>
        <p:nvSpPr>
          <p:cNvPr id="1408" name="文本框 1407"/>
          <p:cNvSpPr txBox="1"/>
          <p:nvPr/>
        </p:nvSpPr>
        <p:spPr>
          <a:xfrm>
            <a:off x="1103040" y="242712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层和应⽤层，</a:t>
            </a:r>
            <a:endParaRPr lang="en-US" sz="1050" b="0" u="none" strike="noStrike">
              <a:solidFill>
                <a:srgbClr val="000000"/>
              </a:solidFill>
              <a:effectLst/>
              <a:uFillTx/>
              <a:latin typeface="Times New Roman"/>
            </a:endParaRPr>
          </a:p>
        </p:txBody>
      </p:sp>
      <p:sp>
        <p:nvSpPr>
          <p:cNvPr id="1409" name="文本框 1408"/>
          <p:cNvSpPr txBox="1"/>
          <p:nvPr/>
        </p:nvSpPr>
        <p:spPr>
          <a:xfrm>
            <a:off x="1905480" y="245808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10" name="文本框 1409"/>
          <p:cNvSpPr txBox="1"/>
          <p:nvPr/>
        </p:nvSpPr>
        <p:spPr>
          <a:xfrm>
            <a:off x="1947960" y="2427120"/>
            <a:ext cx="3085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为系统的模块化、可扩展性和⾼内聚低耦合提供了坚</a:t>
            </a:r>
            <a:endParaRPr lang="en-US" sz="1050" b="0" u="none" strike="noStrike">
              <a:solidFill>
                <a:srgbClr val="000000"/>
              </a:solidFill>
              <a:effectLst/>
              <a:uFillTx/>
              <a:latin typeface="Times New Roman"/>
            </a:endParaRPr>
          </a:p>
        </p:txBody>
      </p:sp>
      <p:sp>
        <p:nvSpPr>
          <p:cNvPr id="1411" name="任意多边形: 形状 1410"/>
          <p:cNvSpPr/>
          <p:nvPr/>
        </p:nvSpPr>
        <p:spPr>
          <a:xfrm>
            <a:off x="5465160" y="1738080"/>
            <a:ext cx="4696920" cy="1303920"/>
          </a:xfrm>
          <a:custGeom>
            <a:avLst/>
            <a:gdLst/>
            <a:ahLst/>
            <a:cxnLst/>
            <a:rect l="0" t="0" r="r" b="b"/>
            <a:pathLst>
              <a:path w="13047" h="3622">
                <a:moveTo>
                  <a:pt x="0" y="3436"/>
                </a:moveTo>
                <a:lnTo>
                  <a:pt x="0" y="186"/>
                </a:lnTo>
                <a:cubicBezTo>
                  <a:pt x="0" y="173"/>
                  <a:pt x="1" y="161"/>
                  <a:pt x="3" y="149"/>
                </a:cubicBezTo>
                <a:cubicBezTo>
                  <a:pt x="4" y="137"/>
                  <a:pt x="7" y="126"/>
                  <a:pt x="10" y="114"/>
                </a:cubicBezTo>
                <a:cubicBezTo>
                  <a:pt x="14" y="103"/>
                  <a:pt x="18" y="92"/>
                  <a:pt x="23" y="82"/>
                </a:cubicBezTo>
                <a:cubicBezTo>
                  <a:pt x="28" y="72"/>
                  <a:pt x="34" y="63"/>
                  <a:pt x="41" y="54"/>
                </a:cubicBezTo>
                <a:cubicBezTo>
                  <a:pt x="47" y="46"/>
                  <a:pt x="54" y="38"/>
                  <a:pt x="62" y="31"/>
                </a:cubicBezTo>
                <a:cubicBezTo>
                  <a:pt x="69" y="24"/>
                  <a:pt x="77" y="19"/>
                  <a:pt x="86" y="14"/>
                </a:cubicBezTo>
                <a:cubicBezTo>
                  <a:pt x="94" y="9"/>
                  <a:pt x="103" y="6"/>
                  <a:pt x="112" y="3"/>
                </a:cubicBezTo>
                <a:cubicBezTo>
                  <a:pt x="121" y="1"/>
                  <a:pt x="130" y="0"/>
                  <a:pt x="139" y="0"/>
                </a:cubicBezTo>
                <a:lnTo>
                  <a:pt x="12861" y="0"/>
                </a:lnTo>
                <a:cubicBezTo>
                  <a:pt x="12873" y="0"/>
                  <a:pt x="12885" y="1"/>
                  <a:pt x="12897" y="3"/>
                </a:cubicBezTo>
                <a:cubicBezTo>
                  <a:pt x="12909" y="6"/>
                  <a:pt x="12921" y="9"/>
                  <a:pt x="12932" y="14"/>
                </a:cubicBezTo>
                <a:cubicBezTo>
                  <a:pt x="12943" y="19"/>
                  <a:pt x="12954" y="24"/>
                  <a:pt x="12964" y="31"/>
                </a:cubicBezTo>
                <a:cubicBezTo>
                  <a:pt x="12974" y="38"/>
                  <a:pt x="12984" y="46"/>
                  <a:pt x="12992" y="54"/>
                </a:cubicBezTo>
                <a:cubicBezTo>
                  <a:pt x="13001" y="63"/>
                  <a:pt x="13008" y="72"/>
                  <a:pt x="13015" y="82"/>
                </a:cubicBezTo>
                <a:cubicBezTo>
                  <a:pt x="13022" y="92"/>
                  <a:pt x="13028" y="103"/>
                  <a:pt x="13032" y="114"/>
                </a:cubicBezTo>
                <a:cubicBezTo>
                  <a:pt x="13037" y="126"/>
                  <a:pt x="13041" y="137"/>
                  <a:pt x="13043" y="149"/>
                </a:cubicBezTo>
                <a:cubicBezTo>
                  <a:pt x="13045" y="161"/>
                  <a:pt x="13047" y="173"/>
                  <a:pt x="13047" y="186"/>
                </a:cubicBezTo>
                <a:lnTo>
                  <a:pt x="13047" y="3436"/>
                </a:lnTo>
                <a:cubicBezTo>
                  <a:pt x="13047" y="3449"/>
                  <a:pt x="13045" y="3461"/>
                  <a:pt x="13043" y="3473"/>
                </a:cubicBezTo>
                <a:cubicBezTo>
                  <a:pt x="13041" y="3485"/>
                  <a:pt x="13037" y="3496"/>
                  <a:pt x="13032" y="3507"/>
                </a:cubicBezTo>
                <a:cubicBezTo>
                  <a:pt x="13028" y="3519"/>
                  <a:pt x="13022" y="3529"/>
                  <a:pt x="13015" y="3540"/>
                </a:cubicBezTo>
                <a:cubicBezTo>
                  <a:pt x="13008" y="3550"/>
                  <a:pt x="13001" y="3559"/>
                  <a:pt x="12992" y="3568"/>
                </a:cubicBezTo>
                <a:cubicBezTo>
                  <a:pt x="12984" y="3576"/>
                  <a:pt x="12974" y="3584"/>
                  <a:pt x="12964" y="3591"/>
                </a:cubicBezTo>
                <a:cubicBezTo>
                  <a:pt x="12954" y="3598"/>
                  <a:pt x="12943" y="3603"/>
                  <a:pt x="12932" y="3608"/>
                </a:cubicBezTo>
                <a:cubicBezTo>
                  <a:pt x="12921" y="3613"/>
                  <a:pt x="12909" y="3616"/>
                  <a:pt x="12897" y="3618"/>
                </a:cubicBezTo>
                <a:cubicBezTo>
                  <a:pt x="12885" y="3621"/>
                  <a:pt x="12873" y="3622"/>
                  <a:pt x="12861" y="3622"/>
                </a:cubicBezTo>
                <a:lnTo>
                  <a:pt x="139" y="3622"/>
                </a:lnTo>
                <a:cubicBezTo>
                  <a:pt x="130" y="3622"/>
                  <a:pt x="121" y="3621"/>
                  <a:pt x="112" y="3618"/>
                </a:cubicBezTo>
                <a:cubicBezTo>
                  <a:pt x="103" y="3616"/>
                  <a:pt x="94" y="3613"/>
                  <a:pt x="86" y="3608"/>
                </a:cubicBezTo>
                <a:cubicBezTo>
                  <a:pt x="77" y="3603"/>
                  <a:pt x="69" y="3598"/>
                  <a:pt x="62" y="3591"/>
                </a:cubicBezTo>
                <a:cubicBezTo>
                  <a:pt x="54" y="3584"/>
                  <a:pt x="47" y="3576"/>
                  <a:pt x="41" y="3568"/>
                </a:cubicBezTo>
                <a:cubicBezTo>
                  <a:pt x="34" y="3559"/>
                  <a:pt x="28" y="3550"/>
                  <a:pt x="23" y="3540"/>
                </a:cubicBezTo>
                <a:cubicBezTo>
                  <a:pt x="18" y="3529"/>
                  <a:pt x="14" y="3519"/>
                  <a:pt x="10" y="3507"/>
                </a:cubicBezTo>
                <a:cubicBezTo>
                  <a:pt x="7" y="3496"/>
                  <a:pt x="4" y="3485"/>
                  <a:pt x="3" y="3473"/>
                </a:cubicBezTo>
                <a:cubicBezTo>
                  <a:pt x="1" y="3461"/>
                  <a:pt x="0" y="3449"/>
                  <a:pt x="0" y="3436"/>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12" name="任意多边形: 形状 1411"/>
          <p:cNvSpPr/>
          <p:nvPr/>
        </p:nvSpPr>
        <p:spPr>
          <a:xfrm>
            <a:off x="5448240" y="1738080"/>
            <a:ext cx="67320" cy="1303920"/>
          </a:xfrm>
          <a:custGeom>
            <a:avLst/>
            <a:gdLst/>
            <a:ahLst/>
            <a:cxnLst/>
            <a:rect l="0" t="0" r="r" b="b"/>
            <a:pathLst>
              <a:path w="187" h="3622">
                <a:moveTo>
                  <a:pt x="0" y="0"/>
                </a:moveTo>
                <a:lnTo>
                  <a:pt x="187" y="0"/>
                </a:lnTo>
                <a:lnTo>
                  <a:pt x="187"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13" name="任意多边形: 形状 1412"/>
          <p:cNvSpPr/>
          <p:nvPr/>
        </p:nvSpPr>
        <p:spPr>
          <a:xfrm>
            <a:off x="5682240" y="1938600"/>
            <a:ext cx="200880" cy="401400"/>
          </a:xfrm>
          <a:custGeom>
            <a:avLst/>
            <a:gdLst/>
            <a:ahLst/>
            <a:cxnLst/>
            <a:rect l="0" t="0" r="r" b="b"/>
            <a:pathLst>
              <a:path w="558" h="1115">
                <a:moveTo>
                  <a:pt x="0" y="837"/>
                </a:moveTo>
                <a:lnTo>
                  <a:pt x="0" y="278"/>
                </a:lnTo>
                <a:cubicBezTo>
                  <a:pt x="0" y="260"/>
                  <a:pt x="2" y="242"/>
                  <a:pt x="6" y="224"/>
                </a:cubicBezTo>
                <a:cubicBezTo>
                  <a:pt x="9" y="206"/>
                  <a:pt x="15" y="189"/>
                  <a:pt x="22" y="172"/>
                </a:cubicBezTo>
                <a:cubicBezTo>
                  <a:pt x="29" y="155"/>
                  <a:pt x="37" y="139"/>
                  <a:pt x="47" y="124"/>
                </a:cubicBezTo>
                <a:cubicBezTo>
                  <a:pt x="57" y="109"/>
                  <a:pt x="69" y="94"/>
                  <a:pt x="82" y="82"/>
                </a:cubicBezTo>
                <a:cubicBezTo>
                  <a:pt x="96" y="69"/>
                  <a:pt x="110" y="57"/>
                  <a:pt x="125" y="47"/>
                </a:cubicBezTo>
                <a:cubicBezTo>
                  <a:pt x="140" y="37"/>
                  <a:pt x="156" y="28"/>
                  <a:pt x="173" y="21"/>
                </a:cubicBezTo>
                <a:cubicBezTo>
                  <a:pt x="190" y="14"/>
                  <a:pt x="208" y="9"/>
                  <a:pt x="226" y="5"/>
                </a:cubicBezTo>
                <a:cubicBezTo>
                  <a:pt x="244" y="2"/>
                  <a:pt x="262" y="0"/>
                  <a:pt x="280" y="0"/>
                </a:cubicBezTo>
                <a:cubicBezTo>
                  <a:pt x="298" y="0"/>
                  <a:pt x="316" y="2"/>
                  <a:pt x="334" y="5"/>
                </a:cubicBezTo>
                <a:cubicBezTo>
                  <a:pt x="352" y="9"/>
                  <a:pt x="370" y="14"/>
                  <a:pt x="387" y="21"/>
                </a:cubicBezTo>
                <a:cubicBezTo>
                  <a:pt x="403" y="28"/>
                  <a:pt x="419" y="37"/>
                  <a:pt x="435" y="47"/>
                </a:cubicBezTo>
                <a:cubicBezTo>
                  <a:pt x="450" y="57"/>
                  <a:pt x="464" y="69"/>
                  <a:pt x="477" y="82"/>
                </a:cubicBezTo>
                <a:cubicBezTo>
                  <a:pt x="490" y="94"/>
                  <a:pt x="501" y="109"/>
                  <a:pt x="512" y="124"/>
                </a:cubicBezTo>
                <a:cubicBezTo>
                  <a:pt x="522" y="139"/>
                  <a:pt x="530" y="155"/>
                  <a:pt x="537" y="172"/>
                </a:cubicBezTo>
                <a:cubicBezTo>
                  <a:pt x="544" y="189"/>
                  <a:pt x="550" y="206"/>
                  <a:pt x="553" y="224"/>
                </a:cubicBezTo>
                <a:cubicBezTo>
                  <a:pt x="557" y="242"/>
                  <a:pt x="558" y="260"/>
                  <a:pt x="558" y="278"/>
                </a:cubicBezTo>
                <a:lnTo>
                  <a:pt x="558" y="837"/>
                </a:lnTo>
                <a:cubicBezTo>
                  <a:pt x="558" y="855"/>
                  <a:pt x="557" y="873"/>
                  <a:pt x="553" y="891"/>
                </a:cubicBezTo>
                <a:cubicBezTo>
                  <a:pt x="550" y="909"/>
                  <a:pt x="544" y="926"/>
                  <a:pt x="537" y="943"/>
                </a:cubicBezTo>
                <a:cubicBezTo>
                  <a:pt x="530" y="960"/>
                  <a:pt x="522" y="976"/>
                  <a:pt x="512" y="991"/>
                </a:cubicBezTo>
                <a:cubicBezTo>
                  <a:pt x="501" y="1007"/>
                  <a:pt x="490" y="1021"/>
                  <a:pt x="477" y="1034"/>
                </a:cubicBezTo>
                <a:cubicBezTo>
                  <a:pt x="464" y="1047"/>
                  <a:pt x="450" y="1058"/>
                  <a:pt x="435" y="1068"/>
                </a:cubicBezTo>
                <a:cubicBezTo>
                  <a:pt x="419" y="1078"/>
                  <a:pt x="403" y="1087"/>
                  <a:pt x="387" y="1094"/>
                </a:cubicBezTo>
                <a:cubicBezTo>
                  <a:pt x="370" y="1101"/>
                  <a:pt x="352" y="1106"/>
                  <a:pt x="334" y="1110"/>
                </a:cubicBezTo>
                <a:cubicBezTo>
                  <a:pt x="316" y="1113"/>
                  <a:pt x="298" y="1115"/>
                  <a:pt x="280" y="1115"/>
                </a:cubicBezTo>
                <a:cubicBezTo>
                  <a:pt x="262" y="1115"/>
                  <a:pt x="244" y="1113"/>
                  <a:pt x="226" y="1110"/>
                </a:cubicBezTo>
                <a:cubicBezTo>
                  <a:pt x="208" y="1106"/>
                  <a:pt x="190" y="1101"/>
                  <a:pt x="173" y="1094"/>
                </a:cubicBezTo>
                <a:cubicBezTo>
                  <a:pt x="156" y="1087"/>
                  <a:pt x="140" y="1078"/>
                  <a:pt x="125" y="1068"/>
                </a:cubicBezTo>
                <a:cubicBezTo>
                  <a:pt x="110" y="1058"/>
                  <a:pt x="96" y="1047"/>
                  <a:pt x="82" y="1034"/>
                </a:cubicBezTo>
                <a:cubicBezTo>
                  <a:pt x="69" y="1021"/>
                  <a:pt x="57" y="1007"/>
                  <a:pt x="47" y="991"/>
                </a:cubicBezTo>
                <a:cubicBezTo>
                  <a:pt x="37" y="976"/>
                  <a:pt x="29" y="960"/>
                  <a:pt x="22" y="943"/>
                </a:cubicBezTo>
                <a:cubicBezTo>
                  <a:pt x="15" y="926"/>
                  <a:pt x="9" y="909"/>
                  <a:pt x="6" y="891"/>
                </a:cubicBezTo>
                <a:cubicBezTo>
                  <a:pt x="2" y="873"/>
                  <a:pt x="0" y="855"/>
                  <a:pt x="0" y="837"/>
                </a:cubicBezTo>
                <a:close/>
              </a:path>
            </a:pathLst>
          </a:custGeom>
          <a:solidFill>
            <a:srgbClr val="F97316">
              <a:alpha val="1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414" name="图片 1413"/>
          <p:cNvPicPr/>
          <p:nvPr/>
        </p:nvPicPr>
        <p:blipFill>
          <a:blip r:embed="rId5"/>
          <a:stretch/>
        </p:blipFill>
        <p:spPr>
          <a:xfrm>
            <a:off x="5682600" y="2039040"/>
            <a:ext cx="200160" cy="200160"/>
          </a:xfrm>
          <a:prstGeom prst="rect">
            <a:avLst/>
          </a:prstGeom>
          <a:noFill/>
          <a:ln w="0">
            <a:noFill/>
          </a:ln>
        </p:spPr>
      </p:pic>
      <p:sp>
        <p:nvSpPr>
          <p:cNvPr id="1415" name="文本框 1414"/>
          <p:cNvSpPr txBox="1"/>
          <p:nvPr/>
        </p:nvSpPr>
        <p:spPr>
          <a:xfrm>
            <a:off x="1103040" y="262764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实基础。</a:t>
            </a:r>
            <a:endParaRPr lang="en-US" sz="1050" b="0" u="none" strike="noStrike">
              <a:solidFill>
                <a:srgbClr val="000000"/>
              </a:solidFill>
              <a:effectLst/>
              <a:uFillTx/>
              <a:latin typeface="Times New Roman"/>
            </a:endParaRPr>
          </a:p>
        </p:txBody>
      </p:sp>
      <p:sp>
        <p:nvSpPr>
          <p:cNvPr id="1416" name="文本框 1415"/>
          <p:cNvSpPr txBox="1"/>
          <p:nvPr/>
        </p:nvSpPr>
        <p:spPr>
          <a:xfrm>
            <a:off x="6016680" y="192024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通信协议突破</a:t>
            </a:r>
            <a:endParaRPr lang="en-US" sz="1320" b="0" u="none" strike="noStrike">
              <a:solidFill>
                <a:srgbClr val="000000"/>
              </a:solidFill>
              <a:effectLst/>
              <a:uFillTx/>
              <a:latin typeface="Times New Roman"/>
            </a:endParaRPr>
          </a:p>
        </p:txBody>
      </p:sp>
      <p:sp>
        <p:nvSpPr>
          <p:cNvPr id="1417" name="文本框 1416"/>
          <p:cNvSpPr txBox="1"/>
          <p:nvPr/>
        </p:nvSpPr>
        <p:spPr>
          <a:xfrm>
            <a:off x="6016680" y="222660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设计并实现了</a:t>
            </a:r>
            <a:endParaRPr lang="en-US" sz="1050" b="0" u="none" strike="noStrike">
              <a:solidFill>
                <a:srgbClr val="000000"/>
              </a:solidFill>
              <a:effectLst/>
              <a:uFillTx/>
              <a:latin typeface="Times New Roman"/>
            </a:endParaRPr>
          </a:p>
        </p:txBody>
      </p:sp>
      <p:sp>
        <p:nvSpPr>
          <p:cNvPr id="1418" name="文本框 1417"/>
          <p:cNvSpPr txBox="1"/>
          <p:nvPr/>
        </p:nvSpPr>
        <p:spPr>
          <a:xfrm>
            <a:off x="6787163" y="2239285"/>
            <a:ext cx="338234" cy="161583"/>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MQTT</a:t>
            </a:r>
            <a:endParaRPr lang="en-US" sz="1050" b="0" u="none" strike="noStrike" dirty="0">
              <a:solidFill>
                <a:srgbClr val="000000"/>
              </a:solidFill>
              <a:effectLst/>
              <a:uFillTx/>
              <a:latin typeface="Times New Roman"/>
            </a:endParaRPr>
          </a:p>
        </p:txBody>
      </p:sp>
      <p:sp>
        <p:nvSpPr>
          <p:cNvPr id="1419" name="文本框 1418"/>
          <p:cNvSpPr txBox="1"/>
          <p:nvPr/>
        </p:nvSpPr>
        <p:spPr>
          <a:xfrm>
            <a:off x="7121520" y="2226600"/>
            <a:ext cx="2817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通信主题结构与消息格式，打通北向应⽤与南向</a:t>
            </a:r>
            <a:endParaRPr lang="en-US" sz="1050" b="0" u="none" strike="noStrike">
              <a:solidFill>
                <a:srgbClr val="000000"/>
              </a:solidFill>
              <a:effectLst/>
              <a:uFillTx/>
              <a:latin typeface="Times New Roman"/>
            </a:endParaRPr>
          </a:p>
        </p:txBody>
      </p:sp>
      <p:sp>
        <p:nvSpPr>
          <p:cNvPr id="1420" name="文本框 1419"/>
          <p:cNvSpPr txBox="1"/>
          <p:nvPr/>
        </p:nvSpPr>
        <p:spPr>
          <a:xfrm>
            <a:off x="6016680" y="242712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开发板的数据交互，</a:t>
            </a:r>
            <a:endParaRPr lang="en-US" sz="1050" b="0" u="none" strike="noStrike">
              <a:solidFill>
                <a:srgbClr val="000000"/>
              </a:solidFill>
              <a:effectLst/>
              <a:uFillTx/>
              <a:latin typeface="Times New Roman"/>
            </a:endParaRPr>
          </a:p>
        </p:txBody>
      </p:sp>
      <p:sp>
        <p:nvSpPr>
          <p:cNvPr id="1421" name="文本框 1420"/>
          <p:cNvSpPr txBox="1"/>
          <p:nvPr/>
        </p:nvSpPr>
        <p:spPr>
          <a:xfrm>
            <a:off x="7220160" y="245808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22" name="文本框 1421"/>
          <p:cNvSpPr txBox="1"/>
          <p:nvPr/>
        </p:nvSpPr>
        <p:spPr>
          <a:xfrm>
            <a:off x="7262640" y="242712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确保指令下发与数据上报的⾼效稳定，实现真</a:t>
            </a:r>
            <a:endParaRPr lang="en-US" sz="1050" b="0" u="none" strike="noStrike">
              <a:solidFill>
                <a:srgbClr val="000000"/>
              </a:solidFill>
              <a:effectLst/>
              <a:uFillTx/>
              <a:latin typeface="Times New Roman"/>
            </a:endParaRPr>
          </a:p>
        </p:txBody>
      </p:sp>
      <p:sp>
        <p:nvSpPr>
          <p:cNvPr id="1423" name="任意多边形: 形状 1422"/>
          <p:cNvSpPr/>
          <p:nvPr/>
        </p:nvSpPr>
        <p:spPr>
          <a:xfrm>
            <a:off x="551520" y="3242160"/>
            <a:ext cx="4696560" cy="1303920"/>
          </a:xfrm>
          <a:custGeom>
            <a:avLst/>
            <a:gdLst/>
            <a:ahLst/>
            <a:cxnLst/>
            <a:rect l="0" t="0" r="r" b="b"/>
            <a:pathLst>
              <a:path w="13046" h="3622">
                <a:moveTo>
                  <a:pt x="0" y="3437"/>
                </a:moveTo>
                <a:lnTo>
                  <a:pt x="0" y="187"/>
                </a:lnTo>
                <a:cubicBezTo>
                  <a:pt x="0" y="175"/>
                  <a:pt x="0" y="163"/>
                  <a:pt x="2" y="151"/>
                </a:cubicBezTo>
                <a:cubicBezTo>
                  <a:pt x="4" y="139"/>
                  <a:pt x="7" y="127"/>
                  <a:pt x="10" y="116"/>
                </a:cubicBezTo>
                <a:cubicBezTo>
                  <a:pt x="14" y="105"/>
                  <a:pt x="18" y="94"/>
                  <a:pt x="23" y="84"/>
                </a:cubicBezTo>
                <a:cubicBezTo>
                  <a:pt x="28" y="74"/>
                  <a:pt x="34" y="64"/>
                  <a:pt x="40" y="56"/>
                </a:cubicBezTo>
                <a:cubicBezTo>
                  <a:pt x="47" y="46"/>
                  <a:pt x="54" y="38"/>
                  <a:pt x="61" y="31"/>
                </a:cubicBezTo>
                <a:cubicBezTo>
                  <a:pt x="69" y="25"/>
                  <a:pt x="77" y="19"/>
                  <a:pt x="86" y="14"/>
                </a:cubicBezTo>
                <a:cubicBezTo>
                  <a:pt x="94" y="10"/>
                  <a:pt x="103" y="6"/>
                  <a:pt x="112" y="4"/>
                </a:cubicBezTo>
                <a:cubicBezTo>
                  <a:pt x="121" y="1"/>
                  <a:pt x="130" y="0"/>
                  <a:pt x="139" y="0"/>
                </a:cubicBezTo>
                <a:lnTo>
                  <a:pt x="12861" y="0"/>
                </a:lnTo>
                <a:cubicBezTo>
                  <a:pt x="12873" y="0"/>
                  <a:pt x="12885" y="1"/>
                  <a:pt x="12897" y="4"/>
                </a:cubicBezTo>
                <a:cubicBezTo>
                  <a:pt x="12909" y="6"/>
                  <a:pt x="12920" y="10"/>
                  <a:pt x="12932" y="14"/>
                </a:cubicBezTo>
                <a:cubicBezTo>
                  <a:pt x="12943" y="19"/>
                  <a:pt x="12954" y="25"/>
                  <a:pt x="12964" y="31"/>
                </a:cubicBezTo>
                <a:cubicBezTo>
                  <a:pt x="12974" y="38"/>
                  <a:pt x="12983" y="46"/>
                  <a:pt x="12992" y="56"/>
                </a:cubicBezTo>
                <a:cubicBezTo>
                  <a:pt x="13001" y="64"/>
                  <a:pt x="13008" y="74"/>
                  <a:pt x="13015" y="84"/>
                </a:cubicBezTo>
                <a:cubicBezTo>
                  <a:pt x="13022" y="94"/>
                  <a:pt x="13027" y="105"/>
                  <a:pt x="13032" y="116"/>
                </a:cubicBezTo>
                <a:cubicBezTo>
                  <a:pt x="13037" y="127"/>
                  <a:pt x="13040" y="139"/>
                  <a:pt x="13043" y="151"/>
                </a:cubicBezTo>
                <a:cubicBezTo>
                  <a:pt x="13045" y="163"/>
                  <a:pt x="13046" y="175"/>
                  <a:pt x="13046" y="187"/>
                </a:cubicBezTo>
                <a:lnTo>
                  <a:pt x="13046" y="3437"/>
                </a:lnTo>
                <a:cubicBezTo>
                  <a:pt x="13046" y="3449"/>
                  <a:pt x="13045" y="3461"/>
                  <a:pt x="13043" y="3473"/>
                </a:cubicBezTo>
                <a:cubicBezTo>
                  <a:pt x="13040" y="3485"/>
                  <a:pt x="13037" y="3496"/>
                  <a:pt x="13032" y="3508"/>
                </a:cubicBezTo>
                <a:cubicBezTo>
                  <a:pt x="13027" y="3519"/>
                  <a:pt x="13022" y="3530"/>
                  <a:pt x="13015" y="3540"/>
                </a:cubicBezTo>
                <a:cubicBezTo>
                  <a:pt x="13008" y="3550"/>
                  <a:pt x="13001" y="3559"/>
                  <a:pt x="12992" y="3568"/>
                </a:cubicBezTo>
                <a:cubicBezTo>
                  <a:pt x="12983" y="3577"/>
                  <a:pt x="12974" y="3584"/>
                  <a:pt x="12964" y="3591"/>
                </a:cubicBezTo>
                <a:cubicBezTo>
                  <a:pt x="12954" y="3598"/>
                  <a:pt x="12943" y="3604"/>
                  <a:pt x="12932" y="3608"/>
                </a:cubicBezTo>
                <a:cubicBezTo>
                  <a:pt x="12920" y="3613"/>
                  <a:pt x="12909" y="3616"/>
                  <a:pt x="12897" y="3619"/>
                </a:cubicBezTo>
                <a:cubicBezTo>
                  <a:pt x="12885" y="3621"/>
                  <a:pt x="12873" y="3622"/>
                  <a:pt x="12861" y="3622"/>
                </a:cubicBezTo>
                <a:lnTo>
                  <a:pt x="139" y="3622"/>
                </a:lnTo>
                <a:cubicBezTo>
                  <a:pt x="130" y="3622"/>
                  <a:pt x="121" y="3621"/>
                  <a:pt x="112" y="3619"/>
                </a:cubicBezTo>
                <a:cubicBezTo>
                  <a:pt x="103" y="3616"/>
                  <a:pt x="94" y="3613"/>
                  <a:pt x="86" y="3608"/>
                </a:cubicBezTo>
                <a:cubicBezTo>
                  <a:pt x="77" y="3604"/>
                  <a:pt x="69" y="3598"/>
                  <a:pt x="61" y="3591"/>
                </a:cubicBezTo>
                <a:cubicBezTo>
                  <a:pt x="54" y="3584"/>
                  <a:pt x="47" y="3577"/>
                  <a:pt x="40" y="3568"/>
                </a:cubicBezTo>
                <a:cubicBezTo>
                  <a:pt x="34" y="3559"/>
                  <a:pt x="28" y="3550"/>
                  <a:pt x="23" y="3540"/>
                </a:cubicBezTo>
                <a:cubicBezTo>
                  <a:pt x="18" y="3530"/>
                  <a:pt x="14" y="3519"/>
                  <a:pt x="10" y="3508"/>
                </a:cubicBezTo>
                <a:cubicBezTo>
                  <a:pt x="7" y="3496"/>
                  <a:pt x="4" y="3485"/>
                  <a:pt x="2" y="3473"/>
                </a:cubicBezTo>
                <a:cubicBezTo>
                  <a:pt x="0" y="3461"/>
                  <a:pt x="0" y="3449"/>
                  <a:pt x="0" y="3437"/>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24" name="任意多边形: 形状 1423"/>
          <p:cNvSpPr/>
          <p:nvPr/>
        </p:nvSpPr>
        <p:spPr>
          <a:xfrm>
            <a:off x="534600" y="3242160"/>
            <a:ext cx="67320" cy="1303920"/>
          </a:xfrm>
          <a:custGeom>
            <a:avLst/>
            <a:gdLst/>
            <a:ahLst/>
            <a:cxnLst/>
            <a:rect l="0" t="0" r="r" b="b"/>
            <a:pathLst>
              <a:path w="187" h="3622">
                <a:moveTo>
                  <a:pt x="0" y="0"/>
                </a:moveTo>
                <a:lnTo>
                  <a:pt x="187" y="0"/>
                </a:lnTo>
                <a:lnTo>
                  <a:pt x="187"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25" name="任意多边形: 形状 1424"/>
          <p:cNvSpPr/>
          <p:nvPr/>
        </p:nvSpPr>
        <p:spPr>
          <a:xfrm>
            <a:off x="768600" y="3442680"/>
            <a:ext cx="250920" cy="401760"/>
          </a:xfrm>
          <a:custGeom>
            <a:avLst/>
            <a:gdLst/>
            <a:ahLst/>
            <a:cxnLst/>
            <a:rect l="0" t="0" r="r" b="b"/>
            <a:pathLst>
              <a:path w="697" h="1116">
                <a:moveTo>
                  <a:pt x="0" y="766"/>
                </a:moveTo>
                <a:lnTo>
                  <a:pt x="0" y="348"/>
                </a:lnTo>
                <a:cubicBezTo>
                  <a:pt x="0" y="326"/>
                  <a:pt x="2" y="303"/>
                  <a:pt x="7" y="281"/>
                </a:cubicBezTo>
                <a:cubicBezTo>
                  <a:pt x="11" y="258"/>
                  <a:pt x="18" y="236"/>
                  <a:pt x="27" y="215"/>
                </a:cubicBezTo>
                <a:cubicBezTo>
                  <a:pt x="35" y="194"/>
                  <a:pt x="46" y="174"/>
                  <a:pt x="59" y="155"/>
                </a:cubicBezTo>
                <a:cubicBezTo>
                  <a:pt x="71" y="136"/>
                  <a:pt x="86" y="118"/>
                  <a:pt x="102" y="102"/>
                </a:cubicBezTo>
                <a:cubicBezTo>
                  <a:pt x="118" y="86"/>
                  <a:pt x="136" y="72"/>
                  <a:pt x="155" y="59"/>
                </a:cubicBezTo>
                <a:cubicBezTo>
                  <a:pt x="174" y="46"/>
                  <a:pt x="194" y="36"/>
                  <a:pt x="215" y="27"/>
                </a:cubicBezTo>
                <a:cubicBezTo>
                  <a:pt x="236" y="18"/>
                  <a:pt x="258" y="11"/>
                  <a:pt x="280" y="7"/>
                </a:cubicBezTo>
                <a:cubicBezTo>
                  <a:pt x="304" y="3"/>
                  <a:pt x="326" y="0"/>
                  <a:pt x="349" y="0"/>
                </a:cubicBezTo>
                <a:cubicBezTo>
                  <a:pt x="372" y="0"/>
                  <a:pt x="395" y="3"/>
                  <a:pt x="417" y="7"/>
                </a:cubicBezTo>
                <a:cubicBezTo>
                  <a:pt x="440" y="11"/>
                  <a:pt x="461" y="18"/>
                  <a:pt x="483" y="27"/>
                </a:cubicBezTo>
                <a:cubicBezTo>
                  <a:pt x="504" y="36"/>
                  <a:pt x="524" y="46"/>
                  <a:pt x="543" y="59"/>
                </a:cubicBezTo>
                <a:cubicBezTo>
                  <a:pt x="562" y="72"/>
                  <a:pt x="579" y="86"/>
                  <a:pt x="596" y="102"/>
                </a:cubicBezTo>
                <a:cubicBezTo>
                  <a:pt x="612" y="118"/>
                  <a:pt x="626" y="136"/>
                  <a:pt x="639" y="155"/>
                </a:cubicBezTo>
                <a:cubicBezTo>
                  <a:pt x="652" y="174"/>
                  <a:pt x="662" y="194"/>
                  <a:pt x="671" y="215"/>
                </a:cubicBezTo>
                <a:cubicBezTo>
                  <a:pt x="680" y="236"/>
                  <a:pt x="686" y="258"/>
                  <a:pt x="691" y="281"/>
                </a:cubicBezTo>
                <a:cubicBezTo>
                  <a:pt x="695" y="303"/>
                  <a:pt x="697" y="326"/>
                  <a:pt x="697" y="348"/>
                </a:cubicBezTo>
                <a:lnTo>
                  <a:pt x="697" y="766"/>
                </a:lnTo>
                <a:cubicBezTo>
                  <a:pt x="697" y="789"/>
                  <a:pt x="695" y="812"/>
                  <a:pt x="691" y="834"/>
                </a:cubicBezTo>
                <a:cubicBezTo>
                  <a:pt x="686" y="857"/>
                  <a:pt x="680" y="878"/>
                  <a:pt x="671" y="900"/>
                </a:cubicBezTo>
                <a:cubicBezTo>
                  <a:pt x="662" y="921"/>
                  <a:pt x="652" y="941"/>
                  <a:pt x="639" y="960"/>
                </a:cubicBezTo>
                <a:cubicBezTo>
                  <a:pt x="626" y="979"/>
                  <a:pt x="612" y="996"/>
                  <a:pt x="596" y="1013"/>
                </a:cubicBezTo>
                <a:cubicBezTo>
                  <a:pt x="579" y="1030"/>
                  <a:pt x="562" y="1044"/>
                  <a:pt x="543" y="1057"/>
                </a:cubicBezTo>
                <a:cubicBezTo>
                  <a:pt x="524" y="1070"/>
                  <a:pt x="504" y="1080"/>
                  <a:pt x="483" y="1089"/>
                </a:cubicBezTo>
                <a:cubicBezTo>
                  <a:pt x="461" y="1098"/>
                  <a:pt x="440" y="1104"/>
                  <a:pt x="417" y="1109"/>
                </a:cubicBezTo>
                <a:cubicBezTo>
                  <a:pt x="395" y="1113"/>
                  <a:pt x="372" y="1116"/>
                  <a:pt x="349" y="1116"/>
                </a:cubicBezTo>
                <a:cubicBezTo>
                  <a:pt x="326" y="1116"/>
                  <a:pt x="304" y="1113"/>
                  <a:pt x="280" y="1109"/>
                </a:cubicBezTo>
                <a:cubicBezTo>
                  <a:pt x="258" y="1104"/>
                  <a:pt x="236" y="1098"/>
                  <a:pt x="215" y="1089"/>
                </a:cubicBezTo>
                <a:cubicBezTo>
                  <a:pt x="194" y="1080"/>
                  <a:pt x="174" y="1070"/>
                  <a:pt x="155" y="1057"/>
                </a:cubicBezTo>
                <a:cubicBezTo>
                  <a:pt x="136" y="1044"/>
                  <a:pt x="118" y="1030"/>
                  <a:pt x="102" y="1013"/>
                </a:cubicBezTo>
                <a:cubicBezTo>
                  <a:pt x="86" y="996"/>
                  <a:pt x="71" y="979"/>
                  <a:pt x="59" y="960"/>
                </a:cubicBezTo>
                <a:cubicBezTo>
                  <a:pt x="46" y="941"/>
                  <a:pt x="35" y="921"/>
                  <a:pt x="27" y="900"/>
                </a:cubicBezTo>
                <a:cubicBezTo>
                  <a:pt x="18" y="878"/>
                  <a:pt x="11" y="857"/>
                  <a:pt x="7" y="834"/>
                </a:cubicBezTo>
                <a:cubicBezTo>
                  <a:pt x="2" y="812"/>
                  <a:pt x="0" y="789"/>
                  <a:pt x="0" y="766"/>
                </a:cubicBezTo>
                <a:close/>
              </a:path>
            </a:pathLst>
          </a:custGeom>
          <a:solidFill>
            <a:srgbClr val="F97316">
              <a:alpha val="1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426" name="图片 1425"/>
          <p:cNvPicPr/>
          <p:nvPr/>
        </p:nvPicPr>
        <p:blipFill>
          <a:blip r:embed="rId6"/>
          <a:stretch/>
        </p:blipFill>
        <p:spPr>
          <a:xfrm>
            <a:off x="768960" y="3543120"/>
            <a:ext cx="250200" cy="200160"/>
          </a:xfrm>
          <a:prstGeom prst="rect">
            <a:avLst/>
          </a:prstGeom>
          <a:noFill/>
          <a:ln w="0">
            <a:noFill/>
          </a:ln>
        </p:spPr>
      </p:pic>
      <p:sp>
        <p:nvSpPr>
          <p:cNvPr id="1427" name="文本框 1426"/>
          <p:cNvSpPr txBox="1"/>
          <p:nvPr/>
        </p:nvSpPr>
        <p:spPr>
          <a:xfrm>
            <a:off x="6016680" y="262764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正的智慧联动。</a:t>
            </a:r>
            <a:endParaRPr lang="en-US" sz="1050" b="0" u="none" strike="noStrike">
              <a:solidFill>
                <a:srgbClr val="000000"/>
              </a:solidFill>
              <a:effectLst/>
              <a:uFillTx/>
              <a:latin typeface="Times New Roman"/>
            </a:endParaRPr>
          </a:p>
        </p:txBody>
      </p:sp>
      <p:sp>
        <p:nvSpPr>
          <p:cNvPr id="1428" name="文本框 1427"/>
          <p:cNvSpPr txBox="1"/>
          <p:nvPr/>
        </p:nvSpPr>
        <p:spPr>
          <a:xfrm>
            <a:off x="1153080" y="3463200"/>
            <a:ext cx="192960" cy="195480"/>
          </a:xfrm>
          <a:prstGeom prst="rect">
            <a:avLst/>
          </a:prstGeom>
          <a:noFill/>
          <a:ln w="0">
            <a:noFill/>
          </a:ln>
        </p:spPr>
        <p:txBody>
          <a:bodyPr wrap="none" lIns="0" tIns="0" rIns="0" bIns="0" anchor="t">
            <a:spAutoFit/>
          </a:bodyPr>
          <a:lstStyle/>
          <a:p>
            <a:r>
              <a:rPr lang="en-US" sz="1320" b="1" u="none" strike="noStrike">
                <a:solidFill>
                  <a:srgbClr val="FFFFFF"/>
                </a:solidFill>
                <a:effectLst/>
                <a:uFillTx/>
                <a:latin typeface="DejaVuSans"/>
                <a:ea typeface="DejaVuSans"/>
              </a:rPr>
              <a:t>AI</a:t>
            </a:r>
            <a:endParaRPr lang="en-US" sz="1320" b="0" u="none" strike="noStrike">
              <a:solidFill>
                <a:srgbClr val="000000"/>
              </a:solidFill>
              <a:effectLst/>
              <a:uFillTx/>
              <a:latin typeface="Times New Roman"/>
            </a:endParaRPr>
          </a:p>
        </p:txBody>
      </p:sp>
      <p:sp>
        <p:nvSpPr>
          <p:cNvPr id="1429" name="文本框 1428"/>
          <p:cNvSpPr txBox="1"/>
          <p:nvPr/>
        </p:nvSpPr>
        <p:spPr>
          <a:xfrm>
            <a:off x="1344600" y="342468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技术融合</a:t>
            </a:r>
            <a:endParaRPr lang="en-US" sz="1320" b="0" u="none" strike="noStrike">
              <a:solidFill>
                <a:srgbClr val="000000"/>
              </a:solidFill>
              <a:effectLst/>
              <a:uFillTx/>
              <a:latin typeface="Times New Roman"/>
            </a:endParaRPr>
          </a:p>
        </p:txBody>
      </p:sp>
      <p:sp>
        <p:nvSpPr>
          <p:cNvPr id="1430" name="文本框 1429"/>
          <p:cNvSpPr txBox="1"/>
          <p:nvPr/>
        </p:nvSpPr>
        <p:spPr>
          <a:xfrm>
            <a:off x="1153080" y="373068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成功集成鸿蒙</a:t>
            </a:r>
            <a:endParaRPr lang="en-US" sz="1050" b="0" u="none" strike="noStrike">
              <a:solidFill>
                <a:srgbClr val="000000"/>
              </a:solidFill>
              <a:effectLst/>
              <a:uFillTx/>
              <a:latin typeface="Times New Roman"/>
            </a:endParaRPr>
          </a:p>
        </p:txBody>
      </p:sp>
      <p:sp>
        <p:nvSpPr>
          <p:cNvPr id="1431" name="文本框 1430"/>
          <p:cNvSpPr txBox="1"/>
          <p:nvPr/>
        </p:nvSpPr>
        <p:spPr>
          <a:xfrm>
            <a:off x="1955520" y="376164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1432" name="文本框 1431"/>
          <p:cNvSpPr txBox="1"/>
          <p:nvPr/>
        </p:nvSpPr>
        <p:spPr>
          <a:xfrm>
            <a:off x="2086200" y="3730680"/>
            <a:ext cx="1744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引擎与⾃然语⾔处理库，实现</a:t>
            </a:r>
            <a:endParaRPr lang="en-US" sz="1050" b="0" u="none" strike="noStrike">
              <a:solidFill>
                <a:srgbClr val="000000"/>
              </a:solidFill>
              <a:effectLst/>
              <a:uFillTx/>
              <a:latin typeface="Times New Roman"/>
            </a:endParaRPr>
          </a:p>
        </p:txBody>
      </p:sp>
      <p:sp>
        <p:nvSpPr>
          <p:cNvPr id="1433" name="文本框 1432"/>
          <p:cNvSpPr txBox="1"/>
          <p:nvPr/>
        </p:nvSpPr>
        <p:spPr>
          <a:xfrm>
            <a:off x="3824640" y="376164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1434" name="文本框 1433"/>
          <p:cNvSpPr txBox="1"/>
          <p:nvPr/>
        </p:nvSpPr>
        <p:spPr>
          <a:xfrm>
            <a:off x="3955320" y="373068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智能交互功能，</a:t>
            </a:r>
            <a:endParaRPr lang="en-US" sz="1050" b="0" u="none" strike="noStrike">
              <a:solidFill>
                <a:srgbClr val="000000"/>
              </a:solidFill>
              <a:effectLst/>
              <a:uFillTx/>
              <a:latin typeface="Times New Roman"/>
            </a:endParaRPr>
          </a:p>
        </p:txBody>
      </p:sp>
      <p:sp>
        <p:nvSpPr>
          <p:cNvPr id="1435" name="文本框 1434"/>
          <p:cNvSpPr txBox="1"/>
          <p:nvPr/>
        </p:nvSpPr>
        <p:spPr>
          <a:xfrm>
            <a:off x="1153080" y="393120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⽤⼾可通过⾃然语⾔查询环境数据、控制设备，提供便捷的语⾳交</a:t>
            </a:r>
            <a:endParaRPr lang="en-US" sz="1050" b="0" u="none" strike="noStrike">
              <a:solidFill>
                <a:srgbClr val="000000"/>
              </a:solidFill>
              <a:effectLst/>
              <a:uFillTx/>
              <a:latin typeface="Times New Roman"/>
            </a:endParaRPr>
          </a:p>
        </p:txBody>
      </p:sp>
      <p:sp>
        <p:nvSpPr>
          <p:cNvPr id="1436" name="任意多边形: 形状 1435"/>
          <p:cNvSpPr/>
          <p:nvPr/>
        </p:nvSpPr>
        <p:spPr>
          <a:xfrm>
            <a:off x="5465160" y="3242160"/>
            <a:ext cx="4696920" cy="1303920"/>
          </a:xfrm>
          <a:custGeom>
            <a:avLst/>
            <a:gdLst/>
            <a:ahLst/>
            <a:cxnLst/>
            <a:rect l="0" t="0" r="r" b="b"/>
            <a:pathLst>
              <a:path w="13047" h="3622">
                <a:moveTo>
                  <a:pt x="0" y="3437"/>
                </a:moveTo>
                <a:lnTo>
                  <a:pt x="0" y="187"/>
                </a:lnTo>
                <a:cubicBezTo>
                  <a:pt x="0" y="175"/>
                  <a:pt x="1" y="163"/>
                  <a:pt x="3" y="151"/>
                </a:cubicBezTo>
                <a:cubicBezTo>
                  <a:pt x="4" y="139"/>
                  <a:pt x="7" y="127"/>
                  <a:pt x="10" y="116"/>
                </a:cubicBezTo>
                <a:cubicBezTo>
                  <a:pt x="14" y="105"/>
                  <a:pt x="18" y="94"/>
                  <a:pt x="23" y="84"/>
                </a:cubicBezTo>
                <a:cubicBezTo>
                  <a:pt x="28" y="74"/>
                  <a:pt x="34" y="64"/>
                  <a:pt x="41" y="56"/>
                </a:cubicBezTo>
                <a:cubicBezTo>
                  <a:pt x="47" y="46"/>
                  <a:pt x="54" y="38"/>
                  <a:pt x="62" y="31"/>
                </a:cubicBezTo>
                <a:cubicBezTo>
                  <a:pt x="69" y="25"/>
                  <a:pt x="77" y="19"/>
                  <a:pt x="86" y="14"/>
                </a:cubicBezTo>
                <a:cubicBezTo>
                  <a:pt x="94" y="10"/>
                  <a:pt x="103" y="6"/>
                  <a:pt x="112" y="4"/>
                </a:cubicBezTo>
                <a:cubicBezTo>
                  <a:pt x="121" y="1"/>
                  <a:pt x="130" y="0"/>
                  <a:pt x="139" y="0"/>
                </a:cubicBezTo>
                <a:lnTo>
                  <a:pt x="12861" y="0"/>
                </a:lnTo>
                <a:cubicBezTo>
                  <a:pt x="12873" y="0"/>
                  <a:pt x="12885" y="1"/>
                  <a:pt x="12897" y="4"/>
                </a:cubicBezTo>
                <a:cubicBezTo>
                  <a:pt x="12909" y="6"/>
                  <a:pt x="12921" y="10"/>
                  <a:pt x="12932" y="14"/>
                </a:cubicBezTo>
                <a:cubicBezTo>
                  <a:pt x="12943" y="19"/>
                  <a:pt x="12954" y="25"/>
                  <a:pt x="12964" y="31"/>
                </a:cubicBezTo>
                <a:cubicBezTo>
                  <a:pt x="12974" y="38"/>
                  <a:pt x="12984" y="46"/>
                  <a:pt x="12992" y="56"/>
                </a:cubicBezTo>
                <a:cubicBezTo>
                  <a:pt x="13001" y="64"/>
                  <a:pt x="13008" y="74"/>
                  <a:pt x="13015" y="84"/>
                </a:cubicBezTo>
                <a:cubicBezTo>
                  <a:pt x="13022" y="94"/>
                  <a:pt x="13028" y="105"/>
                  <a:pt x="13032" y="116"/>
                </a:cubicBezTo>
                <a:cubicBezTo>
                  <a:pt x="13037" y="127"/>
                  <a:pt x="13041" y="139"/>
                  <a:pt x="13043" y="151"/>
                </a:cubicBezTo>
                <a:cubicBezTo>
                  <a:pt x="13045" y="163"/>
                  <a:pt x="13047" y="175"/>
                  <a:pt x="13047" y="187"/>
                </a:cubicBezTo>
                <a:lnTo>
                  <a:pt x="13047" y="3437"/>
                </a:lnTo>
                <a:cubicBezTo>
                  <a:pt x="13047" y="3449"/>
                  <a:pt x="13045" y="3461"/>
                  <a:pt x="13043" y="3473"/>
                </a:cubicBezTo>
                <a:cubicBezTo>
                  <a:pt x="13041" y="3485"/>
                  <a:pt x="13037" y="3496"/>
                  <a:pt x="13032" y="3508"/>
                </a:cubicBezTo>
                <a:cubicBezTo>
                  <a:pt x="13028" y="3519"/>
                  <a:pt x="13022" y="3530"/>
                  <a:pt x="13015" y="3540"/>
                </a:cubicBezTo>
                <a:cubicBezTo>
                  <a:pt x="13008" y="3550"/>
                  <a:pt x="13001" y="3559"/>
                  <a:pt x="12992" y="3568"/>
                </a:cubicBezTo>
                <a:cubicBezTo>
                  <a:pt x="12984" y="3577"/>
                  <a:pt x="12974" y="3584"/>
                  <a:pt x="12964" y="3591"/>
                </a:cubicBezTo>
                <a:cubicBezTo>
                  <a:pt x="12954" y="3598"/>
                  <a:pt x="12943" y="3604"/>
                  <a:pt x="12932" y="3608"/>
                </a:cubicBezTo>
                <a:cubicBezTo>
                  <a:pt x="12921" y="3613"/>
                  <a:pt x="12909" y="3616"/>
                  <a:pt x="12897" y="3619"/>
                </a:cubicBezTo>
                <a:cubicBezTo>
                  <a:pt x="12885" y="3621"/>
                  <a:pt x="12873" y="3622"/>
                  <a:pt x="12861" y="3622"/>
                </a:cubicBezTo>
                <a:lnTo>
                  <a:pt x="139" y="3622"/>
                </a:lnTo>
                <a:cubicBezTo>
                  <a:pt x="130" y="3622"/>
                  <a:pt x="121" y="3621"/>
                  <a:pt x="112" y="3619"/>
                </a:cubicBezTo>
                <a:cubicBezTo>
                  <a:pt x="103" y="3616"/>
                  <a:pt x="94" y="3613"/>
                  <a:pt x="86" y="3608"/>
                </a:cubicBezTo>
                <a:cubicBezTo>
                  <a:pt x="77" y="3604"/>
                  <a:pt x="69" y="3598"/>
                  <a:pt x="62" y="3591"/>
                </a:cubicBezTo>
                <a:cubicBezTo>
                  <a:pt x="54" y="3584"/>
                  <a:pt x="47" y="3577"/>
                  <a:pt x="41" y="3568"/>
                </a:cubicBezTo>
                <a:cubicBezTo>
                  <a:pt x="34" y="3559"/>
                  <a:pt x="28" y="3550"/>
                  <a:pt x="23" y="3540"/>
                </a:cubicBezTo>
                <a:cubicBezTo>
                  <a:pt x="18" y="3530"/>
                  <a:pt x="14" y="3519"/>
                  <a:pt x="10" y="3508"/>
                </a:cubicBezTo>
                <a:cubicBezTo>
                  <a:pt x="7" y="3496"/>
                  <a:pt x="4" y="3485"/>
                  <a:pt x="3" y="3473"/>
                </a:cubicBezTo>
                <a:cubicBezTo>
                  <a:pt x="1" y="3461"/>
                  <a:pt x="0" y="3449"/>
                  <a:pt x="0" y="3437"/>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37" name="任意多边形: 形状 1436"/>
          <p:cNvSpPr/>
          <p:nvPr/>
        </p:nvSpPr>
        <p:spPr>
          <a:xfrm>
            <a:off x="5448240" y="3242160"/>
            <a:ext cx="67320" cy="1303920"/>
          </a:xfrm>
          <a:custGeom>
            <a:avLst/>
            <a:gdLst/>
            <a:ahLst/>
            <a:cxnLst/>
            <a:rect l="0" t="0" r="r" b="b"/>
            <a:pathLst>
              <a:path w="187" h="3622">
                <a:moveTo>
                  <a:pt x="0" y="0"/>
                </a:moveTo>
                <a:lnTo>
                  <a:pt x="187" y="0"/>
                </a:lnTo>
                <a:lnTo>
                  <a:pt x="187"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38" name="任意多边形: 形状 1437"/>
          <p:cNvSpPr/>
          <p:nvPr/>
        </p:nvSpPr>
        <p:spPr>
          <a:xfrm>
            <a:off x="5682240" y="3442680"/>
            <a:ext cx="251280" cy="401760"/>
          </a:xfrm>
          <a:custGeom>
            <a:avLst/>
            <a:gdLst/>
            <a:ahLst/>
            <a:cxnLst/>
            <a:rect l="0" t="0" r="r" b="b"/>
            <a:pathLst>
              <a:path w="698" h="1116">
                <a:moveTo>
                  <a:pt x="0" y="766"/>
                </a:moveTo>
                <a:lnTo>
                  <a:pt x="0" y="348"/>
                </a:lnTo>
                <a:cubicBezTo>
                  <a:pt x="0" y="326"/>
                  <a:pt x="3" y="303"/>
                  <a:pt x="7" y="281"/>
                </a:cubicBezTo>
                <a:cubicBezTo>
                  <a:pt x="12" y="258"/>
                  <a:pt x="18" y="236"/>
                  <a:pt x="27" y="215"/>
                </a:cubicBezTo>
                <a:cubicBezTo>
                  <a:pt x="36" y="194"/>
                  <a:pt x="46" y="174"/>
                  <a:pt x="59" y="155"/>
                </a:cubicBezTo>
                <a:cubicBezTo>
                  <a:pt x="72" y="136"/>
                  <a:pt x="86" y="118"/>
                  <a:pt x="102" y="102"/>
                </a:cubicBezTo>
                <a:cubicBezTo>
                  <a:pt x="119" y="86"/>
                  <a:pt x="136" y="72"/>
                  <a:pt x="155" y="59"/>
                </a:cubicBezTo>
                <a:cubicBezTo>
                  <a:pt x="174" y="46"/>
                  <a:pt x="194" y="36"/>
                  <a:pt x="215" y="27"/>
                </a:cubicBezTo>
                <a:cubicBezTo>
                  <a:pt x="236" y="18"/>
                  <a:pt x="258" y="11"/>
                  <a:pt x="281" y="7"/>
                </a:cubicBezTo>
                <a:cubicBezTo>
                  <a:pt x="303" y="3"/>
                  <a:pt x="326" y="0"/>
                  <a:pt x="349" y="0"/>
                </a:cubicBezTo>
                <a:cubicBezTo>
                  <a:pt x="371" y="0"/>
                  <a:pt x="394" y="3"/>
                  <a:pt x="417" y="7"/>
                </a:cubicBezTo>
                <a:cubicBezTo>
                  <a:pt x="439" y="11"/>
                  <a:pt x="461" y="18"/>
                  <a:pt x="482" y="27"/>
                </a:cubicBezTo>
                <a:cubicBezTo>
                  <a:pt x="503" y="36"/>
                  <a:pt x="523" y="46"/>
                  <a:pt x="542" y="59"/>
                </a:cubicBezTo>
                <a:cubicBezTo>
                  <a:pt x="561" y="72"/>
                  <a:pt x="580" y="86"/>
                  <a:pt x="596" y="102"/>
                </a:cubicBezTo>
                <a:cubicBezTo>
                  <a:pt x="612" y="118"/>
                  <a:pt x="626" y="136"/>
                  <a:pt x="639" y="155"/>
                </a:cubicBezTo>
                <a:cubicBezTo>
                  <a:pt x="652" y="174"/>
                  <a:pt x="663" y="194"/>
                  <a:pt x="671" y="215"/>
                </a:cubicBezTo>
                <a:cubicBezTo>
                  <a:pt x="680" y="236"/>
                  <a:pt x="687" y="258"/>
                  <a:pt x="691" y="281"/>
                </a:cubicBezTo>
                <a:cubicBezTo>
                  <a:pt x="696" y="303"/>
                  <a:pt x="698" y="326"/>
                  <a:pt x="698" y="348"/>
                </a:cubicBezTo>
                <a:lnTo>
                  <a:pt x="698" y="766"/>
                </a:lnTo>
                <a:cubicBezTo>
                  <a:pt x="698" y="789"/>
                  <a:pt x="696" y="812"/>
                  <a:pt x="691" y="834"/>
                </a:cubicBezTo>
                <a:cubicBezTo>
                  <a:pt x="687" y="857"/>
                  <a:pt x="680" y="878"/>
                  <a:pt x="671" y="900"/>
                </a:cubicBezTo>
                <a:cubicBezTo>
                  <a:pt x="663" y="921"/>
                  <a:pt x="652" y="941"/>
                  <a:pt x="639" y="960"/>
                </a:cubicBezTo>
                <a:cubicBezTo>
                  <a:pt x="626" y="979"/>
                  <a:pt x="612" y="996"/>
                  <a:pt x="596" y="1013"/>
                </a:cubicBezTo>
                <a:cubicBezTo>
                  <a:pt x="580" y="1030"/>
                  <a:pt x="561" y="1044"/>
                  <a:pt x="542" y="1057"/>
                </a:cubicBezTo>
                <a:cubicBezTo>
                  <a:pt x="523" y="1070"/>
                  <a:pt x="503" y="1080"/>
                  <a:pt x="482" y="1089"/>
                </a:cubicBezTo>
                <a:cubicBezTo>
                  <a:pt x="461" y="1098"/>
                  <a:pt x="439" y="1104"/>
                  <a:pt x="417" y="1109"/>
                </a:cubicBezTo>
                <a:cubicBezTo>
                  <a:pt x="394" y="1113"/>
                  <a:pt x="371" y="1116"/>
                  <a:pt x="349" y="1116"/>
                </a:cubicBezTo>
                <a:cubicBezTo>
                  <a:pt x="326" y="1116"/>
                  <a:pt x="303" y="1113"/>
                  <a:pt x="281" y="1109"/>
                </a:cubicBezTo>
                <a:cubicBezTo>
                  <a:pt x="258" y="1104"/>
                  <a:pt x="236" y="1098"/>
                  <a:pt x="215" y="1089"/>
                </a:cubicBezTo>
                <a:cubicBezTo>
                  <a:pt x="194" y="1080"/>
                  <a:pt x="174" y="1070"/>
                  <a:pt x="155" y="1057"/>
                </a:cubicBezTo>
                <a:cubicBezTo>
                  <a:pt x="136" y="1044"/>
                  <a:pt x="119" y="1030"/>
                  <a:pt x="102" y="1013"/>
                </a:cubicBezTo>
                <a:cubicBezTo>
                  <a:pt x="86" y="996"/>
                  <a:pt x="72" y="979"/>
                  <a:pt x="59" y="960"/>
                </a:cubicBezTo>
                <a:cubicBezTo>
                  <a:pt x="46" y="941"/>
                  <a:pt x="36" y="921"/>
                  <a:pt x="27" y="900"/>
                </a:cubicBezTo>
                <a:cubicBezTo>
                  <a:pt x="18" y="878"/>
                  <a:pt x="12" y="857"/>
                  <a:pt x="7" y="834"/>
                </a:cubicBezTo>
                <a:cubicBezTo>
                  <a:pt x="3" y="812"/>
                  <a:pt x="0" y="789"/>
                  <a:pt x="0" y="766"/>
                </a:cubicBezTo>
                <a:close/>
              </a:path>
            </a:pathLst>
          </a:custGeom>
          <a:solidFill>
            <a:srgbClr val="F97316">
              <a:alpha val="1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439" name="图片 1438"/>
          <p:cNvPicPr/>
          <p:nvPr/>
        </p:nvPicPr>
        <p:blipFill>
          <a:blip r:embed="rId7"/>
          <a:stretch/>
        </p:blipFill>
        <p:spPr>
          <a:xfrm>
            <a:off x="5682600" y="3543120"/>
            <a:ext cx="250200" cy="200160"/>
          </a:xfrm>
          <a:prstGeom prst="rect">
            <a:avLst/>
          </a:prstGeom>
          <a:noFill/>
          <a:ln w="0">
            <a:noFill/>
          </a:ln>
        </p:spPr>
      </p:pic>
      <p:sp>
        <p:nvSpPr>
          <p:cNvPr id="1440" name="文本框 1439"/>
          <p:cNvSpPr txBox="1"/>
          <p:nvPr/>
        </p:nvSpPr>
        <p:spPr>
          <a:xfrm>
            <a:off x="1153080" y="413172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互体验。</a:t>
            </a:r>
            <a:endParaRPr lang="en-US" sz="1050" b="0" u="none" strike="noStrike">
              <a:solidFill>
                <a:srgbClr val="000000"/>
              </a:solidFill>
              <a:effectLst/>
              <a:uFillTx/>
              <a:latin typeface="Times New Roman"/>
            </a:endParaRPr>
          </a:p>
        </p:txBody>
      </p:sp>
      <p:sp>
        <p:nvSpPr>
          <p:cNvPr id="1441" name="文本框 1440"/>
          <p:cNvSpPr txBox="1"/>
          <p:nvPr/>
        </p:nvSpPr>
        <p:spPr>
          <a:xfrm>
            <a:off x="6067080" y="34246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团队协作经验</a:t>
            </a:r>
            <a:endParaRPr lang="en-US" sz="1320" b="0" u="none" strike="noStrike">
              <a:solidFill>
                <a:srgbClr val="000000"/>
              </a:solidFill>
              <a:effectLst/>
              <a:uFillTx/>
              <a:latin typeface="Times New Roman"/>
            </a:endParaRPr>
          </a:p>
        </p:txBody>
      </p:sp>
      <p:sp>
        <p:nvSpPr>
          <p:cNvPr id="1442" name="文本框 1441"/>
          <p:cNvSpPr txBox="1"/>
          <p:nvPr/>
        </p:nvSpPr>
        <p:spPr>
          <a:xfrm>
            <a:off x="6067080" y="373068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通过明确分⼯与有效协作，充分发挥团队成员的专业优势，</a:t>
            </a:r>
            <a:endParaRPr lang="en-US" sz="1050" b="0" u="none" strike="noStrike">
              <a:solidFill>
                <a:srgbClr val="000000"/>
              </a:solidFill>
              <a:effectLst/>
              <a:uFillTx/>
              <a:latin typeface="Times New Roman"/>
            </a:endParaRPr>
          </a:p>
        </p:txBody>
      </p:sp>
      <p:sp>
        <p:nvSpPr>
          <p:cNvPr id="1443" name="文本框 1442"/>
          <p:cNvSpPr txBox="1"/>
          <p:nvPr/>
        </p:nvSpPr>
        <p:spPr>
          <a:xfrm>
            <a:off x="9543240" y="376164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44" name="文本框 1443"/>
          <p:cNvSpPr txBox="1"/>
          <p:nvPr/>
        </p:nvSpPr>
        <p:spPr>
          <a:xfrm>
            <a:off x="9585720" y="373068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在北</a:t>
            </a:r>
            <a:endParaRPr lang="en-US" sz="1050" b="0" u="none" strike="noStrike">
              <a:solidFill>
                <a:srgbClr val="000000"/>
              </a:solidFill>
              <a:effectLst/>
              <a:uFillTx/>
              <a:latin typeface="Times New Roman"/>
            </a:endParaRPr>
          </a:p>
        </p:txBody>
      </p:sp>
      <p:sp>
        <p:nvSpPr>
          <p:cNvPr id="1445" name="文本框 1444"/>
          <p:cNvSpPr txBox="1"/>
          <p:nvPr/>
        </p:nvSpPr>
        <p:spPr>
          <a:xfrm>
            <a:off x="6067080" y="393120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向设计、南向开发、</a:t>
            </a:r>
            <a:endParaRPr lang="en-US" sz="1050" b="0" u="none" strike="noStrike">
              <a:solidFill>
                <a:srgbClr val="000000"/>
              </a:solidFill>
              <a:effectLst/>
              <a:uFillTx/>
              <a:latin typeface="Times New Roman"/>
            </a:endParaRPr>
          </a:p>
        </p:txBody>
      </p:sp>
      <p:sp>
        <p:nvSpPr>
          <p:cNvPr id="1446" name="文本框 1445"/>
          <p:cNvSpPr txBox="1"/>
          <p:nvPr/>
        </p:nvSpPr>
        <p:spPr>
          <a:xfrm>
            <a:off x="7270200" y="3962520"/>
            <a:ext cx="1386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UI</a:t>
            </a:r>
            <a:endParaRPr lang="en-US" sz="1050" b="0" u="none" strike="noStrike">
              <a:solidFill>
                <a:srgbClr val="000000"/>
              </a:solidFill>
              <a:effectLst/>
              <a:uFillTx/>
              <a:latin typeface="Times New Roman"/>
            </a:endParaRPr>
          </a:p>
        </p:txBody>
      </p:sp>
      <p:sp>
        <p:nvSpPr>
          <p:cNvPr id="1447" name="文本框 1446"/>
          <p:cNvSpPr txBox="1"/>
          <p:nvPr/>
        </p:nvSpPr>
        <p:spPr>
          <a:xfrm>
            <a:off x="7407720" y="3931200"/>
            <a:ext cx="2280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设计、⽂档撰写等⽅⾯实现⾼效协同，</a:t>
            </a:r>
            <a:endParaRPr lang="en-US" sz="1050" b="0" u="none" strike="noStrike">
              <a:solidFill>
                <a:srgbClr val="000000"/>
              </a:solidFill>
              <a:effectLst/>
              <a:uFillTx/>
              <a:latin typeface="Times New Roman"/>
            </a:endParaRPr>
          </a:p>
        </p:txBody>
      </p:sp>
      <p:sp>
        <p:nvSpPr>
          <p:cNvPr id="1448" name="文本框 1447"/>
          <p:cNvSpPr txBox="1"/>
          <p:nvPr/>
        </p:nvSpPr>
        <p:spPr>
          <a:xfrm>
            <a:off x="9680760" y="39625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49" name="文本框 1448"/>
          <p:cNvSpPr txBox="1"/>
          <p:nvPr/>
        </p:nvSpPr>
        <p:spPr>
          <a:xfrm>
            <a:off x="9723240" y="3931200"/>
            <a:ext cx="135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为</a:t>
            </a:r>
            <a:endParaRPr lang="en-US" sz="1050" b="0" u="none" strike="noStrike">
              <a:solidFill>
                <a:srgbClr val="000000"/>
              </a:solidFill>
              <a:effectLst/>
              <a:uFillTx/>
              <a:latin typeface="Times New Roman"/>
            </a:endParaRPr>
          </a:p>
        </p:txBody>
      </p:sp>
      <p:pic>
        <p:nvPicPr>
          <p:cNvPr id="1450" name="图片 1449"/>
          <p:cNvPicPr/>
          <p:nvPr/>
        </p:nvPicPr>
        <p:blipFill>
          <a:blip r:embed="rId8"/>
          <a:stretch/>
        </p:blipFill>
        <p:spPr>
          <a:xfrm>
            <a:off x="702000" y="4980600"/>
            <a:ext cx="124920" cy="166680"/>
          </a:xfrm>
          <a:prstGeom prst="rect">
            <a:avLst/>
          </a:prstGeom>
          <a:noFill/>
          <a:ln w="0">
            <a:noFill/>
          </a:ln>
        </p:spPr>
      </p:pic>
      <p:sp>
        <p:nvSpPr>
          <p:cNvPr id="1451" name="文本框 1450"/>
          <p:cNvSpPr txBox="1"/>
          <p:nvPr/>
        </p:nvSpPr>
        <p:spPr>
          <a:xfrm>
            <a:off x="6067080" y="413172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项⽬的顺利推进和⾼质量完成奠定坚实基础。</a:t>
            </a:r>
            <a:endParaRPr lang="en-US" sz="1050" b="0" u="none" strike="noStrike">
              <a:solidFill>
                <a:srgbClr val="000000"/>
              </a:solidFill>
              <a:effectLst/>
              <a:uFillTx/>
              <a:latin typeface="Times New Roman"/>
            </a:endParaRPr>
          </a:p>
        </p:txBody>
      </p:sp>
      <p:sp>
        <p:nvSpPr>
          <p:cNvPr id="1452" name="文本框 1451"/>
          <p:cNvSpPr txBox="1"/>
          <p:nvPr/>
        </p:nvSpPr>
        <p:spPr>
          <a:xfrm>
            <a:off x="927720" y="492876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核⼼收获</a:t>
            </a:r>
            <a:endParaRPr lang="en-US" sz="1320" b="0" u="none" strike="noStrike">
              <a:solidFill>
                <a:srgbClr val="000000"/>
              </a:solidFill>
              <a:effectLst/>
              <a:uFillTx/>
              <a:latin typeface="Times New Roman"/>
            </a:endParaRPr>
          </a:p>
        </p:txBody>
      </p:sp>
      <p:sp>
        <p:nvSpPr>
          <p:cNvPr id="1453" name="文本框 1452"/>
          <p:cNvSpPr txBox="1"/>
          <p:nvPr/>
        </p:nvSpPr>
        <p:spPr>
          <a:xfrm>
            <a:off x="702000" y="5235120"/>
            <a:ext cx="2817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通过本项⽬的实践，我们不仅掌握了鸿蒙系统与</a:t>
            </a:r>
            <a:endParaRPr lang="en-US" sz="1050" b="0" u="none" strike="noStrike">
              <a:solidFill>
                <a:srgbClr val="000000"/>
              </a:solidFill>
              <a:effectLst/>
              <a:uFillTx/>
              <a:latin typeface="Times New Roman"/>
            </a:endParaRPr>
          </a:p>
        </p:txBody>
      </p:sp>
      <p:sp>
        <p:nvSpPr>
          <p:cNvPr id="1454" name="文本框 1453"/>
          <p:cNvSpPr txBox="1"/>
          <p:nvPr/>
        </p:nvSpPr>
        <p:spPr>
          <a:xfrm>
            <a:off x="3557160" y="5235120"/>
            <a:ext cx="556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Pegasus</a:t>
            </a:r>
            <a:endParaRPr lang="en-US" sz="1050" b="0" u="none" strike="noStrike" dirty="0">
              <a:solidFill>
                <a:srgbClr val="000000"/>
              </a:solidFill>
              <a:effectLst/>
              <a:uFillTx/>
              <a:latin typeface="Times New Roman"/>
            </a:endParaRPr>
          </a:p>
        </p:txBody>
      </p:sp>
      <p:sp>
        <p:nvSpPr>
          <p:cNvPr id="1455" name="文本框 1454"/>
          <p:cNvSpPr txBox="1"/>
          <p:nvPr/>
        </p:nvSpPr>
        <p:spPr>
          <a:xfrm>
            <a:off x="4058640" y="5235120"/>
            <a:ext cx="13417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开发套件的集成技术，</a:t>
            </a:r>
            <a:endParaRPr lang="en-US" sz="1050" b="0" u="none" strike="noStrike">
              <a:solidFill>
                <a:srgbClr val="000000"/>
              </a:solidFill>
              <a:effectLst/>
              <a:uFillTx/>
              <a:latin typeface="Times New Roman"/>
            </a:endParaRPr>
          </a:p>
        </p:txBody>
      </p:sp>
      <p:sp>
        <p:nvSpPr>
          <p:cNvPr id="1456" name="文本框 1455"/>
          <p:cNvSpPr txBox="1"/>
          <p:nvPr/>
        </p:nvSpPr>
        <p:spPr>
          <a:xfrm>
            <a:off x="5396040" y="526608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57" name="文本框 1456"/>
          <p:cNvSpPr txBox="1"/>
          <p:nvPr/>
        </p:nvSpPr>
        <p:spPr>
          <a:xfrm>
            <a:off x="5438520" y="5235120"/>
            <a:ext cx="4560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⽽且积累了物联⽹系统开发的宝贵经验，为未来智能家居领域的探索奠定了坚</a:t>
            </a:r>
            <a:endParaRPr lang="en-US" sz="1050" b="0" u="none" strike="noStrike">
              <a:solidFill>
                <a:srgbClr val="000000"/>
              </a:solidFill>
              <a:effectLst/>
              <a:uFillTx/>
              <a:latin typeface="Times New Roman"/>
            </a:endParaRPr>
          </a:p>
        </p:txBody>
      </p:sp>
      <p:sp>
        <p:nvSpPr>
          <p:cNvPr id="1458" name="文本框 1457"/>
          <p:cNvSpPr txBox="1"/>
          <p:nvPr/>
        </p:nvSpPr>
        <p:spPr>
          <a:xfrm>
            <a:off x="702000" y="543564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实基础。</a:t>
            </a:r>
            <a:endParaRPr lang="en-US" sz="1050" b="0" u="none" strike="noStrike">
              <a:solidFill>
                <a:srgbClr val="000000"/>
              </a:solidFill>
              <a:effectLst/>
              <a:uFillTx/>
              <a:latin typeface="Times New Roman"/>
            </a:endParaRPr>
          </a:p>
        </p:txBody>
      </p:sp>
      <p:sp>
        <p:nvSpPr>
          <p:cNvPr id="1459" name="文本框 1458"/>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460" name="文本框 1459"/>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20</a:t>
            </a:r>
            <a:endParaRPr lang="en-US" sz="920" b="0" u="none" strike="noStrike">
              <a:solidFill>
                <a:srgbClr val="000000"/>
              </a:solidFill>
              <a:effectLst/>
              <a:uFillTx/>
              <a:latin typeface="Times New Roman"/>
            </a:endParaRPr>
          </a:p>
        </p:txBody>
      </p:sp>
      <p:sp>
        <p:nvSpPr>
          <p:cNvPr id="1461" name="文本框 1460"/>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462" name="文本框 1461"/>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463" name="文本框 1462"/>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464" name="文本框 1463"/>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465" name="文本框 1464"/>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6" name="图片 1465"/>
          <p:cNvPicPr/>
          <p:nvPr/>
        </p:nvPicPr>
        <p:blipFill>
          <a:blip r:embed="rId2"/>
          <a:stretch/>
        </p:blipFill>
        <p:spPr>
          <a:xfrm>
            <a:off x="0" y="0"/>
            <a:ext cx="10696320" cy="6016320"/>
          </a:xfrm>
          <a:prstGeom prst="rect">
            <a:avLst/>
          </a:prstGeom>
          <a:noFill/>
          <a:ln w="0">
            <a:noFill/>
          </a:ln>
        </p:spPr>
      </p:pic>
      <p:pic>
        <p:nvPicPr>
          <p:cNvPr id="1467" name="图片 1466"/>
          <p:cNvPicPr/>
          <p:nvPr/>
        </p:nvPicPr>
        <p:blipFill>
          <a:blip r:embed="rId3"/>
          <a:stretch/>
        </p:blipFill>
        <p:spPr>
          <a:xfrm>
            <a:off x="0" y="0"/>
            <a:ext cx="10696320" cy="6016320"/>
          </a:xfrm>
          <a:prstGeom prst="rect">
            <a:avLst/>
          </a:prstGeom>
          <a:noFill/>
          <a:ln w="0">
            <a:noFill/>
          </a:ln>
        </p:spPr>
      </p:pic>
      <p:sp>
        <p:nvSpPr>
          <p:cNvPr id="1468" name="任意多边形: 形状 1467"/>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69" name="文本框 1468"/>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未来规划与展望</a:t>
            </a:r>
            <a:endParaRPr lang="en-US" sz="2370" b="0" u="none" strike="noStrike">
              <a:solidFill>
                <a:srgbClr val="000000"/>
              </a:solidFill>
              <a:effectLst/>
              <a:uFillTx/>
              <a:latin typeface="Times New Roman"/>
            </a:endParaRPr>
          </a:p>
        </p:txBody>
      </p:sp>
      <p:sp>
        <p:nvSpPr>
          <p:cNvPr id="1470" name="文本框 1469"/>
          <p:cNvSpPr txBox="1"/>
          <p:nvPr/>
        </p:nvSpPr>
        <p:spPr>
          <a:xfrm>
            <a:off x="534960" y="1056600"/>
            <a:ext cx="751104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随着物联⽹技术的不断发展，我们将持续优化智能家居系统，拓展其功能边界，提升⽤⼾体验，同时关注⾏业发展趋势，确保系</a:t>
            </a:r>
            <a:endParaRPr lang="en-US" sz="1050" b="0" u="none" strike="noStrike">
              <a:solidFill>
                <a:srgbClr val="000000"/>
              </a:solidFill>
              <a:effectLst/>
              <a:uFillTx/>
              <a:latin typeface="Times New Roman"/>
            </a:endParaRPr>
          </a:p>
        </p:txBody>
      </p:sp>
      <p:sp>
        <p:nvSpPr>
          <p:cNvPr id="1471" name="任意多边形: 形状 1470"/>
          <p:cNvSpPr/>
          <p:nvPr/>
        </p:nvSpPr>
        <p:spPr>
          <a:xfrm>
            <a:off x="547200" y="2206080"/>
            <a:ext cx="4667400" cy="936360"/>
          </a:xfrm>
          <a:custGeom>
            <a:avLst/>
            <a:gdLst/>
            <a:ahLst/>
            <a:cxnLst/>
            <a:rect l="0" t="0" r="r" b="b"/>
            <a:pathLst>
              <a:path w="12965" h="2601">
                <a:moveTo>
                  <a:pt x="0" y="2508"/>
                </a:moveTo>
                <a:lnTo>
                  <a:pt x="0" y="93"/>
                </a:lnTo>
                <a:cubicBezTo>
                  <a:pt x="0" y="80"/>
                  <a:pt x="1" y="68"/>
                  <a:pt x="4" y="57"/>
                </a:cubicBezTo>
                <a:cubicBezTo>
                  <a:pt x="7" y="46"/>
                  <a:pt x="12" y="36"/>
                  <a:pt x="17" y="27"/>
                </a:cubicBezTo>
                <a:cubicBezTo>
                  <a:pt x="22" y="18"/>
                  <a:pt x="29" y="12"/>
                  <a:pt x="36" y="7"/>
                </a:cubicBezTo>
                <a:cubicBezTo>
                  <a:pt x="43" y="2"/>
                  <a:pt x="50" y="0"/>
                  <a:pt x="58" y="0"/>
                </a:cubicBezTo>
                <a:lnTo>
                  <a:pt x="12873" y="0"/>
                </a:lnTo>
                <a:cubicBezTo>
                  <a:pt x="12885" y="0"/>
                  <a:pt x="12897" y="2"/>
                  <a:pt x="12908" y="7"/>
                </a:cubicBezTo>
                <a:cubicBezTo>
                  <a:pt x="12920" y="12"/>
                  <a:pt x="12930" y="18"/>
                  <a:pt x="12938" y="27"/>
                </a:cubicBezTo>
                <a:cubicBezTo>
                  <a:pt x="12947" y="36"/>
                  <a:pt x="12954" y="46"/>
                  <a:pt x="12958" y="57"/>
                </a:cubicBezTo>
                <a:cubicBezTo>
                  <a:pt x="12963" y="68"/>
                  <a:pt x="12965" y="80"/>
                  <a:pt x="12965" y="93"/>
                </a:cubicBezTo>
                <a:lnTo>
                  <a:pt x="12965" y="2508"/>
                </a:lnTo>
                <a:cubicBezTo>
                  <a:pt x="12965" y="2520"/>
                  <a:pt x="12963" y="2532"/>
                  <a:pt x="12958" y="2543"/>
                </a:cubicBezTo>
                <a:cubicBezTo>
                  <a:pt x="12954" y="2555"/>
                  <a:pt x="12947" y="2565"/>
                  <a:pt x="12938" y="2573"/>
                </a:cubicBezTo>
                <a:cubicBezTo>
                  <a:pt x="12930" y="2582"/>
                  <a:pt x="12920" y="2589"/>
                  <a:pt x="12908" y="2594"/>
                </a:cubicBezTo>
                <a:cubicBezTo>
                  <a:pt x="12897" y="2598"/>
                  <a:pt x="12885" y="2601"/>
                  <a:pt x="12873" y="2601"/>
                </a:cubicBezTo>
                <a:lnTo>
                  <a:pt x="58" y="2601"/>
                </a:lnTo>
                <a:cubicBezTo>
                  <a:pt x="50" y="2601"/>
                  <a:pt x="43" y="2598"/>
                  <a:pt x="36" y="2594"/>
                </a:cubicBezTo>
                <a:cubicBezTo>
                  <a:pt x="29" y="2589"/>
                  <a:pt x="22" y="2582"/>
                  <a:pt x="17" y="2573"/>
                </a:cubicBezTo>
                <a:cubicBezTo>
                  <a:pt x="12" y="2565"/>
                  <a:pt x="7" y="2555"/>
                  <a:pt x="4" y="2543"/>
                </a:cubicBezTo>
                <a:cubicBezTo>
                  <a:pt x="1"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72" name="任意多边形: 形状 1471"/>
          <p:cNvSpPr/>
          <p:nvPr/>
        </p:nvSpPr>
        <p:spPr>
          <a:xfrm>
            <a:off x="534600" y="2206080"/>
            <a:ext cx="33840" cy="936360"/>
          </a:xfrm>
          <a:custGeom>
            <a:avLst/>
            <a:gdLst/>
            <a:ahLst/>
            <a:cxnLst/>
            <a:rect l="0" t="0" r="r" b="b"/>
            <a:pathLst>
              <a:path w="94" h="2601">
                <a:moveTo>
                  <a:pt x="0" y="0"/>
                </a:moveTo>
                <a:lnTo>
                  <a:pt x="94" y="0"/>
                </a:lnTo>
                <a:lnTo>
                  <a:pt x="94" y="2601"/>
                </a:lnTo>
                <a:lnTo>
                  <a:pt x="0" y="260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73" name="任意多边形: 形状 1472"/>
          <p:cNvSpPr/>
          <p:nvPr/>
        </p:nvSpPr>
        <p:spPr>
          <a:xfrm>
            <a:off x="547200" y="3342600"/>
            <a:ext cx="4667400" cy="936360"/>
          </a:xfrm>
          <a:custGeom>
            <a:avLst/>
            <a:gdLst/>
            <a:ahLst/>
            <a:cxnLst/>
            <a:rect l="0" t="0" r="r" b="b"/>
            <a:pathLst>
              <a:path w="12965" h="2601">
                <a:moveTo>
                  <a:pt x="0" y="2508"/>
                </a:moveTo>
                <a:lnTo>
                  <a:pt x="0" y="93"/>
                </a:lnTo>
                <a:cubicBezTo>
                  <a:pt x="0" y="80"/>
                  <a:pt x="1" y="68"/>
                  <a:pt x="4" y="57"/>
                </a:cubicBezTo>
                <a:cubicBezTo>
                  <a:pt x="7" y="46"/>
                  <a:pt x="12" y="36"/>
                  <a:pt x="17" y="27"/>
                </a:cubicBezTo>
                <a:cubicBezTo>
                  <a:pt x="22" y="18"/>
                  <a:pt x="29" y="12"/>
                  <a:pt x="36" y="7"/>
                </a:cubicBezTo>
                <a:cubicBezTo>
                  <a:pt x="43" y="2"/>
                  <a:pt x="50" y="0"/>
                  <a:pt x="58" y="0"/>
                </a:cubicBezTo>
                <a:lnTo>
                  <a:pt x="12873" y="0"/>
                </a:lnTo>
                <a:cubicBezTo>
                  <a:pt x="12885" y="0"/>
                  <a:pt x="12897" y="2"/>
                  <a:pt x="12908" y="7"/>
                </a:cubicBezTo>
                <a:cubicBezTo>
                  <a:pt x="12920" y="12"/>
                  <a:pt x="12930" y="18"/>
                  <a:pt x="12938" y="27"/>
                </a:cubicBezTo>
                <a:cubicBezTo>
                  <a:pt x="12947" y="36"/>
                  <a:pt x="12954" y="46"/>
                  <a:pt x="12958" y="57"/>
                </a:cubicBezTo>
                <a:cubicBezTo>
                  <a:pt x="12963" y="68"/>
                  <a:pt x="12965" y="80"/>
                  <a:pt x="12965" y="93"/>
                </a:cubicBezTo>
                <a:lnTo>
                  <a:pt x="12965" y="2508"/>
                </a:lnTo>
                <a:cubicBezTo>
                  <a:pt x="12965" y="2520"/>
                  <a:pt x="12963" y="2532"/>
                  <a:pt x="12958" y="2543"/>
                </a:cubicBezTo>
                <a:cubicBezTo>
                  <a:pt x="12954" y="2555"/>
                  <a:pt x="12947" y="2565"/>
                  <a:pt x="12938" y="2573"/>
                </a:cubicBezTo>
                <a:cubicBezTo>
                  <a:pt x="12930" y="2582"/>
                  <a:pt x="12920" y="2589"/>
                  <a:pt x="12908" y="2594"/>
                </a:cubicBezTo>
                <a:cubicBezTo>
                  <a:pt x="12897" y="2598"/>
                  <a:pt x="12885" y="2601"/>
                  <a:pt x="12873" y="2601"/>
                </a:cubicBezTo>
                <a:lnTo>
                  <a:pt x="58" y="2601"/>
                </a:lnTo>
                <a:cubicBezTo>
                  <a:pt x="50" y="2601"/>
                  <a:pt x="43" y="2598"/>
                  <a:pt x="36" y="2594"/>
                </a:cubicBezTo>
                <a:cubicBezTo>
                  <a:pt x="29" y="2589"/>
                  <a:pt x="22" y="2582"/>
                  <a:pt x="17" y="2573"/>
                </a:cubicBezTo>
                <a:cubicBezTo>
                  <a:pt x="12" y="2565"/>
                  <a:pt x="7" y="2555"/>
                  <a:pt x="4" y="2543"/>
                </a:cubicBezTo>
                <a:cubicBezTo>
                  <a:pt x="1"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74" name="任意多边形: 形状 1473"/>
          <p:cNvSpPr/>
          <p:nvPr/>
        </p:nvSpPr>
        <p:spPr>
          <a:xfrm>
            <a:off x="534600" y="3342600"/>
            <a:ext cx="33840" cy="936360"/>
          </a:xfrm>
          <a:custGeom>
            <a:avLst/>
            <a:gdLst/>
            <a:ahLst/>
            <a:cxnLst/>
            <a:rect l="0" t="0" r="r" b="b"/>
            <a:pathLst>
              <a:path w="94" h="2601">
                <a:moveTo>
                  <a:pt x="0" y="0"/>
                </a:moveTo>
                <a:lnTo>
                  <a:pt x="94" y="0"/>
                </a:lnTo>
                <a:lnTo>
                  <a:pt x="94" y="2601"/>
                </a:lnTo>
                <a:lnTo>
                  <a:pt x="0" y="260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75" name="任意多边形: 形状 1474"/>
          <p:cNvSpPr/>
          <p:nvPr/>
        </p:nvSpPr>
        <p:spPr>
          <a:xfrm>
            <a:off x="547200" y="4479120"/>
            <a:ext cx="4667400" cy="936360"/>
          </a:xfrm>
          <a:custGeom>
            <a:avLst/>
            <a:gdLst/>
            <a:ahLst/>
            <a:cxnLst/>
            <a:rect l="0" t="0" r="r" b="b"/>
            <a:pathLst>
              <a:path w="12965" h="2601">
                <a:moveTo>
                  <a:pt x="0" y="2508"/>
                </a:moveTo>
                <a:lnTo>
                  <a:pt x="0" y="93"/>
                </a:lnTo>
                <a:cubicBezTo>
                  <a:pt x="0" y="80"/>
                  <a:pt x="1" y="68"/>
                  <a:pt x="4" y="57"/>
                </a:cubicBezTo>
                <a:cubicBezTo>
                  <a:pt x="7" y="46"/>
                  <a:pt x="12" y="36"/>
                  <a:pt x="17" y="27"/>
                </a:cubicBezTo>
                <a:cubicBezTo>
                  <a:pt x="22" y="18"/>
                  <a:pt x="29" y="11"/>
                  <a:pt x="36" y="7"/>
                </a:cubicBezTo>
                <a:cubicBezTo>
                  <a:pt x="43" y="2"/>
                  <a:pt x="50" y="0"/>
                  <a:pt x="58" y="0"/>
                </a:cubicBezTo>
                <a:lnTo>
                  <a:pt x="12873" y="0"/>
                </a:lnTo>
                <a:cubicBezTo>
                  <a:pt x="12885" y="0"/>
                  <a:pt x="12897" y="2"/>
                  <a:pt x="12908" y="7"/>
                </a:cubicBezTo>
                <a:cubicBezTo>
                  <a:pt x="12920" y="11"/>
                  <a:pt x="12930" y="18"/>
                  <a:pt x="12938" y="27"/>
                </a:cubicBezTo>
                <a:cubicBezTo>
                  <a:pt x="12947" y="36"/>
                  <a:pt x="12954" y="46"/>
                  <a:pt x="12958" y="57"/>
                </a:cubicBezTo>
                <a:cubicBezTo>
                  <a:pt x="12963" y="68"/>
                  <a:pt x="12965" y="80"/>
                  <a:pt x="12965" y="93"/>
                </a:cubicBezTo>
                <a:lnTo>
                  <a:pt x="12965" y="2508"/>
                </a:lnTo>
                <a:cubicBezTo>
                  <a:pt x="12965" y="2520"/>
                  <a:pt x="12963" y="2532"/>
                  <a:pt x="12958" y="2543"/>
                </a:cubicBezTo>
                <a:cubicBezTo>
                  <a:pt x="12954" y="2555"/>
                  <a:pt x="12947" y="2565"/>
                  <a:pt x="12938" y="2573"/>
                </a:cubicBezTo>
                <a:cubicBezTo>
                  <a:pt x="12930" y="2582"/>
                  <a:pt x="12920" y="2589"/>
                  <a:pt x="12908" y="2593"/>
                </a:cubicBezTo>
                <a:cubicBezTo>
                  <a:pt x="12897" y="2598"/>
                  <a:pt x="12885" y="2601"/>
                  <a:pt x="12873" y="2601"/>
                </a:cubicBezTo>
                <a:lnTo>
                  <a:pt x="58" y="2601"/>
                </a:lnTo>
                <a:cubicBezTo>
                  <a:pt x="50" y="2601"/>
                  <a:pt x="43" y="2598"/>
                  <a:pt x="36" y="2593"/>
                </a:cubicBezTo>
                <a:cubicBezTo>
                  <a:pt x="29" y="2589"/>
                  <a:pt x="22" y="2582"/>
                  <a:pt x="17" y="2573"/>
                </a:cubicBezTo>
                <a:cubicBezTo>
                  <a:pt x="12" y="2565"/>
                  <a:pt x="7" y="2555"/>
                  <a:pt x="4" y="2543"/>
                </a:cubicBezTo>
                <a:cubicBezTo>
                  <a:pt x="1"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76" name="任意多边形: 形状 1475"/>
          <p:cNvSpPr/>
          <p:nvPr/>
        </p:nvSpPr>
        <p:spPr>
          <a:xfrm>
            <a:off x="534600" y="4479120"/>
            <a:ext cx="33840" cy="936360"/>
          </a:xfrm>
          <a:custGeom>
            <a:avLst/>
            <a:gdLst/>
            <a:ahLst/>
            <a:cxnLst/>
            <a:rect l="0" t="0" r="r" b="b"/>
            <a:pathLst>
              <a:path w="94" h="2601">
                <a:moveTo>
                  <a:pt x="0" y="0"/>
                </a:moveTo>
                <a:lnTo>
                  <a:pt x="94" y="0"/>
                </a:lnTo>
                <a:lnTo>
                  <a:pt x="94" y="2601"/>
                </a:lnTo>
                <a:lnTo>
                  <a:pt x="0" y="260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477" name="图片 1476"/>
          <p:cNvPicPr/>
          <p:nvPr/>
        </p:nvPicPr>
        <p:blipFill>
          <a:blip r:embed="rId4"/>
          <a:stretch/>
        </p:blipFill>
        <p:spPr>
          <a:xfrm>
            <a:off x="534960" y="1763280"/>
            <a:ext cx="200160" cy="200160"/>
          </a:xfrm>
          <a:prstGeom prst="rect">
            <a:avLst/>
          </a:prstGeom>
          <a:noFill/>
          <a:ln w="0">
            <a:noFill/>
          </a:ln>
        </p:spPr>
      </p:pic>
      <p:sp>
        <p:nvSpPr>
          <p:cNvPr id="1478" name="文本框 1477"/>
          <p:cNvSpPr txBox="1"/>
          <p:nvPr/>
        </p:nvSpPr>
        <p:spPr>
          <a:xfrm>
            <a:off x="534960" y="125712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统保持竞争⼒。</a:t>
            </a:r>
            <a:endParaRPr lang="en-US" sz="1050" b="0" u="none" strike="noStrike">
              <a:solidFill>
                <a:srgbClr val="000000"/>
              </a:solidFill>
              <a:effectLst/>
              <a:uFillTx/>
              <a:latin typeface="Times New Roman"/>
            </a:endParaRPr>
          </a:p>
        </p:txBody>
      </p:sp>
      <p:pic>
        <p:nvPicPr>
          <p:cNvPr id="1479" name="图片 1478"/>
          <p:cNvPicPr/>
          <p:nvPr/>
        </p:nvPicPr>
        <p:blipFill>
          <a:blip r:embed="rId5"/>
          <a:stretch/>
        </p:blipFill>
        <p:spPr>
          <a:xfrm>
            <a:off x="693720" y="2340000"/>
            <a:ext cx="334080" cy="334080"/>
          </a:xfrm>
          <a:prstGeom prst="rect">
            <a:avLst/>
          </a:prstGeom>
          <a:noFill/>
          <a:ln w="0">
            <a:noFill/>
          </a:ln>
        </p:spPr>
      </p:pic>
      <p:pic>
        <p:nvPicPr>
          <p:cNvPr id="1480" name="图片 1479"/>
          <p:cNvPicPr/>
          <p:nvPr/>
        </p:nvPicPr>
        <p:blipFill>
          <a:blip r:embed="rId6"/>
          <a:stretch/>
        </p:blipFill>
        <p:spPr>
          <a:xfrm>
            <a:off x="793800" y="2440080"/>
            <a:ext cx="133200" cy="133200"/>
          </a:xfrm>
          <a:prstGeom prst="rect">
            <a:avLst/>
          </a:prstGeom>
          <a:noFill/>
          <a:ln w="0">
            <a:noFill/>
          </a:ln>
        </p:spPr>
      </p:pic>
      <p:sp>
        <p:nvSpPr>
          <p:cNvPr id="1481" name="文本框 1480"/>
          <p:cNvSpPr txBox="1"/>
          <p:nvPr/>
        </p:nvSpPr>
        <p:spPr>
          <a:xfrm>
            <a:off x="835560" y="170604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系统优化⽅向</a:t>
            </a:r>
            <a:endParaRPr lang="en-US" sz="1580" b="0" u="none" strike="noStrike">
              <a:solidFill>
                <a:srgbClr val="000000"/>
              </a:solidFill>
              <a:effectLst/>
              <a:uFillTx/>
              <a:latin typeface="Times New Roman"/>
            </a:endParaRPr>
          </a:p>
        </p:txBody>
      </p:sp>
      <p:sp>
        <p:nvSpPr>
          <p:cNvPr id="1482" name="文本框 1481"/>
          <p:cNvSpPr txBox="1"/>
          <p:nvPr/>
        </p:nvSpPr>
        <p:spPr>
          <a:xfrm>
            <a:off x="1161720" y="2321640"/>
            <a:ext cx="33588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增强</a:t>
            </a:r>
            <a:endParaRPr lang="en-US" sz="1320" b="0" u="none" strike="noStrike">
              <a:solidFill>
                <a:srgbClr val="000000"/>
              </a:solidFill>
              <a:effectLst/>
              <a:uFillTx/>
              <a:latin typeface="Times New Roman"/>
            </a:endParaRPr>
          </a:p>
        </p:txBody>
      </p:sp>
      <p:sp>
        <p:nvSpPr>
          <p:cNvPr id="1483" name="文本框 1482"/>
          <p:cNvSpPr txBox="1"/>
          <p:nvPr/>
        </p:nvSpPr>
        <p:spPr>
          <a:xfrm>
            <a:off x="1495800" y="2360160"/>
            <a:ext cx="166680" cy="195480"/>
          </a:xfrm>
          <a:prstGeom prst="rect">
            <a:avLst/>
          </a:prstGeom>
          <a:noFill/>
          <a:ln w="0">
            <a:noFill/>
          </a:ln>
        </p:spPr>
        <p:txBody>
          <a:bodyPr wrap="none" lIns="0" tIns="0" rIns="0" bIns="0" anchor="t">
            <a:spAutoFit/>
          </a:bodyPr>
          <a:lstStyle/>
          <a:p>
            <a:r>
              <a:rPr lang="en-US" sz="1320" b="0" u="none" strike="noStrike">
                <a:solidFill>
                  <a:srgbClr val="FFFFFF"/>
                </a:solidFill>
                <a:effectLst/>
                <a:uFillTx/>
                <a:latin typeface="DejaVuSans"/>
                <a:ea typeface="DejaVuSans"/>
              </a:rPr>
              <a:t>AI</a:t>
            </a:r>
            <a:endParaRPr lang="en-US" sz="1320" b="0" u="none" strike="noStrike">
              <a:solidFill>
                <a:srgbClr val="000000"/>
              </a:solidFill>
              <a:effectLst/>
              <a:uFillTx/>
              <a:latin typeface="Times New Roman"/>
            </a:endParaRPr>
          </a:p>
        </p:txBody>
      </p:sp>
      <p:sp>
        <p:nvSpPr>
          <p:cNvPr id="1484" name="文本框 1483"/>
          <p:cNvSpPr txBox="1"/>
          <p:nvPr/>
        </p:nvSpPr>
        <p:spPr>
          <a:xfrm>
            <a:off x="1659600" y="2321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交互能⼒</a:t>
            </a:r>
            <a:endParaRPr lang="en-US" sz="1320" b="0" u="none" strike="noStrike">
              <a:solidFill>
                <a:srgbClr val="000000"/>
              </a:solidFill>
              <a:effectLst/>
              <a:uFillTx/>
              <a:latin typeface="Times New Roman"/>
            </a:endParaRPr>
          </a:p>
        </p:txBody>
      </p:sp>
      <p:sp>
        <p:nvSpPr>
          <p:cNvPr id="1485" name="文本框 1484"/>
          <p:cNvSpPr txBox="1"/>
          <p:nvPr/>
        </p:nvSpPr>
        <p:spPr>
          <a:xfrm>
            <a:off x="1161720" y="259416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整合更强⼤的⾃然语⾔处理引擎，提升语⾳识别准确率，实现更精</a:t>
            </a:r>
            <a:endParaRPr lang="en-US" sz="1050" b="0" u="none" strike="noStrike">
              <a:solidFill>
                <a:srgbClr val="000000"/>
              </a:solidFill>
              <a:effectLst/>
              <a:uFillTx/>
              <a:latin typeface="Times New Roman"/>
            </a:endParaRPr>
          </a:p>
        </p:txBody>
      </p:sp>
      <p:pic>
        <p:nvPicPr>
          <p:cNvPr id="1486" name="图片 1485"/>
          <p:cNvPicPr/>
          <p:nvPr/>
        </p:nvPicPr>
        <p:blipFill>
          <a:blip r:embed="rId5"/>
          <a:stretch/>
        </p:blipFill>
        <p:spPr>
          <a:xfrm>
            <a:off x="693720" y="3476520"/>
            <a:ext cx="334080" cy="334080"/>
          </a:xfrm>
          <a:prstGeom prst="rect">
            <a:avLst/>
          </a:prstGeom>
          <a:noFill/>
          <a:ln w="0">
            <a:noFill/>
          </a:ln>
        </p:spPr>
      </p:pic>
      <p:pic>
        <p:nvPicPr>
          <p:cNvPr id="1487" name="图片 1486"/>
          <p:cNvPicPr/>
          <p:nvPr/>
        </p:nvPicPr>
        <p:blipFill>
          <a:blip r:embed="rId7"/>
          <a:stretch/>
        </p:blipFill>
        <p:spPr>
          <a:xfrm>
            <a:off x="793800" y="3576600"/>
            <a:ext cx="133200" cy="133200"/>
          </a:xfrm>
          <a:prstGeom prst="rect">
            <a:avLst/>
          </a:prstGeom>
          <a:noFill/>
          <a:ln w="0">
            <a:noFill/>
          </a:ln>
        </p:spPr>
      </p:pic>
      <p:sp>
        <p:nvSpPr>
          <p:cNvPr id="1488" name="文本框 1487"/>
          <p:cNvSpPr txBox="1"/>
          <p:nvPr/>
        </p:nvSpPr>
        <p:spPr>
          <a:xfrm>
            <a:off x="1161720" y="279468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准的环境查询与设备控制</a:t>
            </a:r>
            <a:endParaRPr lang="en-US" sz="1050" b="0" u="none" strike="noStrike">
              <a:solidFill>
                <a:srgbClr val="000000"/>
              </a:solidFill>
              <a:effectLst/>
              <a:uFillTx/>
              <a:latin typeface="Times New Roman"/>
            </a:endParaRPr>
          </a:p>
        </p:txBody>
      </p:sp>
      <p:sp>
        <p:nvSpPr>
          <p:cNvPr id="1489" name="文本框 1488"/>
          <p:cNvSpPr txBox="1"/>
          <p:nvPr/>
        </p:nvSpPr>
        <p:spPr>
          <a:xfrm>
            <a:off x="1161720" y="3458160"/>
            <a:ext cx="11743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提升系统安全性</a:t>
            </a:r>
            <a:endParaRPr lang="en-US" sz="1320" b="0" u="none" strike="noStrike">
              <a:solidFill>
                <a:srgbClr val="000000"/>
              </a:solidFill>
              <a:effectLst/>
              <a:uFillTx/>
              <a:latin typeface="Times New Roman"/>
            </a:endParaRPr>
          </a:p>
        </p:txBody>
      </p:sp>
      <p:sp>
        <p:nvSpPr>
          <p:cNvPr id="1490" name="文本框 1489"/>
          <p:cNvSpPr txBox="1"/>
          <p:nvPr/>
        </p:nvSpPr>
        <p:spPr>
          <a:xfrm>
            <a:off x="1161720" y="373068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加强数据加密传输，完善⽤⼾权限管理，增加异常⾏为检测，保障</a:t>
            </a:r>
            <a:endParaRPr lang="en-US" sz="1050" b="0" u="none" strike="noStrike">
              <a:solidFill>
                <a:srgbClr val="000000"/>
              </a:solidFill>
              <a:effectLst/>
              <a:uFillTx/>
              <a:latin typeface="Times New Roman"/>
            </a:endParaRPr>
          </a:p>
        </p:txBody>
      </p:sp>
      <p:pic>
        <p:nvPicPr>
          <p:cNvPr id="1491" name="图片 1490"/>
          <p:cNvPicPr/>
          <p:nvPr/>
        </p:nvPicPr>
        <p:blipFill>
          <a:blip r:embed="rId8"/>
          <a:stretch/>
        </p:blipFill>
        <p:spPr>
          <a:xfrm>
            <a:off x="693720" y="4613040"/>
            <a:ext cx="334080" cy="334080"/>
          </a:xfrm>
          <a:prstGeom prst="rect">
            <a:avLst/>
          </a:prstGeom>
          <a:noFill/>
          <a:ln w="0">
            <a:noFill/>
          </a:ln>
        </p:spPr>
      </p:pic>
      <p:pic>
        <p:nvPicPr>
          <p:cNvPr id="1492" name="图片 1491"/>
          <p:cNvPicPr/>
          <p:nvPr/>
        </p:nvPicPr>
        <p:blipFill>
          <a:blip r:embed="rId9"/>
          <a:stretch/>
        </p:blipFill>
        <p:spPr>
          <a:xfrm>
            <a:off x="777240" y="4713120"/>
            <a:ext cx="166680" cy="133200"/>
          </a:xfrm>
          <a:prstGeom prst="rect">
            <a:avLst/>
          </a:prstGeom>
          <a:noFill/>
          <a:ln w="0">
            <a:noFill/>
          </a:ln>
        </p:spPr>
      </p:pic>
      <p:sp>
        <p:nvSpPr>
          <p:cNvPr id="1493" name="文本框 1492"/>
          <p:cNvSpPr txBox="1"/>
          <p:nvPr/>
        </p:nvSpPr>
        <p:spPr>
          <a:xfrm>
            <a:off x="1161720" y="393120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智能家居环境安全</a:t>
            </a:r>
            <a:endParaRPr lang="en-US" sz="1050" b="0" u="none" strike="noStrike">
              <a:solidFill>
                <a:srgbClr val="000000"/>
              </a:solidFill>
              <a:effectLst/>
              <a:uFillTx/>
              <a:latin typeface="Times New Roman"/>
            </a:endParaRPr>
          </a:p>
        </p:txBody>
      </p:sp>
      <p:sp>
        <p:nvSpPr>
          <p:cNvPr id="1494" name="文本框 1493"/>
          <p:cNvSpPr txBox="1"/>
          <p:nvPr/>
        </p:nvSpPr>
        <p:spPr>
          <a:xfrm>
            <a:off x="1161720" y="459468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优化互联互通能⼒</a:t>
            </a:r>
            <a:endParaRPr lang="en-US" sz="1320" b="0" u="none" strike="noStrike">
              <a:solidFill>
                <a:srgbClr val="000000"/>
              </a:solidFill>
              <a:effectLst/>
              <a:uFillTx/>
              <a:latin typeface="Times New Roman"/>
            </a:endParaRPr>
          </a:p>
        </p:txBody>
      </p:sp>
      <p:sp>
        <p:nvSpPr>
          <p:cNvPr id="1495" name="文本框 1494"/>
          <p:cNvSpPr txBox="1"/>
          <p:nvPr/>
        </p:nvSpPr>
        <p:spPr>
          <a:xfrm>
            <a:off x="1161720" y="486720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拓展对更多智能设备的⽀持，优化</a:t>
            </a:r>
            <a:endParaRPr lang="en-US" sz="1050" b="0" u="none" strike="noStrike">
              <a:solidFill>
                <a:srgbClr val="000000"/>
              </a:solidFill>
              <a:effectLst/>
              <a:uFillTx/>
              <a:latin typeface="Times New Roman"/>
            </a:endParaRPr>
          </a:p>
        </p:txBody>
      </p:sp>
      <p:sp>
        <p:nvSpPr>
          <p:cNvPr id="1496" name="文本框 1495"/>
          <p:cNvSpPr txBox="1"/>
          <p:nvPr/>
        </p:nvSpPr>
        <p:spPr>
          <a:xfrm>
            <a:off x="3167280" y="4898160"/>
            <a:ext cx="38592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MQTT</a:t>
            </a:r>
            <a:endParaRPr lang="en-US" sz="1050" b="0" u="none" strike="noStrike">
              <a:solidFill>
                <a:srgbClr val="000000"/>
              </a:solidFill>
              <a:effectLst/>
              <a:uFillTx/>
              <a:latin typeface="Times New Roman"/>
            </a:endParaRPr>
          </a:p>
        </p:txBody>
      </p:sp>
      <p:sp>
        <p:nvSpPr>
          <p:cNvPr id="1497" name="文本框 1496"/>
          <p:cNvSpPr txBox="1"/>
          <p:nvPr/>
        </p:nvSpPr>
        <p:spPr>
          <a:xfrm>
            <a:off x="3548880" y="486720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通信协议，实现跨平台、</a:t>
            </a:r>
            <a:endParaRPr lang="en-US" sz="1050" b="0" u="none" strike="noStrike">
              <a:solidFill>
                <a:srgbClr val="000000"/>
              </a:solidFill>
              <a:effectLst/>
              <a:uFillTx/>
              <a:latin typeface="Times New Roman"/>
            </a:endParaRPr>
          </a:p>
        </p:txBody>
      </p:sp>
      <p:sp>
        <p:nvSpPr>
          <p:cNvPr id="1498" name="任意多边形: 形状 1497"/>
          <p:cNvSpPr/>
          <p:nvPr/>
        </p:nvSpPr>
        <p:spPr>
          <a:xfrm>
            <a:off x="5494320" y="2206080"/>
            <a:ext cx="4667760" cy="936360"/>
          </a:xfrm>
          <a:custGeom>
            <a:avLst/>
            <a:gdLst/>
            <a:ahLst/>
            <a:cxnLst/>
            <a:rect l="0" t="0" r="r" b="b"/>
            <a:pathLst>
              <a:path w="12966" h="2601">
                <a:moveTo>
                  <a:pt x="0" y="2508"/>
                </a:moveTo>
                <a:lnTo>
                  <a:pt x="0" y="93"/>
                </a:lnTo>
                <a:cubicBezTo>
                  <a:pt x="0" y="80"/>
                  <a:pt x="2" y="68"/>
                  <a:pt x="4" y="57"/>
                </a:cubicBezTo>
                <a:cubicBezTo>
                  <a:pt x="7" y="46"/>
                  <a:pt x="12" y="36"/>
                  <a:pt x="17" y="27"/>
                </a:cubicBezTo>
                <a:cubicBezTo>
                  <a:pt x="23" y="18"/>
                  <a:pt x="29" y="12"/>
                  <a:pt x="36" y="7"/>
                </a:cubicBezTo>
                <a:cubicBezTo>
                  <a:pt x="43" y="2"/>
                  <a:pt x="50" y="0"/>
                  <a:pt x="58" y="0"/>
                </a:cubicBezTo>
                <a:lnTo>
                  <a:pt x="12873" y="0"/>
                </a:lnTo>
                <a:cubicBezTo>
                  <a:pt x="12885" y="0"/>
                  <a:pt x="12897" y="2"/>
                  <a:pt x="12908" y="7"/>
                </a:cubicBezTo>
                <a:cubicBezTo>
                  <a:pt x="12920" y="12"/>
                  <a:pt x="12930" y="18"/>
                  <a:pt x="12938" y="27"/>
                </a:cubicBezTo>
                <a:cubicBezTo>
                  <a:pt x="12947" y="36"/>
                  <a:pt x="12954" y="46"/>
                  <a:pt x="12959" y="57"/>
                </a:cubicBezTo>
                <a:cubicBezTo>
                  <a:pt x="12963" y="68"/>
                  <a:pt x="12966" y="80"/>
                  <a:pt x="12966" y="93"/>
                </a:cubicBezTo>
                <a:lnTo>
                  <a:pt x="12966" y="2508"/>
                </a:lnTo>
                <a:cubicBezTo>
                  <a:pt x="12966" y="2520"/>
                  <a:pt x="12963" y="2532"/>
                  <a:pt x="12959" y="2543"/>
                </a:cubicBezTo>
                <a:cubicBezTo>
                  <a:pt x="12954" y="2555"/>
                  <a:pt x="12947" y="2565"/>
                  <a:pt x="12938" y="2573"/>
                </a:cubicBezTo>
                <a:cubicBezTo>
                  <a:pt x="12930" y="2582"/>
                  <a:pt x="12920" y="2589"/>
                  <a:pt x="12908" y="2594"/>
                </a:cubicBezTo>
                <a:cubicBezTo>
                  <a:pt x="12897" y="2598"/>
                  <a:pt x="12885" y="2601"/>
                  <a:pt x="12873" y="2601"/>
                </a:cubicBezTo>
                <a:lnTo>
                  <a:pt x="58" y="2601"/>
                </a:lnTo>
                <a:cubicBezTo>
                  <a:pt x="50" y="2601"/>
                  <a:pt x="43" y="2598"/>
                  <a:pt x="36" y="2594"/>
                </a:cubicBezTo>
                <a:cubicBezTo>
                  <a:pt x="29" y="2589"/>
                  <a:pt x="23" y="2582"/>
                  <a:pt x="17" y="2573"/>
                </a:cubicBezTo>
                <a:cubicBezTo>
                  <a:pt x="12" y="2565"/>
                  <a:pt x="7" y="2555"/>
                  <a:pt x="4" y="2543"/>
                </a:cubicBezTo>
                <a:cubicBezTo>
                  <a:pt x="2"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99" name="任意多边形: 形状 1498"/>
          <p:cNvSpPr/>
          <p:nvPr/>
        </p:nvSpPr>
        <p:spPr>
          <a:xfrm>
            <a:off x="5481720" y="2206080"/>
            <a:ext cx="33840" cy="936360"/>
          </a:xfrm>
          <a:custGeom>
            <a:avLst/>
            <a:gdLst/>
            <a:ahLst/>
            <a:cxnLst/>
            <a:rect l="0" t="0" r="r" b="b"/>
            <a:pathLst>
              <a:path w="94" h="2601">
                <a:moveTo>
                  <a:pt x="77" y="27"/>
                </a:moveTo>
                <a:cubicBezTo>
                  <a:pt x="72" y="45"/>
                  <a:pt x="70" y="67"/>
                  <a:pt x="70" y="93"/>
                </a:cubicBezTo>
                <a:lnTo>
                  <a:pt x="70" y="2508"/>
                </a:lnTo>
                <a:cubicBezTo>
                  <a:pt x="70" y="2533"/>
                  <a:pt x="72" y="2555"/>
                  <a:pt x="77" y="2573"/>
                </a:cubicBezTo>
                <a:cubicBezTo>
                  <a:pt x="81" y="2592"/>
                  <a:pt x="87" y="2601"/>
                  <a:pt x="94" y="2601"/>
                </a:cubicBezTo>
                <a:cubicBezTo>
                  <a:pt x="67" y="2601"/>
                  <a:pt x="46" y="2592"/>
                  <a:pt x="27" y="2573"/>
                </a:cubicBezTo>
                <a:cubicBezTo>
                  <a:pt x="9" y="2555"/>
                  <a:pt x="0" y="2533"/>
                  <a:pt x="0" y="2508"/>
                </a:cubicBezTo>
                <a:lnTo>
                  <a:pt x="0" y="93"/>
                </a:lnTo>
                <a:cubicBezTo>
                  <a:pt x="0" y="67"/>
                  <a:pt x="9" y="45"/>
                  <a:pt x="27" y="27"/>
                </a:cubicBezTo>
                <a:cubicBezTo>
                  <a:pt x="46" y="9"/>
                  <a:pt x="67" y="0"/>
                  <a:pt x="94" y="0"/>
                </a:cubicBezTo>
                <a:cubicBezTo>
                  <a:pt x="87" y="0"/>
                  <a:pt x="81" y="9"/>
                  <a:pt x="77" y="27"/>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00" name="任意多边形: 形状 1499"/>
          <p:cNvSpPr/>
          <p:nvPr/>
        </p:nvSpPr>
        <p:spPr>
          <a:xfrm>
            <a:off x="5494320" y="3342600"/>
            <a:ext cx="4667760" cy="936360"/>
          </a:xfrm>
          <a:custGeom>
            <a:avLst/>
            <a:gdLst/>
            <a:ahLst/>
            <a:cxnLst/>
            <a:rect l="0" t="0" r="r" b="b"/>
            <a:pathLst>
              <a:path w="12966" h="2601">
                <a:moveTo>
                  <a:pt x="0" y="2508"/>
                </a:moveTo>
                <a:lnTo>
                  <a:pt x="0" y="93"/>
                </a:lnTo>
                <a:cubicBezTo>
                  <a:pt x="0" y="80"/>
                  <a:pt x="2" y="68"/>
                  <a:pt x="4" y="57"/>
                </a:cubicBezTo>
                <a:cubicBezTo>
                  <a:pt x="7" y="46"/>
                  <a:pt x="12" y="36"/>
                  <a:pt x="17" y="27"/>
                </a:cubicBezTo>
                <a:cubicBezTo>
                  <a:pt x="23" y="18"/>
                  <a:pt x="29" y="12"/>
                  <a:pt x="36" y="7"/>
                </a:cubicBezTo>
                <a:cubicBezTo>
                  <a:pt x="43" y="2"/>
                  <a:pt x="50" y="0"/>
                  <a:pt x="58" y="0"/>
                </a:cubicBezTo>
                <a:lnTo>
                  <a:pt x="12873" y="0"/>
                </a:lnTo>
                <a:cubicBezTo>
                  <a:pt x="12885" y="0"/>
                  <a:pt x="12897" y="2"/>
                  <a:pt x="12908" y="7"/>
                </a:cubicBezTo>
                <a:cubicBezTo>
                  <a:pt x="12920" y="12"/>
                  <a:pt x="12930" y="18"/>
                  <a:pt x="12938" y="27"/>
                </a:cubicBezTo>
                <a:cubicBezTo>
                  <a:pt x="12947" y="36"/>
                  <a:pt x="12954" y="46"/>
                  <a:pt x="12959" y="57"/>
                </a:cubicBezTo>
                <a:cubicBezTo>
                  <a:pt x="12963" y="68"/>
                  <a:pt x="12966" y="80"/>
                  <a:pt x="12966" y="93"/>
                </a:cubicBezTo>
                <a:lnTo>
                  <a:pt x="12966" y="2508"/>
                </a:lnTo>
                <a:cubicBezTo>
                  <a:pt x="12966" y="2520"/>
                  <a:pt x="12963" y="2532"/>
                  <a:pt x="12959" y="2543"/>
                </a:cubicBezTo>
                <a:cubicBezTo>
                  <a:pt x="12954" y="2555"/>
                  <a:pt x="12947" y="2565"/>
                  <a:pt x="12938" y="2573"/>
                </a:cubicBezTo>
                <a:cubicBezTo>
                  <a:pt x="12930" y="2582"/>
                  <a:pt x="12920" y="2589"/>
                  <a:pt x="12908" y="2594"/>
                </a:cubicBezTo>
                <a:cubicBezTo>
                  <a:pt x="12897" y="2598"/>
                  <a:pt x="12885" y="2601"/>
                  <a:pt x="12873" y="2601"/>
                </a:cubicBezTo>
                <a:lnTo>
                  <a:pt x="58" y="2601"/>
                </a:lnTo>
                <a:cubicBezTo>
                  <a:pt x="50" y="2601"/>
                  <a:pt x="43" y="2598"/>
                  <a:pt x="36" y="2594"/>
                </a:cubicBezTo>
                <a:cubicBezTo>
                  <a:pt x="29" y="2589"/>
                  <a:pt x="23" y="2582"/>
                  <a:pt x="17" y="2573"/>
                </a:cubicBezTo>
                <a:cubicBezTo>
                  <a:pt x="12" y="2565"/>
                  <a:pt x="7" y="2555"/>
                  <a:pt x="4" y="2543"/>
                </a:cubicBezTo>
                <a:cubicBezTo>
                  <a:pt x="2"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01" name="任意多边形: 形状 1500"/>
          <p:cNvSpPr/>
          <p:nvPr/>
        </p:nvSpPr>
        <p:spPr>
          <a:xfrm>
            <a:off x="5481720" y="3342600"/>
            <a:ext cx="33840" cy="936360"/>
          </a:xfrm>
          <a:custGeom>
            <a:avLst/>
            <a:gdLst/>
            <a:ahLst/>
            <a:cxnLst/>
            <a:rect l="0" t="0" r="r" b="b"/>
            <a:pathLst>
              <a:path w="94" h="2601">
                <a:moveTo>
                  <a:pt x="77" y="27"/>
                </a:moveTo>
                <a:cubicBezTo>
                  <a:pt x="72" y="45"/>
                  <a:pt x="70" y="67"/>
                  <a:pt x="70" y="93"/>
                </a:cubicBezTo>
                <a:lnTo>
                  <a:pt x="70" y="2508"/>
                </a:lnTo>
                <a:cubicBezTo>
                  <a:pt x="70" y="2533"/>
                  <a:pt x="72" y="2555"/>
                  <a:pt x="77" y="2573"/>
                </a:cubicBezTo>
                <a:cubicBezTo>
                  <a:pt x="81" y="2592"/>
                  <a:pt x="87" y="2601"/>
                  <a:pt x="94" y="2601"/>
                </a:cubicBezTo>
                <a:cubicBezTo>
                  <a:pt x="67" y="2601"/>
                  <a:pt x="46" y="2592"/>
                  <a:pt x="27" y="2573"/>
                </a:cubicBezTo>
                <a:cubicBezTo>
                  <a:pt x="9" y="2555"/>
                  <a:pt x="0" y="2533"/>
                  <a:pt x="0" y="2508"/>
                </a:cubicBezTo>
                <a:lnTo>
                  <a:pt x="0" y="92"/>
                </a:lnTo>
                <a:cubicBezTo>
                  <a:pt x="0" y="67"/>
                  <a:pt x="9" y="45"/>
                  <a:pt x="27" y="27"/>
                </a:cubicBezTo>
                <a:cubicBezTo>
                  <a:pt x="46" y="9"/>
                  <a:pt x="67" y="0"/>
                  <a:pt x="94" y="0"/>
                </a:cubicBezTo>
                <a:cubicBezTo>
                  <a:pt x="87" y="0"/>
                  <a:pt x="81" y="9"/>
                  <a:pt x="77" y="27"/>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02" name="任意多边形: 形状 1501"/>
          <p:cNvSpPr/>
          <p:nvPr/>
        </p:nvSpPr>
        <p:spPr>
          <a:xfrm>
            <a:off x="5494320" y="4479120"/>
            <a:ext cx="4667760" cy="936360"/>
          </a:xfrm>
          <a:custGeom>
            <a:avLst/>
            <a:gdLst/>
            <a:ahLst/>
            <a:cxnLst/>
            <a:rect l="0" t="0" r="r" b="b"/>
            <a:pathLst>
              <a:path w="12966" h="2601">
                <a:moveTo>
                  <a:pt x="0" y="2508"/>
                </a:moveTo>
                <a:lnTo>
                  <a:pt x="0" y="93"/>
                </a:lnTo>
                <a:cubicBezTo>
                  <a:pt x="0" y="80"/>
                  <a:pt x="2" y="68"/>
                  <a:pt x="4" y="57"/>
                </a:cubicBezTo>
                <a:cubicBezTo>
                  <a:pt x="7" y="46"/>
                  <a:pt x="12" y="36"/>
                  <a:pt x="17" y="27"/>
                </a:cubicBezTo>
                <a:cubicBezTo>
                  <a:pt x="23" y="18"/>
                  <a:pt x="29" y="11"/>
                  <a:pt x="36" y="7"/>
                </a:cubicBezTo>
                <a:cubicBezTo>
                  <a:pt x="43" y="2"/>
                  <a:pt x="50" y="0"/>
                  <a:pt x="58" y="0"/>
                </a:cubicBezTo>
                <a:lnTo>
                  <a:pt x="12873" y="0"/>
                </a:lnTo>
                <a:cubicBezTo>
                  <a:pt x="12885" y="0"/>
                  <a:pt x="12897" y="2"/>
                  <a:pt x="12908" y="7"/>
                </a:cubicBezTo>
                <a:cubicBezTo>
                  <a:pt x="12920" y="11"/>
                  <a:pt x="12930" y="18"/>
                  <a:pt x="12938" y="27"/>
                </a:cubicBezTo>
                <a:cubicBezTo>
                  <a:pt x="12947" y="36"/>
                  <a:pt x="12954" y="46"/>
                  <a:pt x="12959" y="57"/>
                </a:cubicBezTo>
                <a:cubicBezTo>
                  <a:pt x="12963" y="68"/>
                  <a:pt x="12966" y="80"/>
                  <a:pt x="12966" y="93"/>
                </a:cubicBezTo>
                <a:lnTo>
                  <a:pt x="12966" y="2508"/>
                </a:lnTo>
                <a:cubicBezTo>
                  <a:pt x="12966" y="2520"/>
                  <a:pt x="12963" y="2532"/>
                  <a:pt x="12959" y="2543"/>
                </a:cubicBezTo>
                <a:cubicBezTo>
                  <a:pt x="12954" y="2555"/>
                  <a:pt x="12947" y="2565"/>
                  <a:pt x="12938" y="2573"/>
                </a:cubicBezTo>
                <a:cubicBezTo>
                  <a:pt x="12930" y="2582"/>
                  <a:pt x="12920" y="2589"/>
                  <a:pt x="12908" y="2593"/>
                </a:cubicBezTo>
                <a:cubicBezTo>
                  <a:pt x="12897" y="2598"/>
                  <a:pt x="12885" y="2601"/>
                  <a:pt x="12873" y="2601"/>
                </a:cubicBezTo>
                <a:lnTo>
                  <a:pt x="58" y="2601"/>
                </a:lnTo>
                <a:cubicBezTo>
                  <a:pt x="50" y="2601"/>
                  <a:pt x="43" y="2598"/>
                  <a:pt x="36" y="2593"/>
                </a:cubicBezTo>
                <a:cubicBezTo>
                  <a:pt x="29" y="2589"/>
                  <a:pt x="23" y="2582"/>
                  <a:pt x="17" y="2573"/>
                </a:cubicBezTo>
                <a:cubicBezTo>
                  <a:pt x="12" y="2565"/>
                  <a:pt x="7" y="2555"/>
                  <a:pt x="4" y="2543"/>
                </a:cubicBezTo>
                <a:cubicBezTo>
                  <a:pt x="2"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03" name="任意多边形: 形状 1502"/>
          <p:cNvSpPr/>
          <p:nvPr/>
        </p:nvSpPr>
        <p:spPr>
          <a:xfrm>
            <a:off x="5481720" y="4479120"/>
            <a:ext cx="33840" cy="936360"/>
          </a:xfrm>
          <a:custGeom>
            <a:avLst/>
            <a:gdLst/>
            <a:ahLst/>
            <a:cxnLst/>
            <a:rect l="0" t="0" r="r" b="b"/>
            <a:pathLst>
              <a:path w="94" h="2601">
                <a:moveTo>
                  <a:pt x="77" y="27"/>
                </a:moveTo>
                <a:cubicBezTo>
                  <a:pt x="72" y="45"/>
                  <a:pt x="70" y="67"/>
                  <a:pt x="70" y="93"/>
                </a:cubicBezTo>
                <a:lnTo>
                  <a:pt x="70" y="2508"/>
                </a:lnTo>
                <a:cubicBezTo>
                  <a:pt x="70" y="2533"/>
                  <a:pt x="72" y="2555"/>
                  <a:pt x="77" y="2573"/>
                </a:cubicBezTo>
                <a:cubicBezTo>
                  <a:pt x="81" y="2591"/>
                  <a:pt x="87" y="2601"/>
                  <a:pt x="94" y="2601"/>
                </a:cubicBezTo>
                <a:cubicBezTo>
                  <a:pt x="67" y="2601"/>
                  <a:pt x="46" y="2591"/>
                  <a:pt x="27" y="2573"/>
                </a:cubicBezTo>
                <a:cubicBezTo>
                  <a:pt x="9" y="2555"/>
                  <a:pt x="0" y="2533"/>
                  <a:pt x="0" y="2508"/>
                </a:cubicBezTo>
                <a:lnTo>
                  <a:pt x="0" y="92"/>
                </a:lnTo>
                <a:cubicBezTo>
                  <a:pt x="0" y="67"/>
                  <a:pt x="9" y="45"/>
                  <a:pt x="27" y="27"/>
                </a:cubicBezTo>
                <a:cubicBezTo>
                  <a:pt x="46" y="9"/>
                  <a:pt x="67" y="0"/>
                  <a:pt x="94" y="0"/>
                </a:cubicBezTo>
                <a:cubicBezTo>
                  <a:pt x="87" y="0"/>
                  <a:pt x="81" y="9"/>
                  <a:pt x="77" y="27"/>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504" name="图片 1503"/>
          <p:cNvPicPr/>
          <p:nvPr/>
        </p:nvPicPr>
        <p:blipFill>
          <a:blip r:embed="rId10"/>
          <a:stretch/>
        </p:blipFill>
        <p:spPr>
          <a:xfrm>
            <a:off x="5482080" y="1763280"/>
            <a:ext cx="150120" cy="200160"/>
          </a:xfrm>
          <a:prstGeom prst="rect">
            <a:avLst/>
          </a:prstGeom>
          <a:noFill/>
          <a:ln w="0">
            <a:noFill/>
          </a:ln>
        </p:spPr>
      </p:pic>
      <p:sp>
        <p:nvSpPr>
          <p:cNvPr id="1505" name="文本框 1504"/>
          <p:cNvSpPr txBox="1"/>
          <p:nvPr/>
        </p:nvSpPr>
        <p:spPr>
          <a:xfrm>
            <a:off x="1161720" y="506772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跨品牌的设备互联</a:t>
            </a:r>
            <a:endParaRPr lang="en-US" sz="1050" b="0" u="none" strike="noStrike">
              <a:solidFill>
                <a:srgbClr val="000000"/>
              </a:solidFill>
              <a:effectLst/>
              <a:uFillTx/>
              <a:latin typeface="Times New Roman"/>
            </a:endParaRPr>
          </a:p>
        </p:txBody>
      </p:sp>
      <p:pic>
        <p:nvPicPr>
          <p:cNvPr id="1506" name="图片 1505"/>
          <p:cNvPicPr/>
          <p:nvPr/>
        </p:nvPicPr>
        <p:blipFill>
          <a:blip r:embed="rId11"/>
          <a:stretch/>
        </p:blipFill>
        <p:spPr>
          <a:xfrm>
            <a:off x="5640840" y="2340000"/>
            <a:ext cx="334080" cy="334080"/>
          </a:xfrm>
          <a:prstGeom prst="rect">
            <a:avLst/>
          </a:prstGeom>
          <a:noFill/>
          <a:ln w="0">
            <a:noFill/>
          </a:ln>
        </p:spPr>
      </p:pic>
      <p:pic>
        <p:nvPicPr>
          <p:cNvPr id="1507" name="图片 1506"/>
          <p:cNvPicPr/>
          <p:nvPr/>
        </p:nvPicPr>
        <p:blipFill>
          <a:blip r:embed="rId12"/>
          <a:stretch/>
        </p:blipFill>
        <p:spPr>
          <a:xfrm>
            <a:off x="5740920" y="2440080"/>
            <a:ext cx="133200" cy="133200"/>
          </a:xfrm>
          <a:prstGeom prst="rect">
            <a:avLst/>
          </a:prstGeom>
          <a:noFill/>
          <a:ln w="0">
            <a:noFill/>
          </a:ln>
        </p:spPr>
      </p:pic>
      <p:sp>
        <p:nvSpPr>
          <p:cNvPr id="1508" name="文本框 1507"/>
          <p:cNvSpPr txBox="1"/>
          <p:nvPr/>
        </p:nvSpPr>
        <p:spPr>
          <a:xfrm>
            <a:off x="5732640" y="1706040"/>
            <a:ext cx="16099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⾏业发展趋势展望</a:t>
            </a:r>
            <a:endParaRPr lang="en-US" sz="1580" b="0" u="none" strike="noStrike">
              <a:solidFill>
                <a:srgbClr val="000000"/>
              </a:solidFill>
              <a:effectLst/>
              <a:uFillTx/>
              <a:latin typeface="Times New Roman"/>
            </a:endParaRPr>
          </a:p>
        </p:txBody>
      </p:sp>
      <p:sp>
        <p:nvSpPr>
          <p:cNvPr id="1509" name="文本框 1508"/>
          <p:cNvSpPr txBox="1"/>
          <p:nvPr/>
        </p:nvSpPr>
        <p:spPr>
          <a:xfrm>
            <a:off x="6108840" y="232164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硬件能⼒提升</a:t>
            </a:r>
            <a:endParaRPr lang="en-US" sz="1320" b="0" u="none" strike="noStrike">
              <a:solidFill>
                <a:srgbClr val="000000"/>
              </a:solidFill>
              <a:effectLst/>
              <a:uFillTx/>
              <a:latin typeface="Times New Roman"/>
            </a:endParaRPr>
          </a:p>
        </p:txBody>
      </p:sp>
      <p:sp>
        <p:nvSpPr>
          <p:cNvPr id="1510" name="文本框 1509"/>
          <p:cNvSpPr txBox="1"/>
          <p:nvPr/>
        </p:nvSpPr>
        <p:spPr>
          <a:xfrm>
            <a:off x="6108840" y="25941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开发套件将集成更</a:t>
            </a:r>
            <a:endParaRPr lang="en-US" sz="1050" b="0" u="none" strike="noStrike">
              <a:solidFill>
                <a:srgbClr val="000000"/>
              </a:solidFill>
              <a:effectLst/>
              <a:uFillTx/>
              <a:latin typeface="Times New Roman"/>
            </a:endParaRPr>
          </a:p>
        </p:txBody>
      </p:sp>
      <p:sp>
        <p:nvSpPr>
          <p:cNvPr id="1511" name="文本框 1510"/>
          <p:cNvSpPr txBox="1"/>
          <p:nvPr/>
        </p:nvSpPr>
        <p:spPr>
          <a:xfrm>
            <a:off x="7178400" y="2625120"/>
            <a:ext cx="66996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powerful </a:t>
            </a:r>
            <a:endParaRPr lang="en-US" sz="1050" b="0" u="none" strike="noStrike">
              <a:solidFill>
                <a:srgbClr val="000000"/>
              </a:solidFill>
              <a:effectLst/>
              <a:uFillTx/>
              <a:latin typeface="Times New Roman"/>
            </a:endParaRPr>
          </a:p>
        </p:txBody>
      </p:sp>
      <p:sp>
        <p:nvSpPr>
          <p:cNvPr id="1512" name="文本框 1511"/>
          <p:cNvSpPr txBox="1"/>
          <p:nvPr/>
        </p:nvSpPr>
        <p:spPr>
          <a:xfrm>
            <a:off x="7845480" y="2594160"/>
            <a:ext cx="2146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的处理器、更⼤容量的存储，⽀持更</a:t>
            </a:r>
            <a:endParaRPr lang="en-US" sz="1050" b="0" u="none" strike="noStrike">
              <a:solidFill>
                <a:srgbClr val="000000"/>
              </a:solidFill>
              <a:effectLst/>
              <a:uFillTx/>
              <a:latin typeface="Times New Roman"/>
            </a:endParaRPr>
          </a:p>
        </p:txBody>
      </p:sp>
      <p:pic>
        <p:nvPicPr>
          <p:cNvPr id="1513" name="图片 1512"/>
          <p:cNvPicPr/>
          <p:nvPr/>
        </p:nvPicPr>
        <p:blipFill>
          <a:blip r:embed="rId11"/>
          <a:stretch/>
        </p:blipFill>
        <p:spPr>
          <a:xfrm>
            <a:off x="5640840" y="3476520"/>
            <a:ext cx="334080" cy="334080"/>
          </a:xfrm>
          <a:prstGeom prst="rect">
            <a:avLst/>
          </a:prstGeom>
          <a:noFill/>
          <a:ln w="0">
            <a:noFill/>
          </a:ln>
        </p:spPr>
      </p:pic>
      <p:pic>
        <p:nvPicPr>
          <p:cNvPr id="1514" name="图片 1513"/>
          <p:cNvPicPr/>
          <p:nvPr/>
        </p:nvPicPr>
        <p:blipFill>
          <a:blip r:embed="rId13"/>
          <a:stretch/>
        </p:blipFill>
        <p:spPr>
          <a:xfrm>
            <a:off x="5749560" y="3576600"/>
            <a:ext cx="116640" cy="133200"/>
          </a:xfrm>
          <a:prstGeom prst="rect">
            <a:avLst/>
          </a:prstGeom>
          <a:noFill/>
          <a:ln w="0">
            <a:noFill/>
          </a:ln>
        </p:spPr>
      </p:pic>
      <p:sp>
        <p:nvSpPr>
          <p:cNvPr id="1515" name="文本框 1514"/>
          <p:cNvSpPr txBox="1"/>
          <p:nvPr/>
        </p:nvSpPr>
        <p:spPr>
          <a:xfrm>
            <a:off x="6108840" y="279468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复杂的算法和更⼤规模的数据处理</a:t>
            </a:r>
            <a:endParaRPr lang="en-US" sz="1050" b="0" u="none" strike="noStrike">
              <a:solidFill>
                <a:srgbClr val="000000"/>
              </a:solidFill>
              <a:effectLst/>
              <a:uFillTx/>
              <a:latin typeface="Times New Roman"/>
            </a:endParaRPr>
          </a:p>
        </p:txBody>
      </p:sp>
      <p:sp>
        <p:nvSpPr>
          <p:cNvPr id="1516" name="文本框 1515"/>
          <p:cNvSpPr txBox="1"/>
          <p:nvPr/>
        </p:nvSpPr>
        <p:spPr>
          <a:xfrm>
            <a:off x="6108840" y="345816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软件⽣态融合</a:t>
            </a:r>
            <a:endParaRPr lang="en-US" sz="1320" b="0" u="none" strike="noStrike">
              <a:solidFill>
                <a:srgbClr val="000000"/>
              </a:solidFill>
              <a:effectLst/>
              <a:uFillTx/>
              <a:latin typeface="Times New Roman"/>
            </a:endParaRPr>
          </a:p>
        </p:txBody>
      </p:sp>
      <p:sp>
        <p:nvSpPr>
          <p:cNvPr id="1517" name="文本框 1516"/>
          <p:cNvSpPr txBox="1"/>
          <p:nvPr/>
        </p:nvSpPr>
        <p:spPr>
          <a:xfrm>
            <a:off x="6108840" y="373068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鸿蒙系统将进⼀步完善分布式能⼒，加强与各类智能设备的协同，</a:t>
            </a:r>
            <a:endParaRPr lang="en-US" sz="1050" b="0" u="none" strike="noStrike">
              <a:solidFill>
                <a:srgbClr val="000000"/>
              </a:solidFill>
              <a:effectLst/>
              <a:uFillTx/>
              <a:latin typeface="Times New Roman"/>
            </a:endParaRPr>
          </a:p>
        </p:txBody>
      </p:sp>
      <p:pic>
        <p:nvPicPr>
          <p:cNvPr id="1518" name="图片 1517"/>
          <p:cNvPicPr/>
          <p:nvPr/>
        </p:nvPicPr>
        <p:blipFill>
          <a:blip r:embed="rId14"/>
          <a:stretch/>
        </p:blipFill>
        <p:spPr>
          <a:xfrm>
            <a:off x="5640840" y="4613040"/>
            <a:ext cx="334080" cy="334080"/>
          </a:xfrm>
          <a:prstGeom prst="rect">
            <a:avLst/>
          </a:prstGeom>
          <a:noFill/>
          <a:ln w="0">
            <a:noFill/>
          </a:ln>
        </p:spPr>
      </p:pic>
      <p:pic>
        <p:nvPicPr>
          <p:cNvPr id="1519" name="图片 1518"/>
          <p:cNvPicPr/>
          <p:nvPr/>
        </p:nvPicPr>
        <p:blipFill>
          <a:blip r:embed="rId15"/>
          <a:stretch/>
        </p:blipFill>
        <p:spPr>
          <a:xfrm>
            <a:off x="5732640" y="4713120"/>
            <a:ext cx="150120" cy="133200"/>
          </a:xfrm>
          <a:prstGeom prst="rect">
            <a:avLst/>
          </a:prstGeom>
          <a:noFill/>
          <a:ln w="0">
            <a:noFill/>
          </a:ln>
        </p:spPr>
      </p:pic>
      <p:sp>
        <p:nvSpPr>
          <p:cNvPr id="1520" name="文本框 1519"/>
          <p:cNvSpPr txBox="1"/>
          <p:nvPr/>
        </p:nvSpPr>
        <p:spPr>
          <a:xfrm>
            <a:off x="6108840" y="3931200"/>
            <a:ext cx="1744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形成更加丰富的智能家居⽣态</a:t>
            </a:r>
            <a:endParaRPr lang="en-US" sz="1050" b="0" u="none" strike="noStrike">
              <a:solidFill>
                <a:srgbClr val="000000"/>
              </a:solidFill>
              <a:effectLst/>
              <a:uFillTx/>
              <a:latin typeface="Times New Roman"/>
            </a:endParaRPr>
          </a:p>
        </p:txBody>
      </p:sp>
      <p:sp>
        <p:nvSpPr>
          <p:cNvPr id="1521" name="文本框 1520"/>
          <p:cNvSpPr txBox="1"/>
          <p:nvPr/>
        </p:nvSpPr>
        <p:spPr>
          <a:xfrm>
            <a:off x="6108840" y="4594680"/>
            <a:ext cx="8388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场景智能化</a:t>
            </a:r>
            <a:endParaRPr lang="en-US" sz="1320" b="0" u="none" strike="noStrike">
              <a:solidFill>
                <a:srgbClr val="000000"/>
              </a:solidFill>
              <a:effectLst/>
              <a:uFillTx/>
              <a:latin typeface="Times New Roman"/>
            </a:endParaRPr>
          </a:p>
        </p:txBody>
      </p:sp>
      <p:sp>
        <p:nvSpPr>
          <p:cNvPr id="1522" name="文本框 1521"/>
          <p:cNvSpPr txBox="1"/>
          <p:nvPr/>
        </p:nvSpPr>
        <p:spPr>
          <a:xfrm>
            <a:off x="6108840" y="486720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未来智能家居将更加注重场景化体验，通过</a:t>
            </a:r>
            <a:endParaRPr lang="en-US" sz="1050" b="0" u="none" strike="noStrike">
              <a:solidFill>
                <a:srgbClr val="000000"/>
              </a:solidFill>
              <a:effectLst/>
              <a:uFillTx/>
              <a:latin typeface="Times New Roman"/>
            </a:endParaRPr>
          </a:p>
        </p:txBody>
      </p:sp>
      <p:sp>
        <p:nvSpPr>
          <p:cNvPr id="1523" name="文本框 1522"/>
          <p:cNvSpPr txBox="1"/>
          <p:nvPr/>
        </p:nvSpPr>
        <p:spPr>
          <a:xfrm>
            <a:off x="8649360" y="489816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1524" name="文本框 1523"/>
          <p:cNvSpPr txBox="1"/>
          <p:nvPr/>
        </p:nvSpPr>
        <p:spPr>
          <a:xfrm>
            <a:off x="8780040" y="486720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预测⽤⼾需求，⾃动</a:t>
            </a:r>
            <a:endParaRPr lang="en-US" sz="1050" b="0" u="none" strike="noStrike">
              <a:solidFill>
                <a:srgbClr val="000000"/>
              </a:solidFill>
              <a:effectLst/>
              <a:uFillTx/>
              <a:latin typeface="Times New Roman"/>
            </a:endParaRPr>
          </a:p>
        </p:txBody>
      </p:sp>
      <p:sp>
        <p:nvSpPr>
          <p:cNvPr id="1525" name="文本框 1524"/>
          <p:cNvSpPr txBox="1"/>
          <p:nvPr/>
        </p:nvSpPr>
        <p:spPr>
          <a:xfrm>
            <a:off x="6108840" y="506772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调整环境参数和设备状态</a:t>
            </a:r>
            <a:endParaRPr lang="en-US" sz="1050" b="0" u="none" strike="noStrike">
              <a:solidFill>
                <a:srgbClr val="000000"/>
              </a:solidFill>
              <a:effectLst/>
              <a:uFillTx/>
              <a:latin typeface="Times New Roman"/>
            </a:endParaRPr>
          </a:p>
        </p:txBody>
      </p:sp>
      <p:sp>
        <p:nvSpPr>
          <p:cNvPr id="1526" name="文本框 1525"/>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527" name="文本框 1526"/>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21</a:t>
            </a:r>
            <a:endParaRPr lang="en-US" sz="920" b="0" u="none" strike="noStrike">
              <a:solidFill>
                <a:srgbClr val="000000"/>
              </a:solidFill>
              <a:effectLst/>
              <a:uFillTx/>
              <a:latin typeface="Times New Roman"/>
            </a:endParaRPr>
          </a:p>
        </p:txBody>
      </p:sp>
      <p:sp>
        <p:nvSpPr>
          <p:cNvPr id="1528" name="文本框 1527"/>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529" name="文本框 1528"/>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530" name="文本框 1529"/>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531" name="文本框 1530"/>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pic>
        <p:nvPicPr>
          <p:cNvPr id="1532" name="图片 1531"/>
          <p:cNvPicPr/>
          <p:nvPr/>
        </p:nvPicPr>
        <p:blipFill>
          <a:blip r:embed="rId16"/>
          <a:stretch/>
        </p:blipFill>
        <p:spPr>
          <a:xfrm>
            <a:off x="0" y="5983560"/>
            <a:ext cx="10696320" cy="33120"/>
          </a:xfrm>
          <a:prstGeom prst="rect">
            <a:avLst/>
          </a:prstGeom>
          <a:noFill/>
          <a:ln w="0">
            <a:noFill/>
          </a:ln>
        </p:spPr>
      </p:pic>
      <p:sp>
        <p:nvSpPr>
          <p:cNvPr id="1533" name="文本框 1532"/>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4" name="图片 1533"/>
          <p:cNvPicPr/>
          <p:nvPr/>
        </p:nvPicPr>
        <p:blipFill>
          <a:blip r:embed="rId2"/>
          <a:stretch/>
        </p:blipFill>
        <p:spPr>
          <a:xfrm>
            <a:off x="0" y="0"/>
            <a:ext cx="10696320" cy="6016320"/>
          </a:xfrm>
          <a:prstGeom prst="rect">
            <a:avLst/>
          </a:prstGeom>
          <a:noFill/>
          <a:ln w="0">
            <a:noFill/>
          </a:ln>
        </p:spPr>
      </p:pic>
      <p:pic>
        <p:nvPicPr>
          <p:cNvPr id="1535" name="图片 1534"/>
          <p:cNvPicPr/>
          <p:nvPr/>
        </p:nvPicPr>
        <p:blipFill>
          <a:blip r:embed="rId3"/>
          <a:stretch/>
        </p:blipFill>
        <p:spPr>
          <a:xfrm>
            <a:off x="0" y="0"/>
            <a:ext cx="10696320" cy="6016320"/>
          </a:xfrm>
          <a:prstGeom prst="rect">
            <a:avLst/>
          </a:prstGeom>
          <a:noFill/>
          <a:ln w="0">
            <a:noFill/>
          </a:ln>
        </p:spPr>
      </p:pic>
      <p:sp>
        <p:nvSpPr>
          <p:cNvPr id="1536" name="任意多边形: 形状 1535"/>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37" name="文本框 1536"/>
          <p:cNvSpPr txBox="1"/>
          <p:nvPr/>
        </p:nvSpPr>
        <p:spPr>
          <a:xfrm>
            <a:off x="534960" y="252720"/>
            <a:ext cx="12016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答疑环节</a:t>
            </a:r>
            <a:endParaRPr lang="en-US" sz="2370" b="0" u="none" strike="noStrike">
              <a:solidFill>
                <a:srgbClr val="000000"/>
              </a:solidFill>
              <a:effectLst/>
              <a:uFillTx/>
              <a:latin typeface="Times New Roman"/>
            </a:endParaRPr>
          </a:p>
        </p:txBody>
      </p:sp>
      <p:sp>
        <p:nvSpPr>
          <p:cNvPr id="1538" name="文本框 1537"/>
          <p:cNvSpPr txBox="1"/>
          <p:nvPr/>
        </p:nvSpPr>
        <p:spPr>
          <a:xfrm>
            <a:off x="3509640" y="1051200"/>
            <a:ext cx="3688920" cy="244080"/>
          </a:xfrm>
          <a:prstGeom prst="rect">
            <a:avLst/>
          </a:prstGeom>
          <a:noFill/>
          <a:ln w="0">
            <a:noFill/>
          </a:ln>
        </p:spPr>
        <p:txBody>
          <a:bodyPr wrap="none" lIns="0" tIns="0" rIns="0" bIns="0" anchor="t">
            <a:spAutoFit/>
          </a:bodyPr>
          <a:lstStyle/>
          <a:p>
            <a:r>
              <a:rPr lang="zh-CN" sz="1320" b="0" u="none" strike="noStrike">
                <a:solidFill>
                  <a:srgbClr val="BFDBFE"/>
                </a:solidFill>
                <a:effectLst/>
                <a:uFillTx/>
                <a:latin typeface="NotoSansCJKsc"/>
                <a:ea typeface="NotoSansCJKsc"/>
              </a:rPr>
              <a:t>感谢您的聆听！现在开放互动交流时间，欢迎提问</a:t>
            </a:r>
            <a:endParaRPr lang="en-US" sz="1320" b="0" u="none" strike="noStrike">
              <a:solidFill>
                <a:srgbClr val="000000"/>
              </a:solidFill>
              <a:effectLst/>
              <a:uFillTx/>
              <a:latin typeface="Times New Roman"/>
            </a:endParaRPr>
          </a:p>
        </p:txBody>
      </p:sp>
      <p:sp>
        <p:nvSpPr>
          <p:cNvPr id="1539" name="任意多边形: 形状 1538"/>
          <p:cNvSpPr/>
          <p:nvPr/>
        </p:nvSpPr>
        <p:spPr>
          <a:xfrm>
            <a:off x="551520" y="1905120"/>
            <a:ext cx="4696560" cy="1103400"/>
          </a:xfrm>
          <a:custGeom>
            <a:avLst/>
            <a:gdLst/>
            <a:ahLst/>
            <a:cxnLst/>
            <a:rect l="0" t="0" r="r" b="b"/>
            <a:pathLst>
              <a:path w="13046" h="3065">
                <a:moveTo>
                  <a:pt x="0" y="2879"/>
                </a:moveTo>
                <a:lnTo>
                  <a:pt x="0" y="186"/>
                </a:lnTo>
                <a:cubicBezTo>
                  <a:pt x="0" y="174"/>
                  <a:pt x="0" y="162"/>
                  <a:pt x="2" y="150"/>
                </a:cubicBezTo>
                <a:cubicBezTo>
                  <a:pt x="4" y="138"/>
                  <a:pt x="7" y="126"/>
                  <a:pt x="10" y="115"/>
                </a:cubicBezTo>
                <a:cubicBezTo>
                  <a:pt x="14" y="103"/>
                  <a:pt x="18" y="93"/>
                  <a:pt x="23" y="83"/>
                </a:cubicBezTo>
                <a:cubicBezTo>
                  <a:pt x="28" y="72"/>
                  <a:pt x="34" y="63"/>
                  <a:pt x="40" y="54"/>
                </a:cubicBezTo>
                <a:cubicBezTo>
                  <a:pt x="47" y="46"/>
                  <a:pt x="54" y="38"/>
                  <a:pt x="61" y="31"/>
                </a:cubicBezTo>
                <a:cubicBezTo>
                  <a:pt x="69" y="25"/>
                  <a:pt x="77" y="19"/>
                  <a:pt x="86" y="14"/>
                </a:cubicBezTo>
                <a:cubicBezTo>
                  <a:pt x="94" y="10"/>
                  <a:pt x="103" y="6"/>
                  <a:pt x="112" y="4"/>
                </a:cubicBezTo>
                <a:cubicBezTo>
                  <a:pt x="121" y="1"/>
                  <a:pt x="130" y="0"/>
                  <a:pt x="139" y="0"/>
                </a:cubicBezTo>
                <a:lnTo>
                  <a:pt x="12861" y="0"/>
                </a:lnTo>
                <a:cubicBezTo>
                  <a:pt x="12873" y="0"/>
                  <a:pt x="12885" y="1"/>
                  <a:pt x="12897" y="4"/>
                </a:cubicBezTo>
                <a:cubicBezTo>
                  <a:pt x="12909" y="6"/>
                  <a:pt x="12920" y="10"/>
                  <a:pt x="12932" y="14"/>
                </a:cubicBezTo>
                <a:cubicBezTo>
                  <a:pt x="12943" y="19"/>
                  <a:pt x="12954" y="25"/>
                  <a:pt x="12964" y="31"/>
                </a:cubicBezTo>
                <a:cubicBezTo>
                  <a:pt x="12974" y="38"/>
                  <a:pt x="12983" y="46"/>
                  <a:pt x="12992" y="54"/>
                </a:cubicBezTo>
                <a:cubicBezTo>
                  <a:pt x="13001" y="63"/>
                  <a:pt x="13008" y="72"/>
                  <a:pt x="13015" y="83"/>
                </a:cubicBezTo>
                <a:cubicBezTo>
                  <a:pt x="13022" y="93"/>
                  <a:pt x="13027" y="103"/>
                  <a:pt x="13032" y="115"/>
                </a:cubicBezTo>
                <a:cubicBezTo>
                  <a:pt x="13037" y="126"/>
                  <a:pt x="13040" y="138"/>
                  <a:pt x="13043" y="150"/>
                </a:cubicBezTo>
                <a:cubicBezTo>
                  <a:pt x="13045" y="162"/>
                  <a:pt x="13046" y="174"/>
                  <a:pt x="13046" y="186"/>
                </a:cubicBezTo>
                <a:lnTo>
                  <a:pt x="13046" y="2879"/>
                </a:lnTo>
                <a:cubicBezTo>
                  <a:pt x="13046" y="2892"/>
                  <a:pt x="13045" y="2904"/>
                  <a:pt x="13043" y="2916"/>
                </a:cubicBezTo>
                <a:cubicBezTo>
                  <a:pt x="13040" y="2928"/>
                  <a:pt x="13037" y="2939"/>
                  <a:pt x="13032" y="2951"/>
                </a:cubicBezTo>
                <a:cubicBezTo>
                  <a:pt x="13027" y="2962"/>
                  <a:pt x="13022" y="2973"/>
                  <a:pt x="13015" y="2983"/>
                </a:cubicBezTo>
                <a:cubicBezTo>
                  <a:pt x="13008" y="2993"/>
                  <a:pt x="13001" y="3002"/>
                  <a:pt x="12992" y="3011"/>
                </a:cubicBezTo>
                <a:cubicBezTo>
                  <a:pt x="12983" y="3019"/>
                  <a:pt x="12974" y="3027"/>
                  <a:pt x="12964" y="3034"/>
                </a:cubicBezTo>
                <a:cubicBezTo>
                  <a:pt x="12954" y="3041"/>
                  <a:pt x="12943" y="3046"/>
                  <a:pt x="12932" y="3051"/>
                </a:cubicBezTo>
                <a:cubicBezTo>
                  <a:pt x="12920" y="3056"/>
                  <a:pt x="12909" y="3059"/>
                  <a:pt x="12897" y="3062"/>
                </a:cubicBezTo>
                <a:cubicBezTo>
                  <a:pt x="12885" y="3064"/>
                  <a:pt x="12873" y="3065"/>
                  <a:pt x="12861" y="3065"/>
                </a:cubicBezTo>
                <a:lnTo>
                  <a:pt x="139" y="3065"/>
                </a:lnTo>
                <a:cubicBezTo>
                  <a:pt x="130" y="3065"/>
                  <a:pt x="121" y="3064"/>
                  <a:pt x="112" y="3062"/>
                </a:cubicBezTo>
                <a:cubicBezTo>
                  <a:pt x="103" y="3059"/>
                  <a:pt x="94" y="3056"/>
                  <a:pt x="86" y="3051"/>
                </a:cubicBezTo>
                <a:cubicBezTo>
                  <a:pt x="77" y="3046"/>
                  <a:pt x="69" y="3041"/>
                  <a:pt x="61" y="3034"/>
                </a:cubicBezTo>
                <a:cubicBezTo>
                  <a:pt x="54" y="3027"/>
                  <a:pt x="47" y="3019"/>
                  <a:pt x="40" y="3011"/>
                </a:cubicBezTo>
                <a:cubicBezTo>
                  <a:pt x="34" y="3002"/>
                  <a:pt x="28" y="2993"/>
                  <a:pt x="23" y="2983"/>
                </a:cubicBezTo>
                <a:cubicBezTo>
                  <a:pt x="18" y="2973"/>
                  <a:pt x="14" y="2962"/>
                  <a:pt x="10" y="2951"/>
                </a:cubicBezTo>
                <a:cubicBezTo>
                  <a:pt x="7" y="2939"/>
                  <a:pt x="4" y="2928"/>
                  <a:pt x="2" y="2916"/>
                </a:cubicBezTo>
                <a:cubicBezTo>
                  <a:pt x="0" y="2904"/>
                  <a:pt x="0" y="2892"/>
                  <a:pt x="0" y="2879"/>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40" name="任意多边形: 形状 1539"/>
          <p:cNvSpPr/>
          <p:nvPr/>
        </p:nvSpPr>
        <p:spPr>
          <a:xfrm>
            <a:off x="534600" y="1905120"/>
            <a:ext cx="67320" cy="1103400"/>
          </a:xfrm>
          <a:custGeom>
            <a:avLst/>
            <a:gdLst/>
            <a:ahLst/>
            <a:cxnLst/>
            <a:rect l="0" t="0" r="r" b="b"/>
            <a:pathLst>
              <a:path w="187" h="3065">
                <a:moveTo>
                  <a:pt x="0" y="0"/>
                </a:moveTo>
                <a:lnTo>
                  <a:pt x="187" y="0"/>
                </a:lnTo>
                <a:lnTo>
                  <a:pt x="187" y="3065"/>
                </a:lnTo>
                <a:lnTo>
                  <a:pt x="0" y="3065"/>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541" name="图片 1540"/>
          <p:cNvPicPr/>
          <p:nvPr/>
        </p:nvPicPr>
        <p:blipFill>
          <a:blip r:embed="rId4"/>
          <a:stretch/>
        </p:blipFill>
        <p:spPr>
          <a:xfrm>
            <a:off x="768960" y="2130840"/>
            <a:ext cx="200160" cy="200160"/>
          </a:xfrm>
          <a:prstGeom prst="rect">
            <a:avLst/>
          </a:prstGeom>
          <a:noFill/>
          <a:ln w="0">
            <a:noFill/>
          </a:ln>
        </p:spPr>
      </p:pic>
      <p:sp>
        <p:nvSpPr>
          <p:cNvPr id="1542" name="文本框 1541"/>
          <p:cNvSpPr txBox="1"/>
          <p:nvPr/>
        </p:nvSpPr>
        <p:spPr>
          <a:xfrm>
            <a:off x="4078080" y="135756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我们很乐意回答评委和观众关于项⽬的问题</a:t>
            </a:r>
            <a:endParaRPr lang="en-US" sz="1050" b="0" u="none" strike="noStrike">
              <a:solidFill>
                <a:srgbClr val="000000"/>
              </a:solidFill>
              <a:effectLst/>
              <a:uFillTx/>
              <a:latin typeface="Times New Roman"/>
            </a:endParaRPr>
          </a:p>
        </p:txBody>
      </p:sp>
      <p:sp>
        <p:nvSpPr>
          <p:cNvPr id="1543" name="文本框 1542"/>
          <p:cNvSpPr txBox="1"/>
          <p:nvPr/>
        </p:nvSpPr>
        <p:spPr>
          <a:xfrm>
            <a:off x="1103040" y="2087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技术实现</a:t>
            </a:r>
            <a:endParaRPr lang="en-US" sz="1320" b="0" u="none" strike="noStrike">
              <a:solidFill>
                <a:srgbClr val="000000"/>
              </a:solidFill>
              <a:effectLst/>
              <a:uFillTx/>
              <a:latin typeface="Times New Roman"/>
            </a:endParaRPr>
          </a:p>
        </p:txBody>
      </p:sp>
      <p:sp>
        <p:nvSpPr>
          <p:cNvPr id="1544" name="文本框 1543"/>
          <p:cNvSpPr txBox="1"/>
          <p:nvPr/>
        </p:nvSpPr>
        <p:spPr>
          <a:xfrm>
            <a:off x="1103040" y="239364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关于鸿蒙系统分布式能⼒、⾼效协同特性以及润和满天星开发套件</a:t>
            </a:r>
            <a:endParaRPr lang="en-US" sz="1050" b="0" u="none" strike="noStrike">
              <a:solidFill>
                <a:srgbClr val="000000"/>
              </a:solidFill>
              <a:effectLst/>
              <a:uFillTx/>
              <a:latin typeface="Times New Roman"/>
            </a:endParaRPr>
          </a:p>
        </p:txBody>
      </p:sp>
      <p:sp>
        <p:nvSpPr>
          <p:cNvPr id="1545" name="任意多边形: 形状 1544"/>
          <p:cNvSpPr/>
          <p:nvPr/>
        </p:nvSpPr>
        <p:spPr>
          <a:xfrm>
            <a:off x="5465160" y="1905120"/>
            <a:ext cx="4696920" cy="1103400"/>
          </a:xfrm>
          <a:custGeom>
            <a:avLst/>
            <a:gdLst/>
            <a:ahLst/>
            <a:cxnLst/>
            <a:rect l="0" t="0" r="r" b="b"/>
            <a:pathLst>
              <a:path w="13047" h="3065">
                <a:moveTo>
                  <a:pt x="0" y="2879"/>
                </a:moveTo>
                <a:lnTo>
                  <a:pt x="0" y="186"/>
                </a:lnTo>
                <a:cubicBezTo>
                  <a:pt x="0" y="174"/>
                  <a:pt x="1" y="162"/>
                  <a:pt x="3" y="150"/>
                </a:cubicBezTo>
                <a:cubicBezTo>
                  <a:pt x="4" y="138"/>
                  <a:pt x="7" y="126"/>
                  <a:pt x="10" y="115"/>
                </a:cubicBezTo>
                <a:cubicBezTo>
                  <a:pt x="14" y="103"/>
                  <a:pt x="18" y="93"/>
                  <a:pt x="23" y="83"/>
                </a:cubicBezTo>
                <a:cubicBezTo>
                  <a:pt x="28" y="72"/>
                  <a:pt x="34" y="63"/>
                  <a:pt x="41" y="54"/>
                </a:cubicBezTo>
                <a:cubicBezTo>
                  <a:pt x="47" y="46"/>
                  <a:pt x="54" y="38"/>
                  <a:pt x="62" y="31"/>
                </a:cubicBezTo>
                <a:cubicBezTo>
                  <a:pt x="69" y="25"/>
                  <a:pt x="77" y="19"/>
                  <a:pt x="86" y="14"/>
                </a:cubicBezTo>
                <a:cubicBezTo>
                  <a:pt x="94" y="10"/>
                  <a:pt x="103" y="6"/>
                  <a:pt x="112" y="4"/>
                </a:cubicBezTo>
                <a:cubicBezTo>
                  <a:pt x="121" y="1"/>
                  <a:pt x="130" y="0"/>
                  <a:pt x="139" y="0"/>
                </a:cubicBezTo>
                <a:lnTo>
                  <a:pt x="12861" y="0"/>
                </a:lnTo>
                <a:cubicBezTo>
                  <a:pt x="12873" y="0"/>
                  <a:pt x="12885" y="1"/>
                  <a:pt x="12897" y="4"/>
                </a:cubicBezTo>
                <a:cubicBezTo>
                  <a:pt x="12909" y="6"/>
                  <a:pt x="12921" y="10"/>
                  <a:pt x="12932" y="14"/>
                </a:cubicBezTo>
                <a:cubicBezTo>
                  <a:pt x="12943" y="19"/>
                  <a:pt x="12954" y="25"/>
                  <a:pt x="12964" y="31"/>
                </a:cubicBezTo>
                <a:cubicBezTo>
                  <a:pt x="12974" y="38"/>
                  <a:pt x="12984" y="46"/>
                  <a:pt x="12992" y="54"/>
                </a:cubicBezTo>
                <a:cubicBezTo>
                  <a:pt x="13001" y="63"/>
                  <a:pt x="13008" y="72"/>
                  <a:pt x="13015" y="83"/>
                </a:cubicBezTo>
                <a:cubicBezTo>
                  <a:pt x="13022" y="93"/>
                  <a:pt x="13028" y="103"/>
                  <a:pt x="13032" y="115"/>
                </a:cubicBezTo>
                <a:cubicBezTo>
                  <a:pt x="13037" y="126"/>
                  <a:pt x="13041" y="138"/>
                  <a:pt x="13043" y="150"/>
                </a:cubicBezTo>
                <a:cubicBezTo>
                  <a:pt x="13045" y="162"/>
                  <a:pt x="13047" y="174"/>
                  <a:pt x="13047" y="186"/>
                </a:cubicBezTo>
                <a:lnTo>
                  <a:pt x="13047" y="2879"/>
                </a:lnTo>
                <a:cubicBezTo>
                  <a:pt x="13047" y="2892"/>
                  <a:pt x="13045" y="2904"/>
                  <a:pt x="13043" y="2916"/>
                </a:cubicBezTo>
                <a:cubicBezTo>
                  <a:pt x="13041" y="2928"/>
                  <a:pt x="13037" y="2939"/>
                  <a:pt x="13032" y="2951"/>
                </a:cubicBezTo>
                <a:cubicBezTo>
                  <a:pt x="13028" y="2962"/>
                  <a:pt x="13022" y="2973"/>
                  <a:pt x="13015" y="2983"/>
                </a:cubicBezTo>
                <a:cubicBezTo>
                  <a:pt x="13008" y="2993"/>
                  <a:pt x="13001" y="3002"/>
                  <a:pt x="12992" y="3011"/>
                </a:cubicBezTo>
                <a:cubicBezTo>
                  <a:pt x="12984" y="3019"/>
                  <a:pt x="12974" y="3027"/>
                  <a:pt x="12964" y="3034"/>
                </a:cubicBezTo>
                <a:cubicBezTo>
                  <a:pt x="12954" y="3041"/>
                  <a:pt x="12943" y="3046"/>
                  <a:pt x="12932" y="3051"/>
                </a:cubicBezTo>
                <a:cubicBezTo>
                  <a:pt x="12921" y="3056"/>
                  <a:pt x="12909" y="3059"/>
                  <a:pt x="12897" y="3062"/>
                </a:cubicBezTo>
                <a:cubicBezTo>
                  <a:pt x="12885" y="3064"/>
                  <a:pt x="12873" y="3065"/>
                  <a:pt x="12861" y="3065"/>
                </a:cubicBezTo>
                <a:lnTo>
                  <a:pt x="139" y="3065"/>
                </a:lnTo>
                <a:cubicBezTo>
                  <a:pt x="130" y="3065"/>
                  <a:pt x="121" y="3064"/>
                  <a:pt x="112" y="3062"/>
                </a:cubicBezTo>
                <a:cubicBezTo>
                  <a:pt x="103" y="3059"/>
                  <a:pt x="94" y="3056"/>
                  <a:pt x="86" y="3051"/>
                </a:cubicBezTo>
                <a:cubicBezTo>
                  <a:pt x="77" y="3046"/>
                  <a:pt x="69" y="3041"/>
                  <a:pt x="62" y="3034"/>
                </a:cubicBezTo>
                <a:cubicBezTo>
                  <a:pt x="54" y="3027"/>
                  <a:pt x="47" y="3019"/>
                  <a:pt x="41" y="3011"/>
                </a:cubicBezTo>
                <a:cubicBezTo>
                  <a:pt x="34" y="3002"/>
                  <a:pt x="28" y="2993"/>
                  <a:pt x="23" y="2983"/>
                </a:cubicBezTo>
                <a:cubicBezTo>
                  <a:pt x="18" y="2973"/>
                  <a:pt x="14" y="2962"/>
                  <a:pt x="10" y="2951"/>
                </a:cubicBezTo>
                <a:cubicBezTo>
                  <a:pt x="7" y="2939"/>
                  <a:pt x="4" y="2928"/>
                  <a:pt x="3" y="2916"/>
                </a:cubicBezTo>
                <a:cubicBezTo>
                  <a:pt x="1" y="2904"/>
                  <a:pt x="0" y="2892"/>
                  <a:pt x="0" y="2879"/>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46" name="任意多边形: 形状 1545"/>
          <p:cNvSpPr/>
          <p:nvPr/>
        </p:nvSpPr>
        <p:spPr>
          <a:xfrm>
            <a:off x="5448240" y="1905120"/>
            <a:ext cx="67320" cy="1103400"/>
          </a:xfrm>
          <a:custGeom>
            <a:avLst/>
            <a:gdLst/>
            <a:ahLst/>
            <a:cxnLst/>
            <a:rect l="0" t="0" r="r" b="b"/>
            <a:pathLst>
              <a:path w="187" h="3065">
                <a:moveTo>
                  <a:pt x="0" y="0"/>
                </a:moveTo>
                <a:lnTo>
                  <a:pt x="187" y="0"/>
                </a:lnTo>
                <a:lnTo>
                  <a:pt x="187" y="3065"/>
                </a:lnTo>
                <a:lnTo>
                  <a:pt x="0" y="3065"/>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547" name="图片 1546"/>
          <p:cNvPicPr/>
          <p:nvPr/>
        </p:nvPicPr>
        <p:blipFill>
          <a:blip r:embed="rId5"/>
          <a:stretch/>
        </p:blipFill>
        <p:spPr>
          <a:xfrm>
            <a:off x="5682600" y="2130840"/>
            <a:ext cx="250200" cy="200160"/>
          </a:xfrm>
          <a:prstGeom prst="rect">
            <a:avLst/>
          </a:prstGeom>
          <a:noFill/>
          <a:ln w="0">
            <a:noFill/>
          </a:ln>
        </p:spPr>
      </p:pic>
      <p:sp>
        <p:nvSpPr>
          <p:cNvPr id="1548" name="文本框 1547"/>
          <p:cNvSpPr txBox="1"/>
          <p:nvPr/>
        </p:nvSpPr>
        <p:spPr>
          <a:xfrm>
            <a:off x="1103040" y="259416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的具体实现问题</a:t>
            </a:r>
            <a:endParaRPr lang="en-US" sz="1050" b="0" u="none" strike="noStrike">
              <a:solidFill>
                <a:srgbClr val="000000"/>
              </a:solidFill>
              <a:effectLst/>
              <a:uFillTx/>
              <a:latin typeface="Times New Roman"/>
            </a:endParaRPr>
          </a:p>
        </p:txBody>
      </p:sp>
      <p:sp>
        <p:nvSpPr>
          <p:cNvPr id="1549" name="文本框 1548"/>
          <p:cNvSpPr txBox="1"/>
          <p:nvPr/>
        </p:nvSpPr>
        <p:spPr>
          <a:xfrm>
            <a:off x="6067080" y="2087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系统架构</a:t>
            </a:r>
            <a:endParaRPr lang="en-US" sz="1320" b="0" u="none" strike="noStrike">
              <a:solidFill>
                <a:srgbClr val="000000"/>
              </a:solidFill>
              <a:effectLst/>
              <a:uFillTx/>
              <a:latin typeface="Times New Roman"/>
            </a:endParaRPr>
          </a:p>
        </p:txBody>
      </p:sp>
      <p:sp>
        <p:nvSpPr>
          <p:cNvPr id="1550" name="文本框 1549"/>
          <p:cNvSpPr txBox="1"/>
          <p:nvPr/>
        </p:nvSpPr>
        <p:spPr>
          <a:xfrm>
            <a:off x="6067080" y="2393640"/>
            <a:ext cx="1341720" cy="194040"/>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关于物联⽹三层架构、</a:t>
            </a:r>
            <a:endParaRPr lang="en-US" sz="1050" b="0" u="none" strike="noStrike" dirty="0">
              <a:solidFill>
                <a:srgbClr val="000000"/>
              </a:solidFill>
              <a:effectLst/>
              <a:uFillTx/>
              <a:latin typeface="Times New Roman"/>
            </a:endParaRPr>
          </a:p>
        </p:txBody>
      </p:sp>
      <p:sp>
        <p:nvSpPr>
          <p:cNvPr id="1551" name="文本框 1550"/>
          <p:cNvSpPr txBox="1"/>
          <p:nvPr/>
        </p:nvSpPr>
        <p:spPr>
          <a:xfrm>
            <a:off x="7331469" y="2393640"/>
            <a:ext cx="338234" cy="161583"/>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MQTT</a:t>
            </a:r>
            <a:endParaRPr lang="en-US" sz="1050" b="0" u="none" strike="noStrike" dirty="0">
              <a:solidFill>
                <a:srgbClr val="000000"/>
              </a:solidFill>
              <a:effectLst/>
              <a:uFillTx/>
              <a:latin typeface="Times New Roman"/>
            </a:endParaRPr>
          </a:p>
        </p:txBody>
      </p:sp>
      <p:sp>
        <p:nvSpPr>
          <p:cNvPr id="1552" name="文本框 1551"/>
          <p:cNvSpPr txBox="1"/>
          <p:nvPr/>
        </p:nvSpPr>
        <p:spPr>
          <a:xfrm>
            <a:off x="7706160" y="2393640"/>
            <a:ext cx="2146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通信协议及北向应⽤与南向设备间的</a:t>
            </a:r>
            <a:endParaRPr lang="en-US" sz="1050" b="0" u="none" strike="noStrike">
              <a:solidFill>
                <a:srgbClr val="000000"/>
              </a:solidFill>
              <a:effectLst/>
              <a:uFillTx/>
              <a:latin typeface="Times New Roman"/>
            </a:endParaRPr>
          </a:p>
        </p:txBody>
      </p:sp>
      <p:sp>
        <p:nvSpPr>
          <p:cNvPr id="1553" name="任意多边形: 形状 1552"/>
          <p:cNvSpPr/>
          <p:nvPr/>
        </p:nvSpPr>
        <p:spPr>
          <a:xfrm>
            <a:off x="551520" y="3208680"/>
            <a:ext cx="4696560" cy="902880"/>
          </a:xfrm>
          <a:custGeom>
            <a:avLst/>
            <a:gdLst/>
            <a:ahLst/>
            <a:cxnLst/>
            <a:rect l="0" t="0" r="r" b="b"/>
            <a:pathLst>
              <a:path w="13046" h="2508">
                <a:moveTo>
                  <a:pt x="0" y="2322"/>
                </a:moveTo>
                <a:lnTo>
                  <a:pt x="0" y="186"/>
                </a:lnTo>
                <a:cubicBezTo>
                  <a:pt x="0" y="174"/>
                  <a:pt x="0" y="162"/>
                  <a:pt x="2" y="150"/>
                </a:cubicBezTo>
                <a:cubicBezTo>
                  <a:pt x="4" y="138"/>
                  <a:pt x="7" y="126"/>
                  <a:pt x="10" y="115"/>
                </a:cubicBezTo>
                <a:cubicBezTo>
                  <a:pt x="14" y="104"/>
                  <a:pt x="18" y="93"/>
                  <a:pt x="23" y="83"/>
                </a:cubicBezTo>
                <a:cubicBezTo>
                  <a:pt x="28" y="73"/>
                  <a:pt x="34" y="63"/>
                  <a:pt x="40" y="55"/>
                </a:cubicBezTo>
                <a:cubicBezTo>
                  <a:pt x="47" y="46"/>
                  <a:pt x="54" y="38"/>
                  <a:pt x="61" y="32"/>
                </a:cubicBezTo>
                <a:cubicBezTo>
                  <a:pt x="69" y="25"/>
                  <a:pt x="77" y="19"/>
                  <a:pt x="86" y="14"/>
                </a:cubicBezTo>
                <a:cubicBezTo>
                  <a:pt x="94" y="10"/>
                  <a:pt x="103" y="6"/>
                  <a:pt x="112" y="4"/>
                </a:cubicBezTo>
                <a:cubicBezTo>
                  <a:pt x="121" y="2"/>
                  <a:pt x="130" y="0"/>
                  <a:pt x="139" y="0"/>
                </a:cubicBezTo>
                <a:lnTo>
                  <a:pt x="12861" y="0"/>
                </a:lnTo>
                <a:cubicBezTo>
                  <a:pt x="12873" y="0"/>
                  <a:pt x="12885" y="2"/>
                  <a:pt x="12897" y="4"/>
                </a:cubicBezTo>
                <a:cubicBezTo>
                  <a:pt x="12909" y="6"/>
                  <a:pt x="12920" y="10"/>
                  <a:pt x="12932" y="14"/>
                </a:cubicBezTo>
                <a:cubicBezTo>
                  <a:pt x="12943" y="19"/>
                  <a:pt x="12954" y="25"/>
                  <a:pt x="12964" y="32"/>
                </a:cubicBezTo>
                <a:cubicBezTo>
                  <a:pt x="12974" y="38"/>
                  <a:pt x="12983" y="46"/>
                  <a:pt x="12992" y="55"/>
                </a:cubicBezTo>
                <a:cubicBezTo>
                  <a:pt x="13001" y="63"/>
                  <a:pt x="13008" y="73"/>
                  <a:pt x="13015" y="83"/>
                </a:cubicBezTo>
                <a:cubicBezTo>
                  <a:pt x="13022" y="93"/>
                  <a:pt x="13027" y="104"/>
                  <a:pt x="13032" y="115"/>
                </a:cubicBezTo>
                <a:cubicBezTo>
                  <a:pt x="13037" y="126"/>
                  <a:pt x="13040" y="138"/>
                  <a:pt x="13043" y="150"/>
                </a:cubicBezTo>
                <a:cubicBezTo>
                  <a:pt x="13045" y="162"/>
                  <a:pt x="13046" y="174"/>
                  <a:pt x="13046" y="186"/>
                </a:cubicBezTo>
                <a:lnTo>
                  <a:pt x="13046" y="2322"/>
                </a:lnTo>
                <a:cubicBezTo>
                  <a:pt x="13046" y="2334"/>
                  <a:pt x="13045" y="2346"/>
                  <a:pt x="13043" y="2358"/>
                </a:cubicBezTo>
                <a:cubicBezTo>
                  <a:pt x="13040" y="2371"/>
                  <a:pt x="13037" y="2382"/>
                  <a:pt x="13032" y="2394"/>
                </a:cubicBezTo>
                <a:cubicBezTo>
                  <a:pt x="13027" y="2405"/>
                  <a:pt x="13022" y="2416"/>
                  <a:pt x="13015" y="2426"/>
                </a:cubicBezTo>
                <a:cubicBezTo>
                  <a:pt x="13008" y="2436"/>
                  <a:pt x="13001" y="2445"/>
                  <a:pt x="12992" y="2454"/>
                </a:cubicBezTo>
                <a:cubicBezTo>
                  <a:pt x="12983" y="2463"/>
                  <a:pt x="12974" y="2470"/>
                  <a:pt x="12964" y="2477"/>
                </a:cubicBezTo>
                <a:cubicBezTo>
                  <a:pt x="12954" y="2484"/>
                  <a:pt x="12943" y="2490"/>
                  <a:pt x="12932" y="2494"/>
                </a:cubicBezTo>
                <a:cubicBezTo>
                  <a:pt x="12920" y="2499"/>
                  <a:pt x="12909" y="2502"/>
                  <a:pt x="12897" y="2505"/>
                </a:cubicBezTo>
                <a:cubicBezTo>
                  <a:pt x="12885" y="2507"/>
                  <a:pt x="12873" y="2508"/>
                  <a:pt x="12861" y="2508"/>
                </a:cubicBezTo>
                <a:lnTo>
                  <a:pt x="139" y="2508"/>
                </a:lnTo>
                <a:cubicBezTo>
                  <a:pt x="130" y="2508"/>
                  <a:pt x="121" y="2507"/>
                  <a:pt x="112" y="2505"/>
                </a:cubicBezTo>
                <a:cubicBezTo>
                  <a:pt x="103" y="2502"/>
                  <a:pt x="94" y="2499"/>
                  <a:pt x="86" y="2494"/>
                </a:cubicBezTo>
                <a:cubicBezTo>
                  <a:pt x="77" y="2490"/>
                  <a:pt x="69" y="2484"/>
                  <a:pt x="61" y="2477"/>
                </a:cubicBezTo>
                <a:cubicBezTo>
                  <a:pt x="54" y="2470"/>
                  <a:pt x="47" y="2463"/>
                  <a:pt x="40" y="2454"/>
                </a:cubicBezTo>
                <a:cubicBezTo>
                  <a:pt x="34" y="2445"/>
                  <a:pt x="28" y="2436"/>
                  <a:pt x="23" y="2426"/>
                </a:cubicBezTo>
                <a:cubicBezTo>
                  <a:pt x="18" y="2416"/>
                  <a:pt x="14" y="2405"/>
                  <a:pt x="10" y="2394"/>
                </a:cubicBezTo>
                <a:cubicBezTo>
                  <a:pt x="7" y="2382"/>
                  <a:pt x="4" y="2371"/>
                  <a:pt x="2" y="2358"/>
                </a:cubicBezTo>
                <a:cubicBezTo>
                  <a:pt x="0" y="2346"/>
                  <a:pt x="0" y="2334"/>
                  <a:pt x="0" y="2322"/>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54" name="任意多边形: 形状 1553"/>
          <p:cNvSpPr/>
          <p:nvPr/>
        </p:nvSpPr>
        <p:spPr>
          <a:xfrm>
            <a:off x="534600" y="3208680"/>
            <a:ext cx="67320" cy="902880"/>
          </a:xfrm>
          <a:custGeom>
            <a:avLst/>
            <a:gdLst/>
            <a:ahLst/>
            <a:cxnLst/>
            <a:rect l="0" t="0" r="r" b="b"/>
            <a:pathLst>
              <a:path w="187" h="2508">
                <a:moveTo>
                  <a:pt x="0" y="0"/>
                </a:moveTo>
                <a:lnTo>
                  <a:pt x="187" y="0"/>
                </a:lnTo>
                <a:lnTo>
                  <a:pt x="187" y="2508"/>
                </a:lnTo>
                <a:lnTo>
                  <a:pt x="0" y="2508"/>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555" name="图片 1554"/>
          <p:cNvPicPr/>
          <p:nvPr/>
        </p:nvPicPr>
        <p:blipFill>
          <a:blip r:embed="rId6"/>
          <a:stretch/>
        </p:blipFill>
        <p:spPr>
          <a:xfrm>
            <a:off x="768960" y="3434760"/>
            <a:ext cx="200160" cy="200160"/>
          </a:xfrm>
          <a:prstGeom prst="rect">
            <a:avLst/>
          </a:prstGeom>
          <a:noFill/>
          <a:ln w="0">
            <a:noFill/>
          </a:ln>
        </p:spPr>
      </p:pic>
      <p:sp>
        <p:nvSpPr>
          <p:cNvPr id="1556" name="文本框 1555"/>
          <p:cNvSpPr txBox="1"/>
          <p:nvPr/>
        </p:nvSpPr>
        <p:spPr>
          <a:xfrm>
            <a:off x="6067080" y="259416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数据交互问题</a:t>
            </a:r>
            <a:endParaRPr lang="en-US" sz="1050" b="0" u="none" strike="noStrike">
              <a:solidFill>
                <a:srgbClr val="000000"/>
              </a:solidFill>
              <a:effectLst/>
              <a:uFillTx/>
              <a:latin typeface="Times New Roman"/>
            </a:endParaRPr>
          </a:p>
        </p:txBody>
      </p:sp>
      <p:sp>
        <p:nvSpPr>
          <p:cNvPr id="1557" name="文本框 1556"/>
          <p:cNvSpPr txBox="1"/>
          <p:nvPr/>
        </p:nvSpPr>
        <p:spPr>
          <a:xfrm>
            <a:off x="1103040" y="339120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智能交互</a:t>
            </a:r>
            <a:endParaRPr lang="en-US" sz="1320" b="0" u="none" strike="noStrike">
              <a:solidFill>
                <a:srgbClr val="000000"/>
              </a:solidFill>
              <a:effectLst/>
              <a:uFillTx/>
              <a:latin typeface="Times New Roman"/>
            </a:endParaRPr>
          </a:p>
        </p:txBody>
      </p:sp>
      <p:sp>
        <p:nvSpPr>
          <p:cNvPr id="1558" name="文本框 1557"/>
          <p:cNvSpPr txBox="1"/>
          <p:nvPr/>
        </p:nvSpPr>
        <p:spPr>
          <a:xfrm>
            <a:off x="1103040" y="3697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关于</a:t>
            </a:r>
            <a:endParaRPr lang="en-US" sz="1050" b="0" u="none" strike="noStrike">
              <a:solidFill>
                <a:srgbClr val="000000"/>
              </a:solidFill>
              <a:effectLst/>
              <a:uFillTx/>
              <a:latin typeface="Times New Roman"/>
            </a:endParaRPr>
          </a:p>
        </p:txBody>
      </p:sp>
      <p:sp>
        <p:nvSpPr>
          <p:cNvPr id="1559" name="文本框 1558"/>
          <p:cNvSpPr txBox="1"/>
          <p:nvPr/>
        </p:nvSpPr>
        <p:spPr>
          <a:xfrm>
            <a:off x="1370520" y="37285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1560" name="任意多边形: 形状 1559"/>
          <p:cNvSpPr/>
          <p:nvPr/>
        </p:nvSpPr>
        <p:spPr>
          <a:xfrm>
            <a:off x="5465160" y="3208680"/>
            <a:ext cx="4696920" cy="902880"/>
          </a:xfrm>
          <a:custGeom>
            <a:avLst/>
            <a:gdLst/>
            <a:ahLst/>
            <a:cxnLst/>
            <a:rect l="0" t="0" r="r" b="b"/>
            <a:pathLst>
              <a:path w="13047" h="2508">
                <a:moveTo>
                  <a:pt x="0" y="2322"/>
                </a:moveTo>
                <a:lnTo>
                  <a:pt x="0" y="186"/>
                </a:lnTo>
                <a:cubicBezTo>
                  <a:pt x="0" y="174"/>
                  <a:pt x="1" y="162"/>
                  <a:pt x="3" y="150"/>
                </a:cubicBezTo>
                <a:cubicBezTo>
                  <a:pt x="4" y="138"/>
                  <a:pt x="7" y="126"/>
                  <a:pt x="10" y="115"/>
                </a:cubicBezTo>
                <a:cubicBezTo>
                  <a:pt x="14" y="104"/>
                  <a:pt x="18" y="93"/>
                  <a:pt x="23" y="83"/>
                </a:cubicBezTo>
                <a:cubicBezTo>
                  <a:pt x="28" y="73"/>
                  <a:pt x="34" y="63"/>
                  <a:pt x="41" y="55"/>
                </a:cubicBezTo>
                <a:cubicBezTo>
                  <a:pt x="47" y="46"/>
                  <a:pt x="54" y="38"/>
                  <a:pt x="62" y="32"/>
                </a:cubicBezTo>
                <a:cubicBezTo>
                  <a:pt x="69" y="25"/>
                  <a:pt x="77" y="19"/>
                  <a:pt x="86" y="14"/>
                </a:cubicBezTo>
                <a:cubicBezTo>
                  <a:pt x="94" y="10"/>
                  <a:pt x="103" y="6"/>
                  <a:pt x="112" y="4"/>
                </a:cubicBezTo>
                <a:cubicBezTo>
                  <a:pt x="121" y="2"/>
                  <a:pt x="130" y="0"/>
                  <a:pt x="139" y="0"/>
                </a:cubicBezTo>
                <a:lnTo>
                  <a:pt x="12861" y="0"/>
                </a:lnTo>
                <a:cubicBezTo>
                  <a:pt x="12873" y="0"/>
                  <a:pt x="12885" y="2"/>
                  <a:pt x="12897" y="4"/>
                </a:cubicBezTo>
                <a:cubicBezTo>
                  <a:pt x="12909" y="6"/>
                  <a:pt x="12921" y="10"/>
                  <a:pt x="12932" y="14"/>
                </a:cubicBezTo>
                <a:cubicBezTo>
                  <a:pt x="12943" y="19"/>
                  <a:pt x="12954" y="25"/>
                  <a:pt x="12964" y="32"/>
                </a:cubicBezTo>
                <a:cubicBezTo>
                  <a:pt x="12974" y="38"/>
                  <a:pt x="12984" y="46"/>
                  <a:pt x="12992" y="55"/>
                </a:cubicBezTo>
                <a:cubicBezTo>
                  <a:pt x="13001" y="63"/>
                  <a:pt x="13008" y="73"/>
                  <a:pt x="13015" y="83"/>
                </a:cubicBezTo>
                <a:cubicBezTo>
                  <a:pt x="13022" y="93"/>
                  <a:pt x="13028" y="104"/>
                  <a:pt x="13032" y="115"/>
                </a:cubicBezTo>
                <a:cubicBezTo>
                  <a:pt x="13037" y="126"/>
                  <a:pt x="13041" y="138"/>
                  <a:pt x="13043" y="150"/>
                </a:cubicBezTo>
                <a:cubicBezTo>
                  <a:pt x="13045" y="162"/>
                  <a:pt x="13047" y="174"/>
                  <a:pt x="13047" y="186"/>
                </a:cubicBezTo>
                <a:lnTo>
                  <a:pt x="13047" y="2322"/>
                </a:lnTo>
                <a:cubicBezTo>
                  <a:pt x="13047" y="2334"/>
                  <a:pt x="13045" y="2346"/>
                  <a:pt x="13043" y="2358"/>
                </a:cubicBezTo>
                <a:cubicBezTo>
                  <a:pt x="13041" y="2371"/>
                  <a:pt x="13037" y="2382"/>
                  <a:pt x="13032" y="2394"/>
                </a:cubicBezTo>
                <a:cubicBezTo>
                  <a:pt x="13028" y="2405"/>
                  <a:pt x="13022" y="2416"/>
                  <a:pt x="13015" y="2426"/>
                </a:cubicBezTo>
                <a:cubicBezTo>
                  <a:pt x="13008" y="2436"/>
                  <a:pt x="13001" y="2445"/>
                  <a:pt x="12992" y="2454"/>
                </a:cubicBezTo>
                <a:cubicBezTo>
                  <a:pt x="12984" y="2463"/>
                  <a:pt x="12974" y="2470"/>
                  <a:pt x="12964" y="2477"/>
                </a:cubicBezTo>
                <a:cubicBezTo>
                  <a:pt x="12954" y="2484"/>
                  <a:pt x="12943" y="2490"/>
                  <a:pt x="12932" y="2494"/>
                </a:cubicBezTo>
                <a:cubicBezTo>
                  <a:pt x="12921" y="2499"/>
                  <a:pt x="12909" y="2502"/>
                  <a:pt x="12897" y="2505"/>
                </a:cubicBezTo>
                <a:cubicBezTo>
                  <a:pt x="12885" y="2507"/>
                  <a:pt x="12873" y="2508"/>
                  <a:pt x="12861" y="2508"/>
                </a:cubicBezTo>
                <a:lnTo>
                  <a:pt x="139" y="2508"/>
                </a:lnTo>
                <a:cubicBezTo>
                  <a:pt x="130" y="2508"/>
                  <a:pt x="121" y="2507"/>
                  <a:pt x="112" y="2505"/>
                </a:cubicBezTo>
                <a:cubicBezTo>
                  <a:pt x="103" y="2502"/>
                  <a:pt x="94" y="2499"/>
                  <a:pt x="86" y="2494"/>
                </a:cubicBezTo>
                <a:cubicBezTo>
                  <a:pt x="77" y="2490"/>
                  <a:pt x="69" y="2484"/>
                  <a:pt x="62" y="2477"/>
                </a:cubicBezTo>
                <a:cubicBezTo>
                  <a:pt x="54" y="2470"/>
                  <a:pt x="47" y="2463"/>
                  <a:pt x="41" y="2454"/>
                </a:cubicBezTo>
                <a:cubicBezTo>
                  <a:pt x="34" y="2445"/>
                  <a:pt x="28" y="2436"/>
                  <a:pt x="23" y="2426"/>
                </a:cubicBezTo>
                <a:cubicBezTo>
                  <a:pt x="18" y="2416"/>
                  <a:pt x="14" y="2405"/>
                  <a:pt x="10" y="2394"/>
                </a:cubicBezTo>
                <a:cubicBezTo>
                  <a:pt x="7" y="2382"/>
                  <a:pt x="4" y="2371"/>
                  <a:pt x="3" y="2358"/>
                </a:cubicBezTo>
                <a:cubicBezTo>
                  <a:pt x="1" y="2346"/>
                  <a:pt x="0" y="2334"/>
                  <a:pt x="0" y="2322"/>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61" name="任意多边形: 形状 1560"/>
          <p:cNvSpPr/>
          <p:nvPr/>
        </p:nvSpPr>
        <p:spPr>
          <a:xfrm>
            <a:off x="5448240" y="3208680"/>
            <a:ext cx="67320" cy="902880"/>
          </a:xfrm>
          <a:custGeom>
            <a:avLst/>
            <a:gdLst/>
            <a:ahLst/>
            <a:cxnLst/>
            <a:rect l="0" t="0" r="r" b="b"/>
            <a:pathLst>
              <a:path w="187" h="2508">
                <a:moveTo>
                  <a:pt x="0" y="0"/>
                </a:moveTo>
                <a:lnTo>
                  <a:pt x="187" y="0"/>
                </a:lnTo>
                <a:lnTo>
                  <a:pt x="187" y="2508"/>
                </a:lnTo>
                <a:lnTo>
                  <a:pt x="0" y="2508"/>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562" name="图片 1561"/>
          <p:cNvPicPr/>
          <p:nvPr/>
        </p:nvPicPr>
        <p:blipFill>
          <a:blip r:embed="rId7"/>
          <a:stretch/>
        </p:blipFill>
        <p:spPr>
          <a:xfrm>
            <a:off x="5682600" y="3434760"/>
            <a:ext cx="200160" cy="200160"/>
          </a:xfrm>
          <a:prstGeom prst="rect">
            <a:avLst/>
          </a:prstGeom>
          <a:noFill/>
          <a:ln w="0">
            <a:noFill/>
          </a:ln>
        </p:spPr>
      </p:pic>
      <p:sp>
        <p:nvSpPr>
          <p:cNvPr id="1563" name="文本框 1562"/>
          <p:cNvSpPr txBox="1"/>
          <p:nvPr/>
        </p:nvSpPr>
        <p:spPr>
          <a:xfrm>
            <a:off x="1501560" y="369720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语⾳交互、⾃然语⾔处理以及智能设备控制的具体实现问题</a:t>
            </a:r>
            <a:endParaRPr lang="en-US" sz="1050" b="0" u="none" strike="noStrike">
              <a:solidFill>
                <a:srgbClr val="000000"/>
              </a:solidFill>
              <a:effectLst/>
              <a:uFillTx/>
              <a:latin typeface="Times New Roman"/>
            </a:endParaRPr>
          </a:p>
        </p:txBody>
      </p:sp>
      <p:sp>
        <p:nvSpPr>
          <p:cNvPr id="1564" name="文本框 1563"/>
          <p:cNvSpPr txBox="1"/>
          <p:nvPr/>
        </p:nvSpPr>
        <p:spPr>
          <a:xfrm>
            <a:off x="6016680" y="339120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数据分析</a:t>
            </a:r>
            <a:endParaRPr lang="en-US" sz="1320" b="0" u="none" strike="noStrike">
              <a:solidFill>
                <a:srgbClr val="000000"/>
              </a:solidFill>
              <a:effectLst/>
              <a:uFillTx/>
              <a:latin typeface="Times New Roman"/>
            </a:endParaRPr>
          </a:p>
        </p:txBody>
      </p:sp>
      <p:pic>
        <p:nvPicPr>
          <p:cNvPr id="1565" name="图片 1564"/>
          <p:cNvPicPr/>
          <p:nvPr/>
        </p:nvPicPr>
        <p:blipFill>
          <a:blip r:embed="rId8"/>
          <a:stretch/>
        </p:blipFill>
        <p:spPr>
          <a:xfrm>
            <a:off x="1211760" y="4479120"/>
            <a:ext cx="133200" cy="133200"/>
          </a:xfrm>
          <a:prstGeom prst="rect">
            <a:avLst/>
          </a:prstGeom>
          <a:noFill/>
          <a:ln w="0">
            <a:noFill/>
          </a:ln>
        </p:spPr>
      </p:pic>
      <p:sp>
        <p:nvSpPr>
          <p:cNvPr id="1566" name="文本框 1565"/>
          <p:cNvSpPr txBox="1"/>
          <p:nvPr/>
        </p:nvSpPr>
        <p:spPr>
          <a:xfrm>
            <a:off x="6016680" y="3697200"/>
            <a:ext cx="3353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关于数据采集、处理、分析以及模型优化的相关技术问题</a:t>
            </a:r>
            <a:endParaRPr lang="en-US" sz="1050" b="0" u="none" strike="noStrike">
              <a:solidFill>
                <a:srgbClr val="000000"/>
              </a:solidFill>
              <a:effectLst/>
              <a:uFillTx/>
              <a:latin typeface="Times New Roman"/>
            </a:endParaRPr>
          </a:p>
        </p:txBody>
      </p:sp>
      <p:sp>
        <p:nvSpPr>
          <p:cNvPr id="1568" name="文本框 1567"/>
          <p:cNvSpPr txBox="1"/>
          <p:nvPr/>
        </p:nvSpPr>
        <p:spPr>
          <a:xfrm>
            <a:off x="1408320" y="4463640"/>
            <a:ext cx="1250342" cy="161583"/>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2724948893@</a:t>
            </a:r>
            <a:r>
              <a:rPr lang="en-US" altLang="zh-CN" sz="1050" b="0" u="none" strike="noStrike" dirty="0">
                <a:solidFill>
                  <a:srgbClr val="D1D5DB"/>
                </a:solidFill>
                <a:effectLst/>
                <a:uFillTx/>
                <a:latin typeface="DejaVuSans"/>
                <a:ea typeface="DejaVuSans"/>
              </a:rPr>
              <a:t>qq</a:t>
            </a:r>
            <a:r>
              <a:rPr lang="en-US" sz="1050" b="0" u="none" strike="noStrike" dirty="0">
                <a:solidFill>
                  <a:srgbClr val="D1D5DB"/>
                </a:solidFill>
                <a:effectLst/>
                <a:uFillTx/>
                <a:latin typeface="DejaVuSans"/>
                <a:ea typeface="DejaVuSans"/>
              </a:rPr>
              <a:t>.com</a:t>
            </a:r>
            <a:endParaRPr lang="en-US" sz="1050" b="0" u="none" strike="noStrike" dirty="0">
              <a:solidFill>
                <a:srgbClr val="000000"/>
              </a:solidFill>
              <a:effectLst/>
              <a:uFillTx/>
              <a:latin typeface="Times New Roman"/>
            </a:endParaRPr>
          </a:p>
        </p:txBody>
      </p:sp>
      <p:pic>
        <p:nvPicPr>
          <p:cNvPr id="1570" name="图片 1569"/>
          <p:cNvPicPr/>
          <p:nvPr/>
        </p:nvPicPr>
        <p:blipFill>
          <a:blip r:embed="rId9"/>
          <a:stretch/>
        </p:blipFill>
        <p:spPr>
          <a:xfrm>
            <a:off x="6342840" y="4479120"/>
            <a:ext cx="133200" cy="133200"/>
          </a:xfrm>
          <a:prstGeom prst="rect">
            <a:avLst/>
          </a:prstGeom>
          <a:noFill/>
          <a:ln w="0">
            <a:noFill/>
          </a:ln>
        </p:spPr>
      </p:pic>
      <p:sp>
        <p:nvSpPr>
          <p:cNvPr id="1573" name="任意多边形: 形状 1572"/>
          <p:cNvSpPr/>
          <p:nvPr/>
        </p:nvSpPr>
        <p:spPr>
          <a:xfrm>
            <a:off x="4245120" y="4913640"/>
            <a:ext cx="2206440" cy="434880"/>
          </a:xfrm>
          <a:custGeom>
            <a:avLst/>
            <a:gdLst/>
            <a:ahLst/>
            <a:cxnLst/>
            <a:rect l="0" t="0" r="r" b="b"/>
            <a:pathLst>
              <a:path w="6129" h="1208">
                <a:moveTo>
                  <a:pt x="0" y="604"/>
                </a:moveTo>
                <a:cubicBezTo>
                  <a:pt x="0" y="585"/>
                  <a:pt x="1" y="565"/>
                  <a:pt x="3" y="545"/>
                </a:cubicBezTo>
                <a:cubicBezTo>
                  <a:pt x="5" y="525"/>
                  <a:pt x="7" y="506"/>
                  <a:pt x="11" y="487"/>
                </a:cubicBezTo>
                <a:cubicBezTo>
                  <a:pt x="15" y="467"/>
                  <a:pt x="20" y="448"/>
                  <a:pt x="26" y="429"/>
                </a:cubicBezTo>
                <a:cubicBezTo>
                  <a:pt x="31" y="410"/>
                  <a:pt x="38" y="392"/>
                  <a:pt x="46" y="373"/>
                </a:cubicBezTo>
                <a:cubicBezTo>
                  <a:pt x="53" y="355"/>
                  <a:pt x="62" y="337"/>
                  <a:pt x="71" y="320"/>
                </a:cubicBezTo>
                <a:cubicBezTo>
                  <a:pt x="80" y="302"/>
                  <a:pt x="90" y="285"/>
                  <a:pt x="101" y="269"/>
                </a:cubicBezTo>
                <a:cubicBezTo>
                  <a:pt x="112" y="253"/>
                  <a:pt x="124" y="237"/>
                  <a:pt x="137" y="220"/>
                </a:cubicBezTo>
                <a:cubicBezTo>
                  <a:pt x="149" y="205"/>
                  <a:pt x="163" y="191"/>
                  <a:pt x="177" y="177"/>
                </a:cubicBezTo>
                <a:cubicBezTo>
                  <a:pt x="190" y="163"/>
                  <a:pt x="205" y="149"/>
                  <a:pt x="220" y="137"/>
                </a:cubicBezTo>
                <a:cubicBezTo>
                  <a:pt x="236" y="124"/>
                  <a:pt x="252" y="112"/>
                  <a:pt x="268" y="101"/>
                </a:cubicBezTo>
                <a:cubicBezTo>
                  <a:pt x="284" y="91"/>
                  <a:pt x="301" y="80"/>
                  <a:pt x="319" y="71"/>
                </a:cubicBezTo>
                <a:cubicBezTo>
                  <a:pt x="336" y="62"/>
                  <a:pt x="354" y="53"/>
                  <a:pt x="372" y="46"/>
                </a:cubicBezTo>
                <a:cubicBezTo>
                  <a:pt x="391" y="38"/>
                  <a:pt x="409" y="32"/>
                  <a:pt x="428" y="26"/>
                </a:cubicBezTo>
                <a:cubicBezTo>
                  <a:pt x="447" y="20"/>
                  <a:pt x="466" y="15"/>
                  <a:pt x="486" y="11"/>
                </a:cubicBezTo>
                <a:cubicBezTo>
                  <a:pt x="505" y="8"/>
                  <a:pt x="524" y="5"/>
                  <a:pt x="544" y="3"/>
                </a:cubicBezTo>
                <a:cubicBezTo>
                  <a:pt x="564" y="1"/>
                  <a:pt x="584" y="0"/>
                  <a:pt x="603" y="0"/>
                </a:cubicBezTo>
                <a:lnTo>
                  <a:pt x="5525" y="0"/>
                </a:lnTo>
                <a:cubicBezTo>
                  <a:pt x="5545" y="0"/>
                  <a:pt x="5565" y="1"/>
                  <a:pt x="5585" y="3"/>
                </a:cubicBezTo>
                <a:cubicBezTo>
                  <a:pt x="5604" y="5"/>
                  <a:pt x="5624" y="8"/>
                  <a:pt x="5643" y="11"/>
                </a:cubicBezTo>
                <a:cubicBezTo>
                  <a:pt x="5663" y="15"/>
                  <a:pt x="5682" y="20"/>
                  <a:pt x="5701" y="26"/>
                </a:cubicBezTo>
                <a:cubicBezTo>
                  <a:pt x="5720" y="32"/>
                  <a:pt x="5738" y="38"/>
                  <a:pt x="5756" y="46"/>
                </a:cubicBezTo>
                <a:cubicBezTo>
                  <a:pt x="5775" y="53"/>
                  <a:pt x="5793" y="62"/>
                  <a:pt x="5810" y="71"/>
                </a:cubicBezTo>
                <a:cubicBezTo>
                  <a:pt x="5827" y="80"/>
                  <a:pt x="5844" y="91"/>
                  <a:pt x="5861" y="101"/>
                </a:cubicBezTo>
                <a:cubicBezTo>
                  <a:pt x="5877" y="112"/>
                  <a:pt x="5893" y="124"/>
                  <a:pt x="5908" y="137"/>
                </a:cubicBezTo>
                <a:cubicBezTo>
                  <a:pt x="5924" y="149"/>
                  <a:pt x="5938" y="163"/>
                  <a:pt x="5952" y="177"/>
                </a:cubicBezTo>
                <a:cubicBezTo>
                  <a:pt x="5966" y="191"/>
                  <a:pt x="5979" y="205"/>
                  <a:pt x="5992" y="220"/>
                </a:cubicBezTo>
                <a:cubicBezTo>
                  <a:pt x="6005" y="237"/>
                  <a:pt x="6016" y="253"/>
                  <a:pt x="6027" y="269"/>
                </a:cubicBezTo>
                <a:cubicBezTo>
                  <a:pt x="6038" y="285"/>
                  <a:pt x="6048" y="302"/>
                  <a:pt x="6058" y="320"/>
                </a:cubicBezTo>
                <a:cubicBezTo>
                  <a:pt x="6067" y="337"/>
                  <a:pt x="6075" y="355"/>
                  <a:pt x="6083" y="373"/>
                </a:cubicBezTo>
                <a:cubicBezTo>
                  <a:pt x="6091" y="392"/>
                  <a:pt x="6097" y="410"/>
                  <a:pt x="6103" y="429"/>
                </a:cubicBezTo>
                <a:cubicBezTo>
                  <a:pt x="6109" y="448"/>
                  <a:pt x="6114" y="467"/>
                  <a:pt x="6117" y="487"/>
                </a:cubicBezTo>
                <a:cubicBezTo>
                  <a:pt x="6121" y="506"/>
                  <a:pt x="6124" y="525"/>
                  <a:pt x="6126" y="545"/>
                </a:cubicBezTo>
                <a:cubicBezTo>
                  <a:pt x="6128" y="565"/>
                  <a:pt x="6129" y="585"/>
                  <a:pt x="6129" y="604"/>
                </a:cubicBezTo>
                <a:cubicBezTo>
                  <a:pt x="6129" y="624"/>
                  <a:pt x="6128" y="644"/>
                  <a:pt x="6126" y="663"/>
                </a:cubicBezTo>
                <a:cubicBezTo>
                  <a:pt x="6124" y="683"/>
                  <a:pt x="6121" y="703"/>
                  <a:pt x="6117" y="722"/>
                </a:cubicBezTo>
                <a:cubicBezTo>
                  <a:pt x="6114" y="741"/>
                  <a:pt x="6109" y="761"/>
                  <a:pt x="6103" y="780"/>
                </a:cubicBezTo>
                <a:cubicBezTo>
                  <a:pt x="6097" y="798"/>
                  <a:pt x="6091" y="817"/>
                  <a:pt x="6083" y="835"/>
                </a:cubicBezTo>
                <a:cubicBezTo>
                  <a:pt x="6075" y="854"/>
                  <a:pt x="6067" y="871"/>
                  <a:pt x="6058" y="889"/>
                </a:cubicBezTo>
                <a:cubicBezTo>
                  <a:pt x="6048" y="906"/>
                  <a:pt x="6038" y="923"/>
                  <a:pt x="6027" y="940"/>
                </a:cubicBezTo>
                <a:cubicBezTo>
                  <a:pt x="6016" y="956"/>
                  <a:pt x="6005" y="972"/>
                  <a:pt x="5992" y="987"/>
                </a:cubicBezTo>
                <a:cubicBezTo>
                  <a:pt x="5979" y="1002"/>
                  <a:pt x="5966" y="1017"/>
                  <a:pt x="5952" y="1031"/>
                </a:cubicBezTo>
                <a:cubicBezTo>
                  <a:pt x="5938" y="1045"/>
                  <a:pt x="5924" y="1058"/>
                  <a:pt x="5908" y="1071"/>
                </a:cubicBezTo>
                <a:cubicBezTo>
                  <a:pt x="5893" y="1083"/>
                  <a:pt x="5877" y="1095"/>
                  <a:pt x="5861" y="1106"/>
                </a:cubicBezTo>
                <a:cubicBezTo>
                  <a:pt x="5844" y="1117"/>
                  <a:pt x="5827" y="1127"/>
                  <a:pt x="5810" y="1137"/>
                </a:cubicBezTo>
                <a:cubicBezTo>
                  <a:pt x="5793" y="1146"/>
                  <a:pt x="5775" y="1154"/>
                  <a:pt x="5756" y="1162"/>
                </a:cubicBezTo>
                <a:cubicBezTo>
                  <a:pt x="5738" y="1169"/>
                  <a:pt x="5720" y="1176"/>
                  <a:pt x="5701" y="1182"/>
                </a:cubicBezTo>
                <a:cubicBezTo>
                  <a:pt x="5682" y="1188"/>
                  <a:pt x="5663" y="1192"/>
                  <a:pt x="5643" y="1196"/>
                </a:cubicBezTo>
                <a:cubicBezTo>
                  <a:pt x="5624" y="1200"/>
                  <a:pt x="5604" y="1203"/>
                  <a:pt x="5585" y="1205"/>
                </a:cubicBezTo>
                <a:cubicBezTo>
                  <a:pt x="5565" y="1207"/>
                  <a:pt x="5545" y="1208"/>
                  <a:pt x="5525" y="1208"/>
                </a:cubicBezTo>
                <a:lnTo>
                  <a:pt x="603" y="1208"/>
                </a:lnTo>
                <a:cubicBezTo>
                  <a:pt x="584" y="1208"/>
                  <a:pt x="564" y="1207"/>
                  <a:pt x="544" y="1205"/>
                </a:cubicBezTo>
                <a:cubicBezTo>
                  <a:pt x="524" y="1203"/>
                  <a:pt x="505" y="1200"/>
                  <a:pt x="486" y="1196"/>
                </a:cubicBezTo>
                <a:cubicBezTo>
                  <a:pt x="466" y="1192"/>
                  <a:pt x="447" y="1188"/>
                  <a:pt x="428" y="1182"/>
                </a:cubicBezTo>
                <a:cubicBezTo>
                  <a:pt x="409" y="1176"/>
                  <a:pt x="391" y="1169"/>
                  <a:pt x="372" y="1162"/>
                </a:cubicBezTo>
                <a:cubicBezTo>
                  <a:pt x="354" y="1154"/>
                  <a:pt x="336" y="1146"/>
                  <a:pt x="319" y="1137"/>
                </a:cubicBezTo>
                <a:cubicBezTo>
                  <a:pt x="301" y="1127"/>
                  <a:pt x="284" y="1117"/>
                  <a:pt x="268" y="1106"/>
                </a:cubicBezTo>
                <a:cubicBezTo>
                  <a:pt x="252" y="1095"/>
                  <a:pt x="236" y="1083"/>
                  <a:pt x="220" y="1071"/>
                </a:cubicBezTo>
                <a:cubicBezTo>
                  <a:pt x="205" y="1058"/>
                  <a:pt x="190" y="1045"/>
                  <a:pt x="177" y="1031"/>
                </a:cubicBezTo>
                <a:cubicBezTo>
                  <a:pt x="163" y="1017"/>
                  <a:pt x="149" y="1002"/>
                  <a:pt x="137" y="987"/>
                </a:cubicBezTo>
                <a:cubicBezTo>
                  <a:pt x="124" y="972"/>
                  <a:pt x="112" y="956"/>
                  <a:pt x="101" y="940"/>
                </a:cubicBezTo>
                <a:cubicBezTo>
                  <a:pt x="90" y="923"/>
                  <a:pt x="80" y="906"/>
                  <a:pt x="71" y="889"/>
                </a:cubicBezTo>
                <a:cubicBezTo>
                  <a:pt x="62" y="871"/>
                  <a:pt x="53" y="854"/>
                  <a:pt x="46" y="835"/>
                </a:cubicBezTo>
                <a:cubicBezTo>
                  <a:pt x="38" y="817"/>
                  <a:pt x="31" y="798"/>
                  <a:pt x="26" y="780"/>
                </a:cubicBezTo>
                <a:cubicBezTo>
                  <a:pt x="20" y="761"/>
                  <a:pt x="15" y="741"/>
                  <a:pt x="11" y="722"/>
                </a:cubicBezTo>
                <a:cubicBezTo>
                  <a:pt x="7" y="703"/>
                  <a:pt x="5" y="683"/>
                  <a:pt x="3" y="663"/>
                </a:cubicBezTo>
                <a:cubicBezTo>
                  <a:pt x="1" y="644"/>
                  <a:pt x="0" y="624"/>
                  <a:pt x="0" y="604"/>
                </a:cubicBezTo>
                <a:close/>
              </a:path>
            </a:pathLst>
          </a:custGeom>
          <a:solidFill>
            <a:srgbClr val="1D4ED8">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74" name="文本框 1573"/>
          <p:cNvSpPr txBox="1"/>
          <p:nvPr/>
        </p:nvSpPr>
        <p:spPr>
          <a:xfrm>
            <a:off x="6513816" y="4463639"/>
            <a:ext cx="2986944" cy="161583"/>
          </a:xfrm>
          <a:prstGeom prst="rect">
            <a:avLst/>
          </a:prstGeom>
          <a:noFill/>
          <a:ln w="0">
            <a:noFill/>
          </a:ln>
        </p:spPr>
        <p:txBody>
          <a:bodyPr wrap="square" lIns="0" tIns="0" rIns="0" bIns="0" anchor="t">
            <a:spAutoFit/>
          </a:bodyPr>
          <a:lstStyle/>
          <a:p>
            <a:r>
              <a:rPr lang="zh-CN" altLang="en-US" sz="1050" b="0" u="none" strike="noStrike" dirty="0">
                <a:solidFill>
                  <a:srgbClr val="D1D5DB"/>
                </a:solidFill>
                <a:effectLst/>
                <a:uFillTx/>
                <a:latin typeface="DejaVuSans"/>
                <a:ea typeface="DejaVuSans"/>
              </a:rPr>
              <a:t>项目</a:t>
            </a:r>
            <a:r>
              <a:rPr lang="en-US" sz="1050" b="0" u="none" strike="noStrike" dirty="0" err="1">
                <a:solidFill>
                  <a:srgbClr val="D1D5DB"/>
                </a:solidFill>
                <a:effectLst/>
                <a:uFillTx/>
                <a:latin typeface="DejaVuSans"/>
                <a:ea typeface="DejaVuSans"/>
              </a:rPr>
              <a:t>Git</a:t>
            </a:r>
            <a:r>
              <a:rPr lang="en-US" altLang="zh-CN" sz="1050" b="0" u="none" strike="noStrike" dirty="0" err="1">
                <a:solidFill>
                  <a:srgbClr val="D1D5DB"/>
                </a:solidFill>
                <a:effectLst/>
                <a:uFillTx/>
                <a:latin typeface="DejaVuSans"/>
                <a:ea typeface="DejaVuSans"/>
              </a:rPr>
              <a:t>ee</a:t>
            </a:r>
            <a:r>
              <a:rPr lang="zh-CN" altLang="en-US" sz="1050" b="0" u="none" strike="noStrike" dirty="0">
                <a:solidFill>
                  <a:srgbClr val="D1D5DB"/>
                </a:solidFill>
                <a:effectLst/>
                <a:uFillTx/>
                <a:latin typeface="DejaVuSans"/>
                <a:ea typeface="DejaVuSans"/>
              </a:rPr>
              <a:t>地址</a:t>
            </a:r>
            <a:r>
              <a:rPr lang="en-US" sz="1050" b="0" u="none" strike="noStrike" dirty="0">
                <a:solidFill>
                  <a:srgbClr val="D1D5DB"/>
                </a:solidFill>
                <a:effectLst/>
                <a:uFillTx/>
                <a:latin typeface="DejaVuSans"/>
                <a:ea typeface="DejaVuSans"/>
              </a:rPr>
              <a:t>: https://gitee.com/DJH0727/smart-life</a:t>
            </a:r>
            <a:endParaRPr lang="en-US" sz="1050" b="0" u="none" strike="noStrike" dirty="0">
              <a:solidFill>
                <a:srgbClr val="000000"/>
              </a:solidFill>
              <a:effectLst/>
              <a:uFillTx/>
              <a:latin typeface="Times New Roman"/>
            </a:endParaRPr>
          </a:p>
        </p:txBody>
      </p:sp>
      <p:sp>
        <p:nvSpPr>
          <p:cNvPr id="1575" name="文本框 1574"/>
          <p:cNvSpPr txBox="1"/>
          <p:nvPr/>
        </p:nvSpPr>
        <p:spPr>
          <a:xfrm>
            <a:off x="4512600" y="4995720"/>
            <a:ext cx="16772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感谢您的关注与⽀持！</a:t>
            </a:r>
            <a:endParaRPr lang="en-US" sz="1320" b="0" u="none" strike="noStrike">
              <a:solidFill>
                <a:srgbClr val="000000"/>
              </a:solidFill>
              <a:effectLst/>
              <a:uFillTx/>
              <a:latin typeface="Times New Roman"/>
            </a:endParaRPr>
          </a:p>
        </p:txBody>
      </p:sp>
      <p:sp>
        <p:nvSpPr>
          <p:cNvPr id="1576" name="文本框 1575"/>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577" name="文本框 1576"/>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578" name="文本框 1577"/>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579" name="文本框 1578"/>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580" name="文本框 1579"/>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581" name="文本框 1580"/>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582" name="文本框 1581"/>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583" name="文本框 1582"/>
          <p:cNvSpPr txBox="1"/>
          <p:nvPr/>
        </p:nvSpPr>
        <p:spPr>
          <a:xfrm>
            <a:off x="334440" y="5602680"/>
            <a:ext cx="1476000" cy="194040"/>
          </a:xfrm>
          <a:prstGeom prst="rect">
            <a:avLst/>
          </a:prstGeom>
          <a:noFill/>
          <a:ln w="0">
            <a:noFill/>
          </a:ln>
        </p:spPr>
        <p:txBody>
          <a:bodyPr wrap="none" lIns="0" tIns="0" rIns="0" bIns="0" anchor="t">
            <a:spAutoFit/>
          </a:bodyPr>
          <a:lstStyle/>
          <a:p>
            <a:r>
              <a:rPr lang="zh-CN" sz="1050" b="0" u="none" strike="noStrike">
                <a:solidFill>
                  <a:srgbClr val="9CA3AF"/>
                </a:solidFill>
                <a:effectLst/>
                <a:uFillTx/>
                <a:latin typeface="NotoSansCJKsc"/>
                <a:ea typeface="NotoSansCJKsc"/>
              </a:rPr>
              <a:t>中软国际教育（厦⻔）第</a:t>
            </a:r>
            <a:endParaRPr lang="en-US" sz="1050" b="0" u="none" strike="noStrike">
              <a:solidFill>
                <a:srgbClr val="000000"/>
              </a:solidFill>
              <a:effectLst/>
              <a:uFillTx/>
              <a:latin typeface="Times New Roman"/>
            </a:endParaRPr>
          </a:p>
        </p:txBody>
      </p:sp>
      <p:sp>
        <p:nvSpPr>
          <p:cNvPr id="1584" name="文本框 1583"/>
          <p:cNvSpPr txBox="1"/>
          <p:nvPr/>
        </p:nvSpPr>
        <p:spPr>
          <a:xfrm>
            <a:off x="1805040" y="5633640"/>
            <a:ext cx="171360" cy="157320"/>
          </a:xfrm>
          <a:prstGeom prst="rect">
            <a:avLst/>
          </a:prstGeom>
          <a:noFill/>
          <a:ln w="0">
            <a:noFill/>
          </a:ln>
        </p:spPr>
        <p:txBody>
          <a:bodyPr wrap="none" lIns="0" tIns="0" rIns="0" bIns="0" anchor="t">
            <a:spAutoFit/>
          </a:bodyPr>
          <a:lstStyle/>
          <a:p>
            <a:r>
              <a:rPr lang="en-US" sz="1050" b="0" u="none" strike="noStrike">
                <a:solidFill>
                  <a:srgbClr val="9CA3AF"/>
                </a:solidFill>
                <a:effectLst/>
                <a:uFillTx/>
                <a:latin typeface="DejaVuSans"/>
                <a:ea typeface="DejaVuSans"/>
              </a:rPr>
              <a:t>01</a:t>
            </a:r>
            <a:endParaRPr lang="en-US" sz="1050" b="0" u="none" strike="noStrike">
              <a:solidFill>
                <a:srgbClr val="000000"/>
              </a:solidFill>
              <a:effectLst/>
              <a:uFillTx/>
              <a:latin typeface="Times New Roman"/>
            </a:endParaRPr>
          </a:p>
        </p:txBody>
      </p:sp>
      <p:sp>
        <p:nvSpPr>
          <p:cNvPr id="1585" name="文本框 1584"/>
          <p:cNvSpPr txBox="1"/>
          <p:nvPr/>
        </p:nvSpPr>
        <p:spPr>
          <a:xfrm>
            <a:off x="1975320" y="5602680"/>
            <a:ext cx="135000" cy="194040"/>
          </a:xfrm>
          <a:prstGeom prst="rect">
            <a:avLst/>
          </a:prstGeom>
          <a:noFill/>
          <a:ln w="0">
            <a:noFill/>
          </a:ln>
        </p:spPr>
        <p:txBody>
          <a:bodyPr wrap="none" lIns="0" tIns="0" rIns="0" bIns="0" anchor="t">
            <a:spAutoFit/>
          </a:bodyPr>
          <a:lstStyle/>
          <a:p>
            <a:r>
              <a:rPr lang="zh-CN" sz="1050" b="0" u="none" strike="noStrike">
                <a:solidFill>
                  <a:srgbClr val="9CA3AF"/>
                </a:solidFill>
                <a:effectLst/>
                <a:uFillTx/>
                <a:latin typeface="NotoSansCJKsc"/>
                <a:ea typeface="NotoSansCJKsc"/>
              </a:rPr>
              <a:t>组</a:t>
            </a:r>
            <a:endParaRPr lang="en-US" sz="1050" b="0" u="none" strike="noStrike">
              <a:solidFill>
                <a:srgbClr val="000000"/>
              </a:solidFill>
              <a:effectLst/>
              <a:uFillTx/>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图片 84"/>
          <p:cNvPicPr/>
          <p:nvPr/>
        </p:nvPicPr>
        <p:blipFill>
          <a:blip r:embed="rId3"/>
          <a:stretch/>
        </p:blipFill>
        <p:spPr>
          <a:xfrm>
            <a:off x="0" y="0"/>
            <a:ext cx="10696320" cy="6016320"/>
          </a:xfrm>
          <a:prstGeom prst="rect">
            <a:avLst/>
          </a:prstGeom>
          <a:noFill/>
          <a:ln w="0">
            <a:noFill/>
          </a:ln>
        </p:spPr>
      </p:pic>
      <p:pic>
        <p:nvPicPr>
          <p:cNvPr id="86" name="图片 85"/>
          <p:cNvPicPr/>
          <p:nvPr/>
        </p:nvPicPr>
        <p:blipFill>
          <a:blip r:embed="rId4"/>
          <a:stretch/>
        </p:blipFill>
        <p:spPr>
          <a:xfrm>
            <a:off x="0" y="0"/>
            <a:ext cx="10696320" cy="6016320"/>
          </a:xfrm>
          <a:prstGeom prst="rect">
            <a:avLst/>
          </a:prstGeom>
          <a:noFill/>
          <a:ln w="0">
            <a:noFill/>
          </a:ln>
        </p:spPr>
      </p:pic>
      <p:sp>
        <p:nvSpPr>
          <p:cNvPr id="87" name="任意多边形: 形状 86"/>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8" name="文本框 87"/>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⼩组成员及分⼯</a:t>
            </a:r>
            <a:endParaRPr lang="en-US" sz="2370" b="0" u="none" strike="noStrike">
              <a:solidFill>
                <a:srgbClr val="000000"/>
              </a:solidFill>
              <a:effectLst/>
              <a:uFillTx/>
              <a:latin typeface="Times New Roman"/>
            </a:endParaRPr>
          </a:p>
        </p:txBody>
      </p:sp>
      <p:sp>
        <p:nvSpPr>
          <p:cNvPr id="89" name="文本框 88"/>
          <p:cNvSpPr txBox="1"/>
          <p:nvPr/>
        </p:nvSpPr>
        <p:spPr>
          <a:xfrm>
            <a:off x="534960" y="956520"/>
            <a:ext cx="147600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中软国际教育（厦⻔）第</a:t>
            </a:r>
            <a:endParaRPr lang="en-US" sz="1050" b="0" u="none" strike="noStrike">
              <a:solidFill>
                <a:srgbClr val="000000"/>
              </a:solidFill>
              <a:effectLst/>
              <a:uFillTx/>
              <a:latin typeface="Times New Roman"/>
            </a:endParaRPr>
          </a:p>
        </p:txBody>
      </p:sp>
      <p:sp>
        <p:nvSpPr>
          <p:cNvPr id="90" name="文本框 89"/>
          <p:cNvSpPr txBox="1"/>
          <p:nvPr/>
        </p:nvSpPr>
        <p:spPr>
          <a:xfrm>
            <a:off x="2005560" y="987480"/>
            <a:ext cx="171360" cy="157320"/>
          </a:xfrm>
          <a:prstGeom prst="rect">
            <a:avLst/>
          </a:prstGeom>
          <a:noFill/>
          <a:ln w="0">
            <a:noFill/>
          </a:ln>
        </p:spPr>
        <p:txBody>
          <a:bodyPr wrap="none" lIns="0" tIns="0" rIns="0" bIns="0" anchor="t">
            <a:spAutoFit/>
          </a:bodyPr>
          <a:lstStyle/>
          <a:p>
            <a:r>
              <a:rPr lang="en-US" sz="1050" b="0" u="none" strike="noStrike">
                <a:solidFill>
                  <a:srgbClr val="BFDBFE"/>
                </a:solidFill>
                <a:effectLst/>
                <a:uFillTx/>
                <a:latin typeface="DejaVuSans"/>
                <a:ea typeface="DejaVuSans"/>
              </a:rPr>
              <a:t>01</a:t>
            </a:r>
            <a:endParaRPr lang="en-US" sz="1050" b="0" u="none" strike="noStrike">
              <a:solidFill>
                <a:srgbClr val="000000"/>
              </a:solidFill>
              <a:effectLst/>
              <a:uFillTx/>
              <a:latin typeface="Times New Roman"/>
            </a:endParaRPr>
          </a:p>
        </p:txBody>
      </p:sp>
      <p:sp>
        <p:nvSpPr>
          <p:cNvPr id="91" name="任意多边形: 形状 90"/>
          <p:cNvSpPr/>
          <p:nvPr/>
        </p:nvSpPr>
        <p:spPr>
          <a:xfrm>
            <a:off x="547200" y="1203120"/>
            <a:ext cx="4700880" cy="1136880"/>
          </a:xfrm>
          <a:custGeom>
            <a:avLst/>
            <a:gdLst/>
            <a:ahLst/>
            <a:cxnLst/>
            <a:rect l="0" t="0" r="r" b="b"/>
            <a:pathLst>
              <a:path w="13058" h="3158">
                <a:moveTo>
                  <a:pt x="0" y="2972"/>
                </a:moveTo>
                <a:lnTo>
                  <a:pt x="0" y="186"/>
                </a:lnTo>
                <a:cubicBezTo>
                  <a:pt x="0" y="174"/>
                  <a:pt x="1" y="162"/>
                  <a:pt x="3" y="150"/>
                </a:cubicBezTo>
                <a:cubicBezTo>
                  <a:pt x="5" y="138"/>
                  <a:pt x="8" y="126"/>
                  <a:pt x="11" y="115"/>
                </a:cubicBezTo>
                <a:cubicBezTo>
                  <a:pt x="15" y="104"/>
                  <a:pt x="20" y="93"/>
                  <a:pt x="25" y="83"/>
                </a:cubicBezTo>
                <a:cubicBezTo>
                  <a:pt x="31" y="73"/>
                  <a:pt x="37" y="63"/>
                  <a:pt x="44" y="55"/>
                </a:cubicBezTo>
                <a:cubicBezTo>
                  <a:pt x="51" y="46"/>
                  <a:pt x="59" y="38"/>
                  <a:pt x="67" y="31"/>
                </a:cubicBezTo>
                <a:cubicBezTo>
                  <a:pt x="75" y="25"/>
                  <a:pt x="84" y="19"/>
                  <a:pt x="93" y="14"/>
                </a:cubicBezTo>
                <a:cubicBezTo>
                  <a:pt x="102" y="10"/>
                  <a:pt x="112" y="6"/>
                  <a:pt x="121" y="4"/>
                </a:cubicBezTo>
                <a:cubicBezTo>
                  <a:pt x="131" y="1"/>
                  <a:pt x="141" y="0"/>
                  <a:pt x="151" y="0"/>
                </a:cubicBezTo>
                <a:lnTo>
                  <a:pt x="12873" y="0"/>
                </a:lnTo>
                <a:cubicBezTo>
                  <a:pt x="12885" y="0"/>
                  <a:pt x="12897" y="1"/>
                  <a:pt x="12909" y="4"/>
                </a:cubicBezTo>
                <a:cubicBezTo>
                  <a:pt x="12921" y="6"/>
                  <a:pt x="12932" y="10"/>
                  <a:pt x="12944" y="14"/>
                </a:cubicBezTo>
                <a:cubicBezTo>
                  <a:pt x="12955" y="19"/>
                  <a:pt x="12966" y="25"/>
                  <a:pt x="12976" y="31"/>
                </a:cubicBezTo>
                <a:cubicBezTo>
                  <a:pt x="12986" y="38"/>
                  <a:pt x="12995" y="46"/>
                  <a:pt x="13004" y="55"/>
                </a:cubicBezTo>
                <a:cubicBezTo>
                  <a:pt x="13013" y="63"/>
                  <a:pt x="13020" y="73"/>
                  <a:pt x="13027" y="83"/>
                </a:cubicBezTo>
                <a:cubicBezTo>
                  <a:pt x="13034" y="93"/>
                  <a:pt x="13039" y="104"/>
                  <a:pt x="13044" y="115"/>
                </a:cubicBezTo>
                <a:cubicBezTo>
                  <a:pt x="13049" y="126"/>
                  <a:pt x="13052" y="138"/>
                  <a:pt x="13055" y="150"/>
                </a:cubicBezTo>
                <a:cubicBezTo>
                  <a:pt x="13057" y="162"/>
                  <a:pt x="13058" y="174"/>
                  <a:pt x="13058" y="186"/>
                </a:cubicBezTo>
                <a:lnTo>
                  <a:pt x="13058" y="2972"/>
                </a:lnTo>
                <a:cubicBezTo>
                  <a:pt x="13058" y="2985"/>
                  <a:pt x="13057" y="2997"/>
                  <a:pt x="13055" y="3009"/>
                </a:cubicBezTo>
                <a:cubicBezTo>
                  <a:pt x="13052" y="3021"/>
                  <a:pt x="13049" y="3032"/>
                  <a:pt x="13044" y="3044"/>
                </a:cubicBezTo>
                <a:cubicBezTo>
                  <a:pt x="13039" y="3055"/>
                  <a:pt x="13034" y="3065"/>
                  <a:pt x="13027" y="3076"/>
                </a:cubicBezTo>
                <a:cubicBezTo>
                  <a:pt x="13020" y="3086"/>
                  <a:pt x="13013" y="3095"/>
                  <a:pt x="13004" y="3104"/>
                </a:cubicBezTo>
                <a:cubicBezTo>
                  <a:pt x="12995" y="3112"/>
                  <a:pt x="12986" y="3120"/>
                  <a:pt x="12976" y="3127"/>
                </a:cubicBezTo>
                <a:cubicBezTo>
                  <a:pt x="12966" y="3134"/>
                  <a:pt x="12955" y="3139"/>
                  <a:pt x="12944" y="3144"/>
                </a:cubicBezTo>
                <a:cubicBezTo>
                  <a:pt x="12932" y="3149"/>
                  <a:pt x="12921" y="3152"/>
                  <a:pt x="12909" y="3155"/>
                </a:cubicBezTo>
                <a:cubicBezTo>
                  <a:pt x="12897" y="3157"/>
                  <a:pt x="12885" y="3158"/>
                  <a:pt x="12873" y="3158"/>
                </a:cubicBezTo>
                <a:lnTo>
                  <a:pt x="151" y="3158"/>
                </a:lnTo>
                <a:cubicBezTo>
                  <a:pt x="141" y="3158"/>
                  <a:pt x="131" y="3157"/>
                  <a:pt x="121" y="3155"/>
                </a:cubicBezTo>
                <a:cubicBezTo>
                  <a:pt x="112" y="3152"/>
                  <a:pt x="102" y="3149"/>
                  <a:pt x="93" y="3144"/>
                </a:cubicBezTo>
                <a:cubicBezTo>
                  <a:pt x="84" y="3139"/>
                  <a:pt x="75" y="3134"/>
                  <a:pt x="67" y="3127"/>
                </a:cubicBezTo>
                <a:cubicBezTo>
                  <a:pt x="59" y="3120"/>
                  <a:pt x="51" y="3112"/>
                  <a:pt x="44" y="3104"/>
                </a:cubicBezTo>
                <a:cubicBezTo>
                  <a:pt x="37" y="3095"/>
                  <a:pt x="31" y="3086"/>
                  <a:pt x="25" y="3076"/>
                </a:cubicBezTo>
                <a:cubicBezTo>
                  <a:pt x="20" y="3065"/>
                  <a:pt x="15" y="3055"/>
                  <a:pt x="11" y="3044"/>
                </a:cubicBezTo>
                <a:cubicBezTo>
                  <a:pt x="8" y="3032"/>
                  <a:pt x="5" y="3021"/>
                  <a:pt x="3" y="3009"/>
                </a:cubicBezTo>
                <a:cubicBezTo>
                  <a:pt x="1" y="2997"/>
                  <a:pt x="0" y="2985"/>
                  <a:pt x="0" y="2972"/>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2" name="任意多边形: 形状 91"/>
          <p:cNvSpPr/>
          <p:nvPr/>
        </p:nvSpPr>
        <p:spPr>
          <a:xfrm>
            <a:off x="534600" y="1203120"/>
            <a:ext cx="67320" cy="1136880"/>
          </a:xfrm>
          <a:custGeom>
            <a:avLst/>
            <a:gdLst/>
            <a:ahLst/>
            <a:cxnLst/>
            <a:rect l="0" t="0" r="r" b="b"/>
            <a:pathLst>
              <a:path w="187" h="3158">
                <a:moveTo>
                  <a:pt x="142" y="14"/>
                </a:moveTo>
                <a:cubicBezTo>
                  <a:pt x="128" y="24"/>
                  <a:pt x="116" y="37"/>
                  <a:pt x="105" y="55"/>
                </a:cubicBezTo>
                <a:cubicBezTo>
                  <a:pt x="94" y="72"/>
                  <a:pt x="84" y="92"/>
                  <a:pt x="79" y="115"/>
                </a:cubicBezTo>
                <a:cubicBezTo>
                  <a:pt x="73" y="138"/>
                  <a:pt x="70" y="161"/>
                  <a:pt x="70" y="186"/>
                </a:cubicBezTo>
                <a:lnTo>
                  <a:pt x="70" y="2972"/>
                </a:lnTo>
                <a:cubicBezTo>
                  <a:pt x="70" y="2997"/>
                  <a:pt x="73" y="3021"/>
                  <a:pt x="79" y="3044"/>
                </a:cubicBezTo>
                <a:cubicBezTo>
                  <a:pt x="84" y="3066"/>
                  <a:pt x="94" y="3086"/>
                  <a:pt x="105" y="3104"/>
                </a:cubicBezTo>
                <a:cubicBezTo>
                  <a:pt x="116" y="3121"/>
                  <a:pt x="128" y="3135"/>
                  <a:pt x="142" y="3144"/>
                </a:cubicBezTo>
                <a:cubicBezTo>
                  <a:pt x="157" y="3153"/>
                  <a:pt x="171" y="3158"/>
                  <a:pt x="187" y="3158"/>
                </a:cubicBezTo>
                <a:cubicBezTo>
                  <a:pt x="162" y="3158"/>
                  <a:pt x="139" y="3153"/>
                  <a:pt x="116" y="3144"/>
                </a:cubicBezTo>
                <a:cubicBezTo>
                  <a:pt x="93" y="3135"/>
                  <a:pt x="72" y="3121"/>
                  <a:pt x="55" y="3104"/>
                </a:cubicBezTo>
                <a:cubicBezTo>
                  <a:pt x="37" y="3086"/>
                  <a:pt x="24" y="3066"/>
                  <a:pt x="14" y="3044"/>
                </a:cubicBezTo>
                <a:cubicBezTo>
                  <a:pt x="5" y="3021"/>
                  <a:pt x="0" y="2997"/>
                  <a:pt x="0" y="2972"/>
                </a:cubicBezTo>
                <a:lnTo>
                  <a:pt x="0" y="186"/>
                </a:lnTo>
                <a:cubicBezTo>
                  <a:pt x="0" y="161"/>
                  <a:pt x="5" y="138"/>
                  <a:pt x="14" y="115"/>
                </a:cubicBezTo>
                <a:cubicBezTo>
                  <a:pt x="24" y="92"/>
                  <a:pt x="37" y="72"/>
                  <a:pt x="55" y="55"/>
                </a:cubicBezTo>
                <a:cubicBezTo>
                  <a:pt x="72" y="37"/>
                  <a:pt x="93" y="24"/>
                  <a:pt x="116" y="14"/>
                </a:cubicBezTo>
                <a:cubicBezTo>
                  <a:pt x="139" y="5"/>
                  <a:pt x="162" y="0"/>
                  <a:pt x="187" y="0"/>
                </a:cubicBezTo>
                <a:cubicBezTo>
                  <a:pt x="171" y="0"/>
                  <a:pt x="157" y="5"/>
                  <a:pt x="142"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3" name="任意多边形: 形状 92"/>
          <p:cNvSpPr/>
          <p:nvPr/>
        </p:nvSpPr>
        <p:spPr>
          <a:xfrm>
            <a:off x="760320" y="1403640"/>
            <a:ext cx="334440" cy="334800"/>
          </a:xfrm>
          <a:custGeom>
            <a:avLst/>
            <a:gdLst/>
            <a:ahLst/>
            <a:cxnLst/>
            <a:rect l="0" t="0" r="r" b="b"/>
            <a:pathLst>
              <a:path w="929" h="930">
                <a:moveTo>
                  <a:pt x="929" y="466"/>
                </a:moveTo>
                <a:cubicBezTo>
                  <a:pt x="929" y="496"/>
                  <a:pt x="926" y="526"/>
                  <a:pt x="920" y="556"/>
                </a:cubicBezTo>
                <a:cubicBezTo>
                  <a:pt x="915" y="586"/>
                  <a:pt x="906" y="615"/>
                  <a:pt x="894" y="643"/>
                </a:cubicBezTo>
                <a:cubicBezTo>
                  <a:pt x="882" y="671"/>
                  <a:pt x="868" y="698"/>
                  <a:pt x="851" y="723"/>
                </a:cubicBezTo>
                <a:cubicBezTo>
                  <a:pt x="834" y="749"/>
                  <a:pt x="815" y="772"/>
                  <a:pt x="793" y="794"/>
                </a:cubicBezTo>
                <a:cubicBezTo>
                  <a:pt x="772" y="815"/>
                  <a:pt x="748" y="835"/>
                  <a:pt x="723" y="852"/>
                </a:cubicBezTo>
                <a:cubicBezTo>
                  <a:pt x="698" y="869"/>
                  <a:pt x="671" y="883"/>
                  <a:pt x="643" y="894"/>
                </a:cubicBezTo>
                <a:cubicBezTo>
                  <a:pt x="615" y="906"/>
                  <a:pt x="586" y="915"/>
                  <a:pt x="556" y="921"/>
                </a:cubicBezTo>
                <a:cubicBezTo>
                  <a:pt x="526" y="927"/>
                  <a:pt x="496" y="930"/>
                  <a:pt x="465" y="930"/>
                </a:cubicBezTo>
                <a:cubicBezTo>
                  <a:pt x="435" y="930"/>
                  <a:pt x="404" y="927"/>
                  <a:pt x="375" y="921"/>
                </a:cubicBezTo>
                <a:cubicBezTo>
                  <a:pt x="345" y="915"/>
                  <a:pt x="316" y="906"/>
                  <a:pt x="287" y="894"/>
                </a:cubicBezTo>
                <a:cubicBezTo>
                  <a:pt x="259" y="883"/>
                  <a:pt x="233" y="869"/>
                  <a:pt x="206" y="852"/>
                </a:cubicBezTo>
                <a:cubicBezTo>
                  <a:pt x="181" y="835"/>
                  <a:pt x="157" y="815"/>
                  <a:pt x="136" y="794"/>
                </a:cubicBezTo>
                <a:cubicBezTo>
                  <a:pt x="114" y="772"/>
                  <a:pt x="95" y="749"/>
                  <a:pt x="78" y="723"/>
                </a:cubicBezTo>
                <a:cubicBezTo>
                  <a:pt x="61" y="698"/>
                  <a:pt x="47" y="671"/>
                  <a:pt x="35" y="643"/>
                </a:cubicBezTo>
                <a:cubicBezTo>
                  <a:pt x="24" y="615"/>
                  <a:pt x="15" y="586"/>
                  <a:pt x="9" y="556"/>
                </a:cubicBezTo>
                <a:cubicBezTo>
                  <a:pt x="3" y="526"/>
                  <a:pt x="0" y="496"/>
                  <a:pt x="0" y="466"/>
                </a:cubicBezTo>
                <a:cubicBezTo>
                  <a:pt x="0" y="435"/>
                  <a:pt x="3" y="405"/>
                  <a:pt x="9" y="375"/>
                </a:cubicBezTo>
                <a:cubicBezTo>
                  <a:pt x="15" y="345"/>
                  <a:pt x="24" y="316"/>
                  <a:pt x="35" y="288"/>
                </a:cubicBezTo>
                <a:cubicBezTo>
                  <a:pt x="47" y="259"/>
                  <a:pt x="61" y="232"/>
                  <a:pt x="78" y="207"/>
                </a:cubicBezTo>
                <a:cubicBezTo>
                  <a:pt x="95" y="181"/>
                  <a:pt x="114" y="158"/>
                  <a:pt x="136" y="136"/>
                </a:cubicBezTo>
                <a:cubicBezTo>
                  <a:pt x="157" y="115"/>
                  <a:pt x="181" y="95"/>
                  <a:pt x="206" y="79"/>
                </a:cubicBezTo>
                <a:cubicBezTo>
                  <a:pt x="233" y="62"/>
                  <a:pt x="259" y="47"/>
                  <a:pt x="287" y="36"/>
                </a:cubicBezTo>
                <a:cubicBezTo>
                  <a:pt x="316" y="24"/>
                  <a:pt x="345" y="15"/>
                  <a:pt x="375" y="9"/>
                </a:cubicBezTo>
                <a:cubicBezTo>
                  <a:pt x="404" y="3"/>
                  <a:pt x="435" y="0"/>
                  <a:pt x="465" y="0"/>
                </a:cubicBezTo>
                <a:cubicBezTo>
                  <a:pt x="496" y="0"/>
                  <a:pt x="526" y="3"/>
                  <a:pt x="556" y="9"/>
                </a:cubicBezTo>
                <a:cubicBezTo>
                  <a:pt x="586" y="15"/>
                  <a:pt x="615" y="24"/>
                  <a:pt x="643" y="36"/>
                </a:cubicBezTo>
                <a:cubicBezTo>
                  <a:pt x="671" y="47"/>
                  <a:pt x="698" y="62"/>
                  <a:pt x="723" y="79"/>
                </a:cubicBezTo>
                <a:cubicBezTo>
                  <a:pt x="748" y="95"/>
                  <a:pt x="772" y="115"/>
                  <a:pt x="793" y="136"/>
                </a:cubicBezTo>
                <a:cubicBezTo>
                  <a:pt x="815" y="158"/>
                  <a:pt x="834" y="181"/>
                  <a:pt x="851" y="207"/>
                </a:cubicBezTo>
                <a:cubicBezTo>
                  <a:pt x="868" y="232"/>
                  <a:pt x="882" y="259"/>
                  <a:pt x="894" y="288"/>
                </a:cubicBezTo>
                <a:cubicBezTo>
                  <a:pt x="906" y="316"/>
                  <a:pt x="915" y="345"/>
                  <a:pt x="920" y="375"/>
                </a:cubicBezTo>
                <a:cubicBezTo>
                  <a:pt x="926" y="405"/>
                  <a:pt x="929" y="435"/>
                  <a:pt x="929" y="466"/>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4" name="图片 93"/>
          <p:cNvPicPr/>
          <p:nvPr/>
        </p:nvPicPr>
        <p:blipFill>
          <a:blip r:embed="rId5"/>
          <a:stretch/>
        </p:blipFill>
        <p:spPr>
          <a:xfrm>
            <a:off x="869040" y="1504080"/>
            <a:ext cx="116640" cy="133200"/>
          </a:xfrm>
          <a:prstGeom prst="rect">
            <a:avLst/>
          </a:prstGeom>
          <a:noFill/>
          <a:ln w="0">
            <a:noFill/>
          </a:ln>
        </p:spPr>
      </p:pic>
      <p:sp>
        <p:nvSpPr>
          <p:cNvPr id="95" name="文本框 94"/>
          <p:cNvSpPr txBox="1"/>
          <p:nvPr/>
        </p:nvSpPr>
        <p:spPr>
          <a:xfrm>
            <a:off x="2175840" y="956520"/>
            <a:ext cx="13500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组</a:t>
            </a:r>
            <a:endParaRPr lang="en-US" sz="1050" b="0" u="none" strike="noStrike">
              <a:solidFill>
                <a:srgbClr val="000000"/>
              </a:solidFill>
              <a:effectLst/>
              <a:uFillTx/>
              <a:latin typeface="Times New Roman"/>
            </a:endParaRPr>
          </a:p>
        </p:txBody>
      </p:sp>
      <p:sp>
        <p:nvSpPr>
          <p:cNvPr id="96" name="文本框 95"/>
          <p:cNvSpPr txBox="1"/>
          <p:nvPr/>
        </p:nvSpPr>
        <p:spPr>
          <a:xfrm>
            <a:off x="1228320" y="1385640"/>
            <a:ext cx="5036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杜俊豪</a:t>
            </a:r>
            <a:endParaRPr lang="en-US" sz="1320" b="0" u="none" strike="noStrike">
              <a:solidFill>
                <a:srgbClr val="000000"/>
              </a:solidFill>
              <a:effectLst/>
              <a:uFillTx/>
              <a:latin typeface="Times New Roman"/>
            </a:endParaRPr>
          </a:p>
        </p:txBody>
      </p:sp>
      <p:sp>
        <p:nvSpPr>
          <p:cNvPr id="97" name="文本框 96"/>
          <p:cNvSpPr txBox="1"/>
          <p:nvPr/>
        </p:nvSpPr>
        <p:spPr>
          <a:xfrm>
            <a:off x="1228320" y="1658160"/>
            <a:ext cx="26892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组⻓</a:t>
            </a:r>
            <a:endParaRPr lang="en-US" sz="1050" b="0" u="none" strike="noStrike">
              <a:solidFill>
                <a:srgbClr val="000000"/>
              </a:solidFill>
              <a:effectLst/>
              <a:uFillTx/>
              <a:latin typeface="Times New Roman"/>
            </a:endParaRPr>
          </a:p>
        </p:txBody>
      </p:sp>
      <p:sp>
        <p:nvSpPr>
          <p:cNvPr id="98" name="任意多边形: 形状 97"/>
          <p:cNvSpPr/>
          <p:nvPr/>
        </p:nvSpPr>
        <p:spPr>
          <a:xfrm>
            <a:off x="5460840" y="1203120"/>
            <a:ext cx="4701240" cy="1136880"/>
          </a:xfrm>
          <a:custGeom>
            <a:avLst/>
            <a:gdLst/>
            <a:ahLst/>
            <a:cxnLst/>
            <a:rect l="0" t="0" r="r" b="b"/>
            <a:pathLst>
              <a:path w="13059" h="3158">
                <a:moveTo>
                  <a:pt x="0" y="2972"/>
                </a:moveTo>
                <a:lnTo>
                  <a:pt x="0" y="186"/>
                </a:lnTo>
                <a:cubicBezTo>
                  <a:pt x="0" y="174"/>
                  <a:pt x="1" y="162"/>
                  <a:pt x="3" y="150"/>
                </a:cubicBezTo>
                <a:cubicBezTo>
                  <a:pt x="5" y="138"/>
                  <a:pt x="8" y="126"/>
                  <a:pt x="12" y="115"/>
                </a:cubicBezTo>
                <a:cubicBezTo>
                  <a:pt x="16" y="104"/>
                  <a:pt x="20" y="93"/>
                  <a:pt x="26" y="83"/>
                </a:cubicBezTo>
                <a:cubicBezTo>
                  <a:pt x="31" y="73"/>
                  <a:pt x="37" y="63"/>
                  <a:pt x="44" y="55"/>
                </a:cubicBezTo>
                <a:cubicBezTo>
                  <a:pt x="51" y="46"/>
                  <a:pt x="59" y="38"/>
                  <a:pt x="67" y="31"/>
                </a:cubicBezTo>
                <a:cubicBezTo>
                  <a:pt x="76" y="25"/>
                  <a:pt x="84" y="19"/>
                  <a:pt x="93" y="14"/>
                </a:cubicBezTo>
                <a:cubicBezTo>
                  <a:pt x="103" y="10"/>
                  <a:pt x="112" y="6"/>
                  <a:pt x="122" y="4"/>
                </a:cubicBezTo>
                <a:cubicBezTo>
                  <a:pt x="131" y="1"/>
                  <a:pt x="141" y="0"/>
                  <a:pt x="151" y="0"/>
                </a:cubicBezTo>
                <a:lnTo>
                  <a:pt x="12873" y="0"/>
                </a:lnTo>
                <a:cubicBezTo>
                  <a:pt x="12885" y="0"/>
                  <a:pt x="12897" y="1"/>
                  <a:pt x="12909" y="4"/>
                </a:cubicBezTo>
                <a:cubicBezTo>
                  <a:pt x="12921" y="6"/>
                  <a:pt x="12933" y="10"/>
                  <a:pt x="12944" y="14"/>
                </a:cubicBezTo>
                <a:cubicBezTo>
                  <a:pt x="12955" y="19"/>
                  <a:pt x="12966" y="25"/>
                  <a:pt x="12976" y="31"/>
                </a:cubicBezTo>
                <a:cubicBezTo>
                  <a:pt x="12986" y="38"/>
                  <a:pt x="12996" y="46"/>
                  <a:pt x="13004" y="55"/>
                </a:cubicBezTo>
                <a:cubicBezTo>
                  <a:pt x="13013" y="63"/>
                  <a:pt x="13020" y="73"/>
                  <a:pt x="13027" y="83"/>
                </a:cubicBezTo>
                <a:cubicBezTo>
                  <a:pt x="13034" y="93"/>
                  <a:pt x="13040" y="104"/>
                  <a:pt x="13044" y="115"/>
                </a:cubicBezTo>
                <a:cubicBezTo>
                  <a:pt x="13049" y="126"/>
                  <a:pt x="13053" y="138"/>
                  <a:pt x="13055" y="150"/>
                </a:cubicBezTo>
                <a:cubicBezTo>
                  <a:pt x="13057" y="162"/>
                  <a:pt x="13059" y="174"/>
                  <a:pt x="13059" y="186"/>
                </a:cubicBezTo>
                <a:lnTo>
                  <a:pt x="13059" y="2972"/>
                </a:lnTo>
                <a:cubicBezTo>
                  <a:pt x="13059" y="2985"/>
                  <a:pt x="13057" y="2997"/>
                  <a:pt x="13055" y="3009"/>
                </a:cubicBezTo>
                <a:cubicBezTo>
                  <a:pt x="13053" y="3021"/>
                  <a:pt x="13049" y="3032"/>
                  <a:pt x="13044" y="3044"/>
                </a:cubicBezTo>
                <a:cubicBezTo>
                  <a:pt x="13040" y="3055"/>
                  <a:pt x="13034" y="3065"/>
                  <a:pt x="13027" y="3076"/>
                </a:cubicBezTo>
                <a:cubicBezTo>
                  <a:pt x="13020" y="3086"/>
                  <a:pt x="13013" y="3095"/>
                  <a:pt x="13004" y="3104"/>
                </a:cubicBezTo>
                <a:cubicBezTo>
                  <a:pt x="12996" y="3112"/>
                  <a:pt x="12986" y="3120"/>
                  <a:pt x="12976" y="3127"/>
                </a:cubicBezTo>
                <a:cubicBezTo>
                  <a:pt x="12966" y="3134"/>
                  <a:pt x="12955" y="3139"/>
                  <a:pt x="12944" y="3144"/>
                </a:cubicBezTo>
                <a:cubicBezTo>
                  <a:pt x="12933" y="3149"/>
                  <a:pt x="12921" y="3152"/>
                  <a:pt x="12909" y="3155"/>
                </a:cubicBezTo>
                <a:cubicBezTo>
                  <a:pt x="12897" y="3157"/>
                  <a:pt x="12885" y="3158"/>
                  <a:pt x="12873" y="3158"/>
                </a:cubicBezTo>
                <a:lnTo>
                  <a:pt x="151" y="3158"/>
                </a:lnTo>
                <a:cubicBezTo>
                  <a:pt x="141" y="3158"/>
                  <a:pt x="131" y="3157"/>
                  <a:pt x="122" y="3155"/>
                </a:cubicBezTo>
                <a:cubicBezTo>
                  <a:pt x="112" y="3152"/>
                  <a:pt x="103" y="3149"/>
                  <a:pt x="93" y="3144"/>
                </a:cubicBezTo>
                <a:cubicBezTo>
                  <a:pt x="84" y="3139"/>
                  <a:pt x="76" y="3134"/>
                  <a:pt x="67" y="3127"/>
                </a:cubicBezTo>
                <a:cubicBezTo>
                  <a:pt x="59" y="3120"/>
                  <a:pt x="51" y="3112"/>
                  <a:pt x="44" y="3104"/>
                </a:cubicBezTo>
                <a:cubicBezTo>
                  <a:pt x="37" y="3095"/>
                  <a:pt x="31" y="3086"/>
                  <a:pt x="26" y="3076"/>
                </a:cubicBezTo>
                <a:cubicBezTo>
                  <a:pt x="20" y="3065"/>
                  <a:pt x="16" y="3055"/>
                  <a:pt x="12" y="3044"/>
                </a:cubicBezTo>
                <a:cubicBezTo>
                  <a:pt x="8" y="3032"/>
                  <a:pt x="5" y="3021"/>
                  <a:pt x="3" y="3009"/>
                </a:cubicBezTo>
                <a:cubicBezTo>
                  <a:pt x="1" y="2997"/>
                  <a:pt x="0" y="2985"/>
                  <a:pt x="0" y="2972"/>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9" name="任意多边形: 形状 98"/>
          <p:cNvSpPr/>
          <p:nvPr/>
        </p:nvSpPr>
        <p:spPr>
          <a:xfrm>
            <a:off x="5448240" y="1203120"/>
            <a:ext cx="67320" cy="1136880"/>
          </a:xfrm>
          <a:custGeom>
            <a:avLst/>
            <a:gdLst/>
            <a:ahLst/>
            <a:cxnLst/>
            <a:rect l="0" t="0" r="r" b="b"/>
            <a:pathLst>
              <a:path w="187" h="3158">
                <a:moveTo>
                  <a:pt x="143" y="14"/>
                </a:moveTo>
                <a:cubicBezTo>
                  <a:pt x="127" y="24"/>
                  <a:pt x="115" y="37"/>
                  <a:pt x="104" y="55"/>
                </a:cubicBezTo>
                <a:cubicBezTo>
                  <a:pt x="93" y="72"/>
                  <a:pt x="85" y="92"/>
                  <a:pt x="79" y="115"/>
                </a:cubicBezTo>
                <a:cubicBezTo>
                  <a:pt x="73" y="138"/>
                  <a:pt x="70" y="161"/>
                  <a:pt x="70" y="186"/>
                </a:cubicBezTo>
                <a:lnTo>
                  <a:pt x="70" y="2972"/>
                </a:lnTo>
                <a:cubicBezTo>
                  <a:pt x="70" y="2997"/>
                  <a:pt x="73" y="3021"/>
                  <a:pt x="79" y="3044"/>
                </a:cubicBezTo>
                <a:cubicBezTo>
                  <a:pt x="85" y="3066"/>
                  <a:pt x="93" y="3086"/>
                  <a:pt x="104" y="3104"/>
                </a:cubicBezTo>
                <a:cubicBezTo>
                  <a:pt x="115" y="3121"/>
                  <a:pt x="127" y="3135"/>
                  <a:pt x="143" y="3144"/>
                </a:cubicBezTo>
                <a:cubicBezTo>
                  <a:pt x="157" y="3153"/>
                  <a:pt x="172" y="3158"/>
                  <a:pt x="187" y="3158"/>
                </a:cubicBezTo>
                <a:cubicBezTo>
                  <a:pt x="162" y="3158"/>
                  <a:pt x="139" y="3153"/>
                  <a:pt x="115" y="3144"/>
                </a:cubicBezTo>
                <a:cubicBezTo>
                  <a:pt x="92" y="3135"/>
                  <a:pt x="72" y="3121"/>
                  <a:pt x="55" y="3104"/>
                </a:cubicBezTo>
                <a:cubicBezTo>
                  <a:pt x="37" y="3086"/>
                  <a:pt x="24" y="3066"/>
                  <a:pt x="15" y="3044"/>
                </a:cubicBezTo>
                <a:cubicBezTo>
                  <a:pt x="5" y="3021"/>
                  <a:pt x="0" y="2997"/>
                  <a:pt x="0" y="2973"/>
                </a:cubicBezTo>
                <a:lnTo>
                  <a:pt x="0" y="186"/>
                </a:lnTo>
                <a:cubicBezTo>
                  <a:pt x="0" y="161"/>
                  <a:pt x="5" y="138"/>
                  <a:pt x="15" y="115"/>
                </a:cubicBezTo>
                <a:cubicBezTo>
                  <a:pt x="24" y="92"/>
                  <a:pt x="37" y="72"/>
                  <a:pt x="55" y="55"/>
                </a:cubicBezTo>
                <a:cubicBezTo>
                  <a:pt x="72" y="37"/>
                  <a:pt x="92" y="24"/>
                  <a:pt x="115" y="14"/>
                </a:cubicBezTo>
                <a:cubicBezTo>
                  <a:pt x="139" y="5"/>
                  <a:pt x="162" y="0"/>
                  <a:pt x="187" y="0"/>
                </a:cubicBezTo>
                <a:cubicBezTo>
                  <a:pt x="172" y="0"/>
                  <a:pt x="157" y="5"/>
                  <a:pt x="143"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0" name="任意多边形: 形状 99"/>
          <p:cNvSpPr/>
          <p:nvPr/>
        </p:nvSpPr>
        <p:spPr>
          <a:xfrm>
            <a:off x="5673960" y="1403640"/>
            <a:ext cx="334800" cy="334800"/>
          </a:xfrm>
          <a:custGeom>
            <a:avLst/>
            <a:gdLst/>
            <a:ahLst/>
            <a:cxnLst/>
            <a:rect l="0" t="0" r="r" b="b"/>
            <a:pathLst>
              <a:path w="930" h="930">
                <a:moveTo>
                  <a:pt x="930" y="466"/>
                </a:moveTo>
                <a:cubicBezTo>
                  <a:pt x="930" y="496"/>
                  <a:pt x="927" y="526"/>
                  <a:pt x="921" y="556"/>
                </a:cubicBezTo>
                <a:cubicBezTo>
                  <a:pt x="915" y="586"/>
                  <a:pt x="906" y="615"/>
                  <a:pt x="894" y="643"/>
                </a:cubicBezTo>
                <a:cubicBezTo>
                  <a:pt x="883" y="671"/>
                  <a:pt x="868" y="698"/>
                  <a:pt x="851" y="723"/>
                </a:cubicBezTo>
                <a:cubicBezTo>
                  <a:pt x="835" y="749"/>
                  <a:pt x="815" y="772"/>
                  <a:pt x="794" y="794"/>
                </a:cubicBezTo>
                <a:cubicBezTo>
                  <a:pt x="772" y="815"/>
                  <a:pt x="749" y="835"/>
                  <a:pt x="723" y="852"/>
                </a:cubicBezTo>
                <a:cubicBezTo>
                  <a:pt x="698" y="869"/>
                  <a:pt x="671" y="883"/>
                  <a:pt x="643" y="894"/>
                </a:cubicBezTo>
                <a:cubicBezTo>
                  <a:pt x="615" y="906"/>
                  <a:pt x="586" y="915"/>
                  <a:pt x="556" y="921"/>
                </a:cubicBezTo>
                <a:cubicBezTo>
                  <a:pt x="526" y="927"/>
                  <a:pt x="496" y="930"/>
                  <a:pt x="464" y="930"/>
                </a:cubicBezTo>
                <a:cubicBezTo>
                  <a:pt x="434" y="930"/>
                  <a:pt x="404" y="927"/>
                  <a:pt x="374" y="921"/>
                </a:cubicBezTo>
                <a:cubicBezTo>
                  <a:pt x="344" y="915"/>
                  <a:pt x="315" y="906"/>
                  <a:pt x="287" y="894"/>
                </a:cubicBezTo>
                <a:cubicBezTo>
                  <a:pt x="259" y="883"/>
                  <a:pt x="232" y="869"/>
                  <a:pt x="206" y="852"/>
                </a:cubicBezTo>
                <a:cubicBezTo>
                  <a:pt x="181" y="835"/>
                  <a:pt x="158" y="815"/>
                  <a:pt x="136" y="794"/>
                </a:cubicBezTo>
                <a:cubicBezTo>
                  <a:pt x="115" y="772"/>
                  <a:pt x="95" y="749"/>
                  <a:pt x="78" y="723"/>
                </a:cubicBezTo>
                <a:cubicBezTo>
                  <a:pt x="61" y="698"/>
                  <a:pt x="47" y="671"/>
                  <a:pt x="36" y="643"/>
                </a:cubicBezTo>
                <a:cubicBezTo>
                  <a:pt x="24" y="615"/>
                  <a:pt x="15" y="586"/>
                  <a:pt x="9" y="556"/>
                </a:cubicBezTo>
                <a:cubicBezTo>
                  <a:pt x="3" y="526"/>
                  <a:pt x="0" y="496"/>
                  <a:pt x="0" y="466"/>
                </a:cubicBezTo>
                <a:cubicBezTo>
                  <a:pt x="0" y="435"/>
                  <a:pt x="3" y="405"/>
                  <a:pt x="9" y="375"/>
                </a:cubicBezTo>
                <a:cubicBezTo>
                  <a:pt x="15" y="345"/>
                  <a:pt x="24" y="316"/>
                  <a:pt x="36" y="288"/>
                </a:cubicBezTo>
                <a:cubicBezTo>
                  <a:pt x="47" y="259"/>
                  <a:pt x="61" y="232"/>
                  <a:pt x="78" y="207"/>
                </a:cubicBezTo>
                <a:cubicBezTo>
                  <a:pt x="95" y="181"/>
                  <a:pt x="115" y="158"/>
                  <a:pt x="136" y="136"/>
                </a:cubicBezTo>
                <a:cubicBezTo>
                  <a:pt x="158" y="115"/>
                  <a:pt x="181" y="95"/>
                  <a:pt x="206" y="79"/>
                </a:cubicBezTo>
                <a:cubicBezTo>
                  <a:pt x="232" y="62"/>
                  <a:pt x="259" y="47"/>
                  <a:pt x="287" y="36"/>
                </a:cubicBezTo>
                <a:cubicBezTo>
                  <a:pt x="315" y="24"/>
                  <a:pt x="344" y="15"/>
                  <a:pt x="374" y="9"/>
                </a:cubicBezTo>
                <a:cubicBezTo>
                  <a:pt x="404" y="3"/>
                  <a:pt x="434" y="0"/>
                  <a:pt x="464" y="0"/>
                </a:cubicBezTo>
                <a:cubicBezTo>
                  <a:pt x="496" y="0"/>
                  <a:pt x="526" y="3"/>
                  <a:pt x="556" y="9"/>
                </a:cubicBezTo>
                <a:cubicBezTo>
                  <a:pt x="586" y="15"/>
                  <a:pt x="615" y="24"/>
                  <a:pt x="643" y="36"/>
                </a:cubicBezTo>
                <a:cubicBezTo>
                  <a:pt x="671" y="47"/>
                  <a:pt x="698" y="62"/>
                  <a:pt x="723" y="79"/>
                </a:cubicBezTo>
                <a:cubicBezTo>
                  <a:pt x="749" y="95"/>
                  <a:pt x="772" y="115"/>
                  <a:pt x="794" y="136"/>
                </a:cubicBezTo>
                <a:cubicBezTo>
                  <a:pt x="815" y="158"/>
                  <a:pt x="835" y="181"/>
                  <a:pt x="851" y="207"/>
                </a:cubicBezTo>
                <a:cubicBezTo>
                  <a:pt x="868" y="232"/>
                  <a:pt x="883" y="259"/>
                  <a:pt x="894" y="288"/>
                </a:cubicBezTo>
                <a:cubicBezTo>
                  <a:pt x="906" y="316"/>
                  <a:pt x="915" y="345"/>
                  <a:pt x="921" y="375"/>
                </a:cubicBezTo>
                <a:cubicBezTo>
                  <a:pt x="927" y="405"/>
                  <a:pt x="930" y="435"/>
                  <a:pt x="930" y="466"/>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01" name="图片 100"/>
          <p:cNvPicPr/>
          <p:nvPr/>
        </p:nvPicPr>
        <p:blipFill>
          <a:blip r:embed="rId6"/>
          <a:stretch/>
        </p:blipFill>
        <p:spPr>
          <a:xfrm>
            <a:off x="5774400" y="1504080"/>
            <a:ext cx="133200" cy="133200"/>
          </a:xfrm>
          <a:prstGeom prst="rect">
            <a:avLst/>
          </a:prstGeom>
          <a:noFill/>
          <a:ln w="0">
            <a:noFill/>
          </a:ln>
        </p:spPr>
      </p:pic>
      <p:sp>
        <p:nvSpPr>
          <p:cNvPr id="102" name="文本框 101"/>
          <p:cNvSpPr txBox="1"/>
          <p:nvPr/>
        </p:nvSpPr>
        <p:spPr>
          <a:xfrm>
            <a:off x="1228320" y="1925640"/>
            <a:ext cx="3755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负责北向设计、南向开发和项⽬统筹⼯作，是项⽬的核⼼驱动⼒</a:t>
            </a:r>
            <a:endParaRPr lang="en-US" sz="1050" b="0" u="none" strike="noStrike">
              <a:solidFill>
                <a:srgbClr val="000000"/>
              </a:solidFill>
              <a:effectLst/>
              <a:uFillTx/>
              <a:latin typeface="Times New Roman"/>
            </a:endParaRPr>
          </a:p>
        </p:txBody>
      </p:sp>
      <p:sp>
        <p:nvSpPr>
          <p:cNvPr id="103" name="文本框 102"/>
          <p:cNvSpPr txBox="1"/>
          <p:nvPr/>
        </p:nvSpPr>
        <p:spPr>
          <a:xfrm>
            <a:off x="6142320" y="1385640"/>
            <a:ext cx="5036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陈博煌</a:t>
            </a:r>
            <a:endParaRPr lang="en-US" sz="1320" b="0" u="none" strike="noStrike">
              <a:solidFill>
                <a:srgbClr val="000000"/>
              </a:solidFill>
              <a:effectLst/>
              <a:uFillTx/>
              <a:latin typeface="Times New Roman"/>
            </a:endParaRPr>
          </a:p>
        </p:txBody>
      </p:sp>
      <p:sp>
        <p:nvSpPr>
          <p:cNvPr id="104" name="文本框 103"/>
          <p:cNvSpPr txBox="1"/>
          <p:nvPr/>
        </p:nvSpPr>
        <p:spPr>
          <a:xfrm>
            <a:off x="6142320" y="1658160"/>
            <a:ext cx="26892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北向</a:t>
            </a:r>
            <a:endParaRPr lang="en-US" sz="1050" b="0" u="none" strike="noStrike">
              <a:solidFill>
                <a:srgbClr val="000000"/>
              </a:solidFill>
              <a:effectLst/>
              <a:uFillTx/>
              <a:latin typeface="Times New Roman"/>
            </a:endParaRPr>
          </a:p>
        </p:txBody>
      </p:sp>
      <p:sp>
        <p:nvSpPr>
          <p:cNvPr id="105" name="文本框 104"/>
          <p:cNvSpPr txBox="1"/>
          <p:nvPr/>
        </p:nvSpPr>
        <p:spPr>
          <a:xfrm>
            <a:off x="6409440" y="1689480"/>
            <a:ext cx="138600" cy="157320"/>
          </a:xfrm>
          <a:prstGeom prst="rect">
            <a:avLst/>
          </a:prstGeom>
          <a:noFill/>
          <a:ln w="0">
            <a:noFill/>
          </a:ln>
        </p:spPr>
        <p:txBody>
          <a:bodyPr wrap="none" lIns="0" tIns="0" rIns="0" bIns="0" anchor="t">
            <a:spAutoFit/>
          </a:bodyPr>
          <a:lstStyle/>
          <a:p>
            <a:r>
              <a:rPr lang="en-US" sz="1050" b="0" u="none" strike="noStrike">
                <a:solidFill>
                  <a:srgbClr val="FF8904"/>
                </a:solidFill>
                <a:effectLst/>
                <a:uFillTx/>
                <a:latin typeface="DejaVuSans"/>
                <a:ea typeface="DejaVuSans"/>
              </a:rPr>
              <a:t>UI</a:t>
            </a:r>
            <a:endParaRPr lang="en-US" sz="1050" b="0" u="none" strike="noStrike">
              <a:solidFill>
                <a:srgbClr val="000000"/>
              </a:solidFill>
              <a:effectLst/>
              <a:uFillTx/>
              <a:latin typeface="Times New Roman"/>
            </a:endParaRPr>
          </a:p>
        </p:txBody>
      </p:sp>
      <p:sp>
        <p:nvSpPr>
          <p:cNvPr id="106" name="文本框 105"/>
          <p:cNvSpPr txBox="1"/>
          <p:nvPr/>
        </p:nvSpPr>
        <p:spPr>
          <a:xfrm>
            <a:off x="6546960" y="1658160"/>
            <a:ext cx="40320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设计师</a:t>
            </a:r>
            <a:endParaRPr lang="en-US" sz="1050" b="0" u="none" strike="noStrike">
              <a:solidFill>
                <a:srgbClr val="000000"/>
              </a:solidFill>
              <a:effectLst/>
              <a:uFillTx/>
              <a:latin typeface="Times New Roman"/>
            </a:endParaRPr>
          </a:p>
        </p:txBody>
      </p:sp>
      <p:sp>
        <p:nvSpPr>
          <p:cNvPr id="107" name="任意多边形: 形状 106"/>
          <p:cNvSpPr/>
          <p:nvPr/>
        </p:nvSpPr>
        <p:spPr>
          <a:xfrm>
            <a:off x="547200" y="2540160"/>
            <a:ext cx="4700880" cy="1337400"/>
          </a:xfrm>
          <a:custGeom>
            <a:avLst/>
            <a:gdLst/>
            <a:ahLst/>
            <a:cxnLst/>
            <a:rect l="0" t="0" r="r" b="b"/>
            <a:pathLst>
              <a:path w="13058" h="3715">
                <a:moveTo>
                  <a:pt x="0" y="3530"/>
                </a:moveTo>
                <a:lnTo>
                  <a:pt x="0" y="186"/>
                </a:lnTo>
                <a:cubicBezTo>
                  <a:pt x="0" y="174"/>
                  <a:pt x="1" y="162"/>
                  <a:pt x="3" y="150"/>
                </a:cubicBezTo>
                <a:cubicBezTo>
                  <a:pt x="5" y="138"/>
                  <a:pt x="8" y="126"/>
                  <a:pt x="11" y="115"/>
                </a:cubicBezTo>
                <a:cubicBezTo>
                  <a:pt x="15" y="104"/>
                  <a:pt x="20" y="93"/>
                  <a:pt x="25" y="83"/>
                </a:cubicBezTo>
                <a:cubicBezTo>
                  <a:pt x="31" y="73"/>
                  <a:pt x="37" y="63"/>
                  <a:pt x="44" y="55"/>
                </a:cubicBezTo>
                <a:cubicBezTo>
                  <a:pt x="51" y="46"/>
                  <a:pt x="59" y="38"/>
                  <a:pt x="67" y="32"/>
                </a:cubicBezTo>
                <a:cubicBezTo>
                  <a:pt x="75" y="25"/>
                  <a:pt x="84" y="19"/>
                  <a:pt x="93" y="14"/>
                </a:cubicBezTo>
                <a:cubicBezTo>
                  <a:pt x="102" y="10"/>
                  <a:pt x="112" y="6"/>
                  <a:pt x="121" y="4"/>
                </a:cubicBezTo>
                <a:cubicBezTo>
                  <a:pt x="131" y="1"/>
                  <a:pt x="141" y="0"/>
                  <a:pt x="151" y="0"/>
                </a:cubicBezTo>
                <a:lnTo>
                  <a:pt x="12873" y="0"/>
                </a:lnTo>
                <a:cubicBezTo>
                  <a:pt x="12885" y="0"/>
                  <a:pt x="12897" y="1"/>
                  <a:pt x="12909" y="4"/>
                </a:cubicBezTo>
                <a:cubicBezTo>
                  <a:pt x="12921" y="6"/>
                  <a:pt x="12932" y="10"/>
                  <a:pt x="12944" y="14"/>
                </a:cubicBezTo>
                <a:cubicBezTo>
                  <a:pt x="12955" y="19"/>
                  <a:pt x="12966" y="25"/>
                  <a:pt x="12976" y="32"/>
                </a:cubicBezTo>
                <a:cubicBezTo>
                  <a:pt x="12986" y="38"/>
                  <a:pt x="12995" y="46"/>
                  <a:pt x="13004" y="55"/>
                </a:cubicBezTo>
                <a:cubicBezTo>
                  <a:pt x="13013" y="63"/>
                  <a:pt x="13020" y="73"/>
                  <a:pt x="13027" y="83"/>
                </a:cubicBezTo>
                <a:cubicBezTo>
                  <a:pt x="13034" y="93"/>
                  <a:pt x="13039" y="104"/>
                  <a:pt x="13044" y="115"/>
                </a:cubicBezTo>
                <a:cubicBezTo>
                  <a:pt x="13049" y="126"/>
                  <a:pt x="13052" y="138"/>
                  <a:pt x="13055" y="150"/>
                </a:cubicBezTo>
                <a:cubicBezTo>
                  <a:pt x="13057" y="162"/>
                  <a:pt x="13058" y="174"/>
                  <a:pt x="13058" y="186"/>
                </a:cubicBezTo>
                <a:lnTo>
                  <a:pt x="13058" y="3530"/>
                </a:lnTo>
                <a:cubicBezTo>
                  <a:pt x="13058" y="3542"/>
                  <a:pt x="13057" y="3554"/>
                  <a:pt x="13055" y="3566"/>
                </a:cubicBezTo>
                <a:cubicBezTo>
                  <a:pt x="13052" y="3578"/>
                  <a:pt x="13049" y="3589"/>
                  <a:pt x="13044" y="3601"/>
                </a:cubicBezTo>
                <a:cubicBezTo>
                  <a:pt x="13039" y="3612"/>
                  <a:pt x="13034" y="3623"/>
                  <a:pt x="13027" y="3633"/>
                </a:cubicBezTo>
                <a:cubicBezTo>
                  <a:pt x="13020" y="3643"/>
                  <a:pt x="13013" y="3652"/>
                  <a:pt x="13004" y="3661"/>
                </a:cubicBezTo>
                <a:cubicBezTo>
                  <a:pt x="12995" y="3670"/>
                  <a:pt x="12986" y="3677"/>
                  <a:pt x="12976" y="3684"/>
                </a:cubicBezTo>
                <a:cubicBezTo>
                  <a:pt x="12966" y="3691"/>
                  <a:pt x="12955" y="3697"/>
                  <a:pt x="12944" y="3701"/>
                </a:cubicBezTo>
                <a:cubicBezTo>
                  <a:pt x="12932" y="3706"/>
                  <a:pt x="12921" y="3709"/>
                  <a:pt x="12909" y="3712"/>
                </a:cubicBezTo>
                <a:cubicBezTo>
                  <a:pt x="12897" y="3714"/>
                  <a:pt x="12885" y="3715"/>
                  <a:pt x="12873" y="3715"/>
                </a:cubicBezTo>
                <a:lnTo>
                  <a:pt x="151" y="3715"/>
                </a:lnTo>
                <a:cubicBezTo>
                  <a:pt x="141" y="3715"/>
                  <a:pt x="131" y="3714"/>
                  <a:pt x="121" y="3712"/>
                </a:cubicBezTo>
                <a:cubicBezTo>
                  <a:pt x="112" y="3709"/>
                  <a:pt x="102" y="3706"/>
                  <a:pt x="93" y="3701"/>
                </a:cubicBezTo>
                <a:cubicBezTo>
                  <a:pt x="84" y="3697"/>
                  <a:pt x="75" y="3691"/>
                  <a:pt x="67" y="3684"/>
                </a:cubicBezTo>
                <a:cubicBezTo>
                  <a:pt x="59" y="3677"/>
                  <a:pt x="51" y="3670"/>
                  <a:pt x="44" y="3661"/>
                </a:cubicBezTo>
                <a:cubicBezTo>
                  <a:pt x="37" y="3652"/>
                  <a:pt x="31" y="3643"/>
                  <a:pt x="25" y="3633"/>
                </a:cubicBezTo>
                <a:cubicBezTo>
                  <a:pt x="20" y="3623"/>
                  <a:pt x="15" y="3612"/>
                  <a:pt x="11" y="3601"/>
                </a:cubicBezTo>
                <a:cubicBezTo>
                  <a:pt x="8" y="3589"/>
                  <a:pt x="5" y="3578"/>
                  <a:pt x="3" y="3566"/>
                </a:cubicBezTo>
                <a:cubicBezTo>
                  <a:pt x="1" y="3554"/>
                  <a:pt x="0" y="3542"/>
                  <a:pt x="0" y="3530"/>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8" name="任意多边形: 形状 107"/>
          <p:cNvSpPr/>
          <p:nvPr/>
        </p:nvSpPr>
        <p:spPr>
          <a:xfrm>
            <a:off x="534600" y="2540160"/>
            <a:ext cx="67320" cy="1337400"/>
          </a:xfrm>
          <a:custGeom>
            <a:avLst/>
            <a:gdLst/>
            <a:ahLst/>
            <a:cxnLst/>
            <a:rect l="0" t="0" r="r" b="b"/>
            <a:pathLst>
              <a:path w="187" h="3715">
                <a:moveTo>
                  <a:pt x="142" y="14"/>
                </a:moveTo>
                <a:cubicBezTo>
                  <a:pt x="128" y="24"/>
                  <a:pt x="116" y="37"/>
                  <a:pt x="105" y="55"/>
                </a:cubicBezTo>
                <a:cubicBezTo>
                  <a:pt x="94" y="72"/>
                  <a:pt x="84" y="92"/>
                  <a:pt x="79" y="115"/>
                </a:cubicBezTo>
                <a:cubicBezTo>
                  <a:pt x="73" y="138"/>
                  <a:pt x="70" y="161"/>
                  <a:pt x="70" y="186"/>
                </a:cubicBezTo>
                <a:lnTo>
                  <a:pt x="70" y="3530"/>
                </a:lnTo>
                <a:cubicBezTo>
                  <a:pt x="70" y="3554"/>
                  <a:pt x="73" y="3578"/>
                  <a:pt x="79" y="3601"/>
                </a:cubicBezTo>
                <a:cubicBezTo>
                  <a:pt x="84" y="3623"/>
                  <a:pt x="94" y="3644"/>
                  <a:pt x="105" y="3661"/>
                </a:cubicBezTo>
                <a:cubicBezTo>
                  <a:pt x="116" y="3678"/>
                  <a:pt x="128" y="3692"/>
                  <a:pt x="142" y="3701"/>
                </a:cubicBezTo>
                <a:cubicBezTo>
                  <a:pt x="157" y="3711"/>
                  <a:pt x="171" y="3715"/>
                  <a:pt x="187" y="3715"/>
                </a:cubicBezTo>
                <a:cubicBezTo>
                  <a:pt x="162" y="3715"/>
                  <a:pt x="139" y="3711"/>
                  <a:pt x="116" y="3701"/>
                </a:cubicBezTo>
                <a:cubicBezTo>
                  <a:pt x="93" y="3692"/>
                  <a:pt x="72" y="3678"/>
                  <a:pt x="55" y="3661"/>
                </a:cubicBezTo>
                <a:cubicBezTo>
                  <a:pt x="37" y="3644"/>
                  <a:pt x="24" y="3623"/>
                  <a:pt x="14" y="3601"/>
                </a:cubicBezTo>
                <a:cubicBezTo>
                  <a:pt x="5" y="3578"/>
                  <a:pt x="0" y="3554"/>
                  <a:pt x="0" y="3530"/>
                </a:cubicBezTo>
                <a:lnTo>
                  <a:pt x="0" y="186"/>
                </a:lnTo>
                <a:cubicBezTo>
                  <a:pt x="0" y="161"/>
                  <a:pt x="5" y="138"/>
                  <a:pt x="14" y="115"/>
                </a:cubicBezTo>
                <a:cubicBezTo>
                  <a:pt x="24" y="92"/>
                  <a:pt x="37" y="72"/>
                  <a:pt x="55" y="55"/>
                </a:cubicBezTo>
                <a:cubicBezTo>
                  <a:pt x="72" y="37"/>
                  <a:pt x="93" y="24"/>
                  <a:pt x="116" y="14"/>
                </a:cubicBezTo>
                <a:cubicBezTo>
                  <a:pt x="139" y="5"/>
                  <a:pt x="162" y="0"/>
                  <a:pt x="187" y="0"/>
                </a:cubicBezTo>
                <a:cubicBezTo>
                  <a:pt x="171" y="0"/>
                  <a:pt x="157" y="5"/>
                  <a:pt x="142"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9" name="任意多边形: 形状 108"/>
          <p:cNvSpPr/>
          <p:nvPr/>
        </p:nvSpPr>
        <p:spPr>
          <a:xfrm>
            <a:off x="760320" y="2740680"/>
            <a:ext cx="334440" cy="334800"/>
          </a:xfrm>
          <a:custGeom>
            <a:avLst/>
            <a:gdLst/>
            <a:ahLst/>
            <a:cxnLst/>
            <a:rect l="0" t="0" r="r" b="b"/>
            <a:pathLst>
              <a:path w="929" h="930">
                <a:moveTo>
                  <a:pt x="929" y="466"/>
                </a:moveTo>
                <a:cubicBezTo>
                  <a:pt x="929" y="496"/>
                  <a:pt x="926" y="526"/>
                  <a:pt x="920" y="556"/>
                </a:cubicBezTo>
                <a:cubicBezTo>
                  <a:pt x="915" y="586"/>
                  <a:pt x="906" y="615"/>
                  <a:pt x="894" y="643"/>
                </a:cubicBezTo>
                <a:cubicBezTo>
                  <a:pt x="882" y="671"/>
                  <a:pt x="868" y="698"/>
                  <a:pt x="851" y="724"/>
                </a:cubicBezTo>
                <a:cubicBezTo>
                  <a:pt x="834" y="749"/>
                  <a:pt x="815" y="772"/>
                  <a:pt x="793" y="794"/>
                </a:cubicBezTo>
                <a:cubicBezTo>
                  <a:pt x="772" y="815"/>
                  <a:pt x="748" y="835"/>
                  <a:pt x="723" y="852"/>
                </a:cubicBezTo>
                <a:cubicBezTo>
                  <a:pt x="698" y="869"/>
                  <a:pt x="671" y="883"/>
                  <a:pt x="643" y="895"/>
                </a:cubicBezTo>
                <a:cubicBezTo>
                  <a:pt x="615" y="906"/>
                  <a:pt x="586" y="915"/>
                  <a:pt x="556" y="921"/>
                </a:cubicBezTo>
                <a:cubicBezTo>
                  <a:pt x="526" y="927"/>
                  <a:pt x="496" y="930"/>
                  <a:pt x="465" y="930"/>
                </a:cubicBezTo>
                <a:cubicBezTo>
                  <a:pt x="435" y="930"/>
                  <a:pt x="404" y="927"/>
                  <a:pt x="375" y="921"/>
                </a:cubicBezTo>
                <a:cubicBezTo>
                  <a:pt x="345" y="915"/>
                  <a:pt x="316" y="906"/>
                  <a:pt x="287" y="895"/>
                </a:cubicBezTo>
                <a:cubicBezTo>
                  <a:pt x="259" y="883"/>
                  <a:pt x="233" y="869"/>
                  <a:pt x="206" y="852"/>
                </a:cubicBezTo>
                <a:cubicBezTo>
                  <a:pt x="181" y="835"/>
                  <a:pt x="157" y="815"/>
                  <a:pt x="136" y="794"/>
                </a:cubicBezTo>
                <a:cubicBezTo>
                  <a:pt x="114" y="772"/>
                  <a:pt x="95" y="749"/>
                  <a:pt x="78" y="724"/>
                </a:cubicBezTo>
                <a:cubicBezTo>
                  <a:pt x="61" y="698"/>
                  <a:pt x="47" y="671"/>
                  <a:pt x="35" y="643"/>
                </a:cubicBezTo>
                <a:cubicBezTo>
                  <a:pt x="24" y="615"/>
                  <a:pt x="15" y="586"/>
                  <a:pt x="9" y="556"/>
                </a:cubicBezTo>
                <a:cubicBezTo>
                  <a:pt x="3" y="526"/>
                  <a:pt x="0" y="496"/>
                  <a:pt x="0" y="466"/>
                </a:cubicBezTo>
                <a:cubicBezTo>
                  <a:pt x="0" y="435"/>
                  <a:pt x="3" y="405"/>
                  <a:pt x="9" y="375"/>
                </a:cubicBezTo>
                <a:cubicBezTo>
                  <a:pt x="15" y="345"/>
                  <a:pt x="24" y="316"/>
                  <a:pt x="35" y="288"/>
                </a:cubicBezTo>
                <a:cubicBezTo>
                  <a:pt x="47" y="259"/>
                  <a:pt x="61" y="232"/>
                  <a:pt x="78" y="207"/>
                </a:cubicBezTo>
                <a:cubicBezTo>
                  <a:pt x="95" y="181"/>
                  <a:pt x="114" y="158"/>
                  <a:pt x="136" y="136"/>
                </a:cubicBezTo>
                <a:cubicBezTo>
                  <a:pt x="157" y="115"/>
                  <a:pt x="181" y="96"/>
                  <a:pt x="206" y="79"/>
                </a:cubicBezTo>
                <a:cubicBezTo>
                  <a:pt x="233" y="62"/>
                  <a:pt x="259" y="47"/>
                  <a:pt x="287" y="36"/>
                </a:cubicBezTo>
                <a:cubicBezTo>
                  <a:pt x="316" y="24"/>
                  <a:pt x="345" y="15"/>
                  <a:pt x="375" y="9"/>
                </a:cubicBezTo>
                <a:cubicBezTo>
                  <a:pt x="404" y="3"/>
                  <a:pt x="435" y="0"/>
                  <a:pt x="465" y="0"/>
                </a:cubicBezTo>
                <a:cubicBezTo>
                  <a:pt x="496" y="0"/>
                  <a:pt x="526" y="3"/>
                  <a:pt x="556" y="9"/>
                </a:cubicBezTo>
                <a:cubicBezTo>
                  <a:pt x="586" y="15"/>
                  <a:pt x="615" y="24"/>
                  <a:pt x="643" y="36"/>
                </a:cubicBezTo>
                <a:cubicBezTo>
                  <a:pt x="671" y="47"/>
                  <a:pt x="698" y="62"/>
                  <a:pt x="723" y="79"/>
                </a:cubicBezTo>
                <a:cubicBezTo>
                  <a:pt x="748" y="96"/>
                  <a:pt x="772" y="115"/>
                  <a:pt x="793" y="136"/>
                </a:cubicBezTo>
                <a:cubicBezTo>
                  <a:pt x="815" y="158"/>
                  <a:pt x="834" y="181"/>
                  <a:pt x="851" y="207"/>
                </a:cubicBezTo>
                <a:cubicBezTo>
                  <a:pt x="868" y="232"/>
                  <a:pt x="882" y="259"/>
                  <a:pt x="894" y="288"/>
                </a:cubicBezTo>
                <a:cubicBezTo>
                  <a:pt x="906" y="316"/>
                  <a:pt x="915" y="345"/>
                  <a:pt x="920" y="375"/>
                </a:cubicBezTo>
                <a:cubicBezTo>
                  <a:pt x="926" y="405"/>
                  <a:pt x="929" y="435"/>
                  <a:pt x="929" y="466"/>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0" name="文本框 109"/>
          <p:cNvSpPr txBox="1"/>
          <p:nvPr/>
        </p:nvSpPr>
        <p:spPr>
          <a:xfrm>
            <a:off x="6142320" y="1925640"/>
            <a:ext cx="3353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负责北向应⽤的⽤⼾界⾯设计，确保系统界⾯美观、易⽤</a:t>
            </a:r>
            <a:endParaRPr lang="en-US" sz="1050" b="0" u="none" strike="noStrike">
              <a:solidFill>
                <a:srgbClr val="000000"/>
              </a:solidFill>
              <a:effectLst/>
              <a:uFillTx/>
              <a:latin typeface="Times New Roman"/>
            </a:endParaRPr>
          </a:p>
        </p:txBody>
      </p:sp>
      <p:sp>
        <p:nvSpPr>
          <p:cNvPr id="111" name="文本框 110"/>
          <p:cNvSpPr txBox="1"/>
          <p:nvPr/>
        </p:nvSpPr>
        <p:spPr>
          <a:xfrm>
            <a:off x="1228320" y="2722680"/>
            <a:ext cx="5036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阚婉芹</a:t>
            </a:r>
            <a:endParaRPr lang="en-US" sz="1320" b="0" u="none" strike="noStrike">
              <a:solidFill>
                <a:srgbClr val="000000"/>
              </a:solidFill>
              <a:effectLst/>
              <a:uFillTx/>
              <a:latin typeface="Times New Roman"/>
            </a:endParaRPr>
          </a:p>
        </p:txBody>
      </p:sp>
      <p:sp>
        <p:nvSpPr>
          <p:cNvPr id="112" name="文本框 111"/>
          <p:cNvSpPr txBox="1"/>
          <p:nvPr/>
        </p:nvSpPr>
        <p:spPr>
          <a:xfrm>
            <a:off x="1228320" y="2995200"/>
            <a:ext cx="93960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项⽬汇报负责⼈</a:t>
            </a:r>
            <a:endParaRPr lang="en-US" sz="1050" b="0" u="none" strike="noStrike">
              <a:solidFill>
                <a:srgbClr val="000000"/>
              </a:solidFill>
              <a:effectLst/>
              <a:uFillTx/>
              <a:latin typeface="Times New Roman"/>
            </a:endParaRPr>
          </a:p>
        </p:txBody>
      </p:sp>
      <p:sp>
        <p:nvSpPr>
          <p:cNvPr id="113" name="文本框 112"/>
          <p:cNvSpPr txBox="1"/>
          <p:nvPr/>
        </p:nvSpPr>
        <p:spPr>
          <a:xfrm>
            <a:off x="1228320" y="3262681"/>
            <a:ext cx="3523478" cy="323165"/>
          </a:xfrm>
          <a:prstGeom prst="rect">
            <a:avLst/>
          </a:prstGeom>
          <a:noFill/>
          <a:ln w="0">
            <a:noFill/>
          </a:ln>
        </p:spPr>
        <p:txBody>
          <a:bodyPr wrap="square" lIns="0" tIns="0" rIns="0" bIns="0" anchor="t">
            <a:spAutoFit/>
          </a:bodyPr>
          <a:lstStyle/>
          <a:p>
            <a:r>
              <a:rPr lang="zh-CN" sz="1050" b="0" u="none" strike="noStrike" dirty="0">
                <a:solidFill>
                  <a:srgbClr val="D1D5DB"/>
                </a:solidFill>
                <a:effectLst/>
                <a:uFillTx/>
                <a:latin typeface="NotoSansCJKsc"/>
                <a:ea typeface="NotoSansCJKsc"/>
              </a:rPr>
              <a:t>负责项⽬汇报</a:t>
            </a:r>
            <a:r>
              <a:rPr lang="zh-CN" altLang="en-US" sz="1050" b="0" u="none" strike="noStrike" dirty="0">
                <a:solidFill>
                  <a:srgbClr val="D1D5DB"/>
                </a:solidFill>
                <a:effectLst/>
                <a:uFillTx/>
                <a:latin typeface="NotoSansCJKsc"/>
                <a:ea typeface="NotoSansCJKsc"/>
              </a:rPr>
              <a:t>的制作、项⽬汇报展⽰以及会议纪要记录</a:t>
            </a:r>
          </a:p>
          <a:p>
            <a:endParaRPr lang="en-US" sz="1050" b="0" u="none" strike="noStrike" dirty="0">
              <a:solidFill>
                <a:srgbClr val="000000"/>
              </a:solidFill>
              <a:effectLst/>
              <a:uFillTx/>
              <a:latin typeface="Times New Roman"/>
            </a:endParaRPr>
          </a:p>
        </p:txBody>
      </p:sp>
      <p:sp>
        <p:nvSpPr>
          <p:cNvPr id="115" name="任意多边形: 形状 114"/>
          <p:cNvSpPr/>
          <p:nvPr/>
        </p:nvSpPr>
        <p:spPr>
          <a:xfrm>
            <a:off x="5460840" y="2540160"/>
            <a:ext cx="4701240" cy="1337400"/>
          </a:xfrm>
          <a:custGeom>
            <a:avLst/>
            <a:gdLst/>
            <a:ahLst/>
            <a:cxnLst/>
            <a:rect l="0" t="0" r="r" b="b"/>
            <a:pathLst>
              <a:path w="13059" h="3715">
                <a:moveTo>
                  <a:pt x="0" y="3530"/>
                </a:moveTo>
                <a:lnTo>
                  <a:pt x="0" y="186"/>
                </a:lnTo>
                <a:cubicBezTo>
                  <a:pt x="0" y="174"/>
                  <a:pt x="1" y="162"/>
                  <a:pt x="3" y="150"/>
                </a:cubicBezTo>
                <a:cubicBezTo>
                  <a:pt x="5" y="138"/>
                  <a:pt x="8" y="126"/>
                  <a:pt x="12" y="115"/>
                </a:cubicBezTo>
                <a:cubicBezTo>
                  <a:pt x="16" y="104"/>
                  <a:pt x="20" y="93"/>
                  <a:pt x="26" y="83"/>
                </a:cubicBezTo>
                <a:cubicBezTo>
                  <a:pt x="31" y="73"/>
                  <a:pt x="37" y="63"/>
                  <a:pt x="44" y="55"/>
                </a:cubicBezTo>
                <a:cubicBezTo>
                  <a:pt x="51" y="46"/>
                  <a:pt x="59" y="38"/>
                  <a:pt x="67" y="32"/>
                </a:cubicBezTo>
                <a:cubicBezTo>
                  <a:pt x="76" y="25"/>
                  <a:pt x="84" y="19"/>
                  <a:pt x="93" y="14"/>
                </a:cubicBezTo>
                <a:cubicBezTo>
                  <a:pt x="103" y="10"/>
                  <a:pt x="112" y="6"/>
                  <a:pt x="122" y="4"/>
                </a:cubicBezTo>
                <a:cubicBezTo>
                  <a:pt x="131" y="1"/>
                  <a:pt x="141" y="0"/>
                  <a:pt x="151" y="0"/>
                </a:cubicBezTo>
                <a:lnTo>
                  <a:pt x="12873" y="0"/>
                </a:lnTo>
                <a:cubicBezTo>
                  <a:pt x="12885" y="0"/>
                  <a:pt x="12897" y="1"/>
                  <a:pt x="12909" y="4"/>
                </a:cubicBezTo>
                <a:cubicBezTo>
                  <a:pt x="12921" y="6"/>
                  <a:pt x="12933" y="10"/>
                  <a:pt x="12944" y="14"/>
                </a:cubicBezTo>
                <a:cubicBezTo>
                  <a:pt x="12955" y="19"/>
                  <a:pt x="12966" y="25"/>
                  <a:pt x="12976" y="32"/>
                </a:cubicBezTo>
                <a:cubicBezTo>
                  <a:pt x="12986" y="38"/>
                  <a:pt x="12996" y="46"/>
                  <a:pt x="13004" y="55"/>
                </a:cubicBezTo>
                <a:cubicBezTo>
                  <a:pt x="13013" y="63"/>
                  <a:pt x="13020" y="73"/>
                  <a:pt x="13027" y="83"/>
                </a:cubicBezTo>
                <a:cubicBezTo>
                  <a:pt x="13034" y="93"/>
                  <a:pt x="13040" y="104"/>
                  <a:pt x="13044" y="115"/>
                </a:cubicBezTo>
                <a:cubicBezTo>
                  <a:pt x="13049" y="126"/>
                  <a:pt x="13053" y="138"/>
                  <a:pt x="13055" y="150"/>
                </a:cubicBezTo>
                <a:cubicBezTo>
                  <a:pt x="13057" y="162"/>
                  <a:pt x="13059" y="174"/>
                  <a:pt x="13059" y="186"/>
                </a:cubicBezTo>
                <a:lnTo>
                  <a:pt x="13059" y="3530"/>
                </a:lnTo>
                <a:cubicBezTo>
                  <a:pt x="13059" y="3542"/>
                  <a:pt x="13057" y="3554"/>
                  <a:pt x="13055" y="3566"/>
                </a:cubicBezTo>
                <a:cubicBezTo>
                  <a:pt x="13053" y="3578"/>
                  <a:pt x="13049" y="3589"/>
                  <a:pt x="13044" y="3601"/>
                </a:cubicBezTo>
                <a:cubicBezTo>
                  <a:pt x="13040" y="3612"/>
                  <a:pt x="13034" y="3623"/>
                  <a:pt x="13027" y="3633"/>
                </a:cubicBezTo>
                <a:cubicBezTo>
                  <a:pt x="13020" y="3643"/>
                  <a:pt x="13013" y="3652"/>
                  <a:pt x="13004" y="3661"/>
                </a:cubicBezTo>
                <a:cubicBezTo>
                  <a:pt x="12996" y="3670"/>
                  <a:pt x="12986" y="3677"/>
                  <a:pt x="12976" y="3684"/>
                </a:cubicBezTo>
                <a:cubicBezTo>
                  <a:pt x="12966" y="3691"/>
                  <a:pt x="12955" y="3697"/>
                  <a:pt x="12944" y="3701"/>
                </a:cubicBezTo>
                <a:cubicBezTo>
                  <a:pt x="12933" y="3706"/>
                  <a:pt x="12921" y="3709"/>
                  <a:pt x="12909" y="3712"/>
                </a:cubicBezTo>
                <a:cubicBezTo>
                  <a:pt x="12897" y="3714"/>
                  <a:pt x="12885" y="3715"/>
                  <a:pt x="12873" y="3715"/>
                </a:cubicBezTo>
                <a:lnTo>
                  <a:pt x="151" y="3715"/>
                </a:lnTo>
                <a:cubicBezTo>
                  <a:pt x="141" y="3715"/>
                  <a:pt x="131" y="3714"/>
                  <a:pt x="122" y="3712"/>
                </a:cubicBezTo>
                <a:cubicBezTo>
                  <a:pt x="112" y="3709"/>
                  <a:pt x="103" y="3706"/>
                  <a:pt x="93" y="3701"/>
                </a:cubicBezTo>
                <a:cubicBezTo>
                  <a:pt x="84" y="3697"/>
                  <a:pt x="76" y="3691"/>
                  <a:pt x="67" y="3684"/>
                </a:cubicBezTo>
                <a:cubicBezTo>
                  <a:pt x="59" y="3677"/>
                  <a:pt x="51" y="3670"/>
                  <a:pt x="44" y="3661"/>
                </a:cubicBezTo>
                <a:cubicBezTo>
                  <a:pt x="37" y="3652"/>
                  <a:pt x="31" y="3643"/>
                  <a:pt x="26" y="3633"/>
                </a:cubicBezTo>
                <a:cubicBezTo>
                  <a:pt x="20" y="3623"/>
                  <a:pt x="16" y="3612"/>
                  <a:pt x="12" y="3601"/>
                </a:cubicBezTo>
                <a:cubicBezTo>
                  <a:pt x="8" y="3589"/>
                  <a:pt x="5" y="3578"/>
                  <a:pt x="3" y="3566"/>
                </a:cubicBezTo>
                <a:cubicBezTo>
                  <a:pt x="1" y="3554"/>
                  <a:pt x="0" y="3542"/>
                  <a:pt x="0" y="3530"/>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6" name="任意多边形: 形状 115"/>
          <p:cNvSpPr/>
          <p:nvPr/>
        </p:nvSpPr>
        <p:spPr>
          <a:xfrm>
            <a:off x="5448240" y="2540160"/>
            <a:ext cx="67320" cy="1337400"/>
          </a:xfrm>
          <a:custGeom>
            <a:avLst/>
            <a:gdLst/>
            <a:ahLst/>
            <a:cxnLst/>
            <a:rect l="0" t="0" r="r" b="b"/>
            <a:pathLst>
              <a:path w="187" h="3715">
                <a:moveTo>
                  <a:pt x="143" y="14"/>
                </a:moveTo>
                <a:cubicBezTo>
                  <a:pt x="127" y="24"/>
                  <a:pt x="115" y="37"/>
                  <a:pt x="104" y="55"/>
                </a:cubicBezTo>
                <a:cubicBezTo>
                  <a:pt x="93" y="72"/>
                  <a:pt x="85" y="92"/>
                  <a:pt x="79" y="115"/>
                </a:cubicBezTo>
                <a:cubicBezTo>
                  <a:pt x="73" y="138"/>
                  <a:pt x="70" y="161"/>
                  <a:pt x="70" y="186"/>
                </a:cubicBezTo>
                <a:lnTo>
                  <a:pt x="70" y="3530"/>
                </a:lnTo>
                <a:cubicBezTo>
                  <a:pt x="70" y="3554"/>
                  <a:pt x="73" y="3578"/>
                  <a:pt x="79" y="3601"/>
                </a:cubicBezTo>
                <a:cubicBezTo>
                  <a:pt x="85" y="3623"/>
                  <a:pt x="93" y="3644"/>
                  <a:pt x="104" y="3661"/>
                </a:cubicBezTo>
                <a:cubicBezTo>
                  <a:pt x="115" y="3678"/>
                  <a:pt x="127" y="3692"/>
                  <a:pt x="143" y="3701"/>
                </a:cubicBezTo>
                <a:cubicBezTo>
                  <a:pt x="157" y="3711"/>
                  <a:pt x="172" y="3715"/>
                  <a:pt x="187" y="3715"/>
                </a:cubicBezTo>
                <a:cubicBezTo>
                  <a:pt x="162" y="3715"/>
                  <a:pt x="139" y="3711"/>
                  <a:pt x="115" y="3701"/>
                </a:cubicBezTo>
                <a:cubicBezTo>
                  <a:pt x="92" y="3692"/>
                  <a:pt x="72" y="3678"/>
                  <a:pt x="55" y="3661"/>
                </a:cubicBezTo>
                <a:cubicBezTo>
                  <a:pt x="37" y="3644"/>
                  <a:pt x="24" y="3623"/>
                  <a:pt x="15" y="3601"/>
                </a:cubicBezTo>
                <a:cubicBezTo>
                  <a:pt x="5" y="3578"/>
                  <a:pt x="0" y="3554"/>
                  <a:pt x="0" y="3530"/>
                </a:cubicBezTo>
                <a:lnTo>
                  <a:pt x="0" y="186"/>
                </a:lnTo>
                <a:cubicBezTo>
                  <a:pt x="0" y="161"/>
                  <a:pt x="5" y="138"/>
                  <a:pt x="15" y="115"/>
                </a:cubicBezTo>
                <a:cubicBezTo>
                  <a:pt x="24" y="92"/>
                  <a:pt x="37" y="72"/>
                  <a:pt x="55" y="55"/>
                </a:cubicBezTo>
                <a:cubicBezTo>
                  <a:pt x="72" y="37"/>
                  <a:pt x="92" y="24"/>
                  <a:pt x="115" y="14"/>
                </a:cubicBezTo>
                <a:cubicBezTo>
                  <a:pt x="139" y="5"/>
                  <a:pt x="162" y="0"/>
                  <a:pt x="187" y="0"/>
                </a:cubicBezTo>
                <a:cubicBezTo>
                  <a:pt x="172" y="0"/>
                  <a:pt x="157" y="5"/>
                  <a:pt x="143"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7" name="任意多边形: 形状 116"/>
          <p:cNvSpPr/>
          <p:nvPr/>
        </p:nvSpPr>
        <p:spPr>
          <a:xfrm>
            <a:off x="5673960" y="2740680"/>
            <a:ext cx="334800" cy="334800"/>
          </a:xfrm>
          <a:custGeom>
            <a:avLst/>
            <a:gdLst/>
            <a:ahLst/>
            <a:cxnLst/>
            <a:rect l="0" t="0" r="r" b="b"/>
            <a:pathLst>
              <a:path w="930" h="930">
                <a:moveTo>
                  <a:pt x="930" y="466"/>
                </a:moveTo>
                <a:cubicBezTo>
                  <a:pt x="930" y="496"/>
                  <a:pt x="927" y="526"/>
                  <a:pt x="921" y="556"/>
                </a:cubicBezTo>
                <a:cubicBezTo>
                  <a:pt x="915" y="586"/>
                  <a:pt x="906" y="615"/>
                  <a:pt x="894" y="643"/>
                </a:cubicBezTo>
                <a:cubicBezTo>
                  <a:pt x="883" y="671"/>
                  <a:pt x="868" y="698"/>
                  <a:pt x="851" y="724"/>
                </a:cubicBezTo>
                <a:cubicBezTo>
                  <a:pt x="835" y="749"/>
                  <a:pt x="815" y="772"/>
                  <a:pt x="794" y="794"/>
                </a:cubicBezTo>
                <a:cubicBezTo>
                  <a:pt x="772" y="815"/>
                  <a:pt x="749" y="835"/>
                  <a:pt x="723" y="852"/>
                </a:cubicBezTo>
                <a:cubicBezTo>
                  <a:pt x="698" y="869"/>
                  <a:pt x="671" y="883"/>
                  <a:pt x="643" y="895"/>
                </a:cubicBezTo>
                <a:cubicBezTo>
                  <a:pt x="615" y="906"/>
                  <a:pt x="586" y="915"/>
                  <a:pt x="556" y="921"/>
                </a:cubicBezTo>
                <a:cubicBezTo>
                  <a:pt x="526" y="927"/>
                  <a:pt x="496" y="930"/>
                  <a:pt x="464" y="930"/>
                </a:cubicBezTo>
                <a:cubicBezTo>
                  <a:pt x="434" y="930"/>
                  <a:pt x="404" y="927"/>
                  <a:pt x="374" y="921"/>
                </a:cubicBezTo>
                <a:cubicBezTo>
                  <a:pt x="344" y="915"/>
                  <a:pt x="315" y="906"/>
                  <a:pt x="287" y="895"/>
                </a:cubicBezTo>
                <a:cubicBezTo>
                  <a:pt x="259" y="883"/>
                  <a:pt x="232" y="869"/>
                  <a:pt x="206" y="852"/>
                </a:cubicBezTo>
                <a:cubicBezTo>
                  <a:pt x="181" y="835"/>
                  <a:pt x="158" y="815"/>
                  <a:pt x="136" y="794"/>
                </a:cubicBezTo>
                <a:cubicBezTo>
                  <a:pt x="115" y="772"/>
                  <a:pt x="95" y="749"/>
                  <a:pt x="78" y="724"/>
                </a:cubicBezTo>
                <a:cubicBezTo>
                  <a:pt x="61" y="698"/>
                  <a:pt x="47" y="671"/>
                  <a:pt x="36" y="643"/>
                </a:cubicBezTo>
                <a:cubicBezTo>
                  <a:pt x="24" y="615"/>
                  <a:pt x="15" y="586"/>
                  <a:pt x="9" y="556"/>
                </a:cubicBezTo>
                <a:cubicBezTo>
                  <a:pt x="3" y="526"/>
                  <a:pt x="0" y="496"/>
                  <a:pt x="0" y="466"/>
                </a:cubicBezTo>
                <a:cubicBezTo>
                  <a:pt x="0" y="435"/>
                  <a:pt x="3" y="405"/>
                  <a:pt x="9" y="375"/>
                </a:cubicBezTo>
                <a:cubicBezTo>
                  <a:pt x="15" y="345"/>
                  <a:pt x="24" y="316"/>
                  <a:pt x="36" y="288"/>
                </a:cubicBezTo>
                <a:cubicBezTo>
                  <a:pt x="47" y="259"/>
                  <a:pt x="61" y="232"/>
                  <a:pt x="78" y="207"/>
                </a:cubicBezTo>
                <a:cubicBezTo>
                  <a:pt x="95" y="181"/>
                  <a:pt x="115" y="158"/>
                  <a:pt x="136" y="136"/>
                </a:cubicBezTo>
                <a:cubicBezTo>
                  <a:pt x="158" y="115"/>
                  <a:pt x="181" y="96"/>
                  <a:pt x="206" y="79"/>
                </a:cubicBezTo>
                <a:cubicBezTo>
                  <a:pt x="232" y="62"/>
                  <a:pt x="259" y="47"/>
                  <a:pt x="287" y="36"/>
                </a:cubicBezTo>
                <a:cubicBezTo>
                  <a:pt x="315" y="24"/>
                  <a:pt x="344" y="15"/>
                  <a:pt x="374" y="9"/>
                </a:cubicBezTo>
                <a:cubicBezTo>
                  <a:pt x="404" y="3"/>
                  <a:pt x="434" y="0"/>
                  <a:pt x="464" y="0"/>
                </a:cubicBezTo>
                <a:cubicBezTo>
                  <a:pt x="496" y="0"/>
                  <a:pt x="526" y="3"/>
                  <a:pt x="556" y="9"/>
                </a:cubicBezTo>
                <a:cubicBezTo>
                  <a:pt x="586" y="15"/>
                  <a:pt x="615" y="24"/>
                  <a:pt x="643" y="36"/>
                </a:cubicBezTo>
                <a:cubicBezTo>
                  <a:pt x="671" y="47"/>
                  <a:pt x="698" y="62"/>
                  <a:pt x="723" y="79"/>
                </a:cubicBezTo>
                <a:cubicBezTo>
                  <a:pt x="749" y="96"/>
                  <a:pt x="772" y="115"/>
                  <a:pt x="794" y="136"/>
                </a:cubicBezTo>
                <a:cubicBezTo>
                  <a:pt x="815" y="158"/>
                  <a:pt x="835" y="181"/>
                  <a:pt x="851" y="207"/>
                </a:cubicBezTo>
                <a:cubicBezTo>
                  <a:pt x="868" y="232"/>
                  <a:pt x="883" y="259"/>
                  <a:pt x="894" y="288"/>
                </a:cubicBezTo>
                <a:cubicBezTo>
                  <a:pt x="906" y="316"/>
                  <a:pt x="915" y="345"/>
                  <a:pt x="921" y="375"/>
                </a:cubicBezTo>
                <a:cubicBezTo>
                  <a:pt x="927" y="405"/>
                  <a:pt x="930" y="435"/>
                  <a:pt x="930" y="466"/>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18" name="图片 117"/>
          <p:cNvPicPr/>
          <p:nvPr/>
        </p:nvPicPr>
        <p:blipFill>
          <a:blip r:embed="rId7"/>
          <a:stretch/>
        </p:blipFill>
        <p:spPr>
          <a:xfrm>
            <a:off x="5791320" y="2841120"/>
            <a:ext cx="100080" cy="133200"/>
          </a:xfrm>
          <a:prstGeom prst="rect">
            <a:avLst/>
          </a:prstGeom>
          <a:noFill/>
          <a:ln w="0">
            <a:noFill/>
          </a:ln>
        </p:spPr>
      </p:pic>
      <p:sp>
        <p:nvSpPr>
          <p:cNvPr id="120" name="文本框 119"/>
          <p:cNvSpPr txBox="1"/>
          <p:nvPr/>
        </p:nvSpPr>
        <p:spPr>
          <a:xfrm>
            <a:off x="6142320" y="2722680"/>
            <a:ext cx="5036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包静萱</a:t>
            </a:r>
            <a:endParaRPr lang="en-US" sz="1320" b="0" u="none" strike="noStrike">
              <a:solidFill>
                <a:srgbClr val="000000"/>
              </a:solidFill>
              <a:effectLst/>
              <a:uFillTx/>
              <a:latin typeface="Times New Roman"/>
            </a:endParaRPr>
          </a:p>
        </p:txBody>
      </p:sp>
      <p:sp>
        <p:nvSpPr>
          <p:cNvPr id="121" name="文本框 120"/>
          <p:cNvSpPr txBox="1"/>
          <p:nvPr/>
        </p:nvSpPr>
        <p:spPr>
          <a:xfrm>
            <a:off x="6142320" y="2995200"/>
            <a:ext cx="67140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⽂档撰写员</a:t>
            </a:r>
            <a:endParaRPr lang="en-US" sz="1050" b="0" u="none" strike="noStrike">
              <a:solidFill>
                <a:srgbClr val="000000"/>
              </a:solidFill>
              <a:effectLst/>
              <a:uFillTx/>
              <a:latin typeface="Times New Roman"/>
            </a:endParaRPr>
          </a:p>
        </p:txBody>
      </p:sp>
      <p:sp>
        <p:nvSpPr>
          <p:cNvPr id="122" name="文本框 121"/>
          <p:cNvSpPr txBox="1"/>
          <p:nvPr/>
        </p:nvSpPr>
        <p:spPr>
          <a:xfrm>
            <a:off x="6142320" y="3262680"/>
            <a:ext cx="3755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负责需求分析⽂档和实训报告的撰写，为项⽬奠定坚实的需求基</a:t>
            </a:r>
            <a:endParaRPr lang="en-US" sz="1050" b="0" u="none" strike="noStrike">
              <a:solidFill>
                <a:srgbClr val="000000"/>
              </a:solidFill>
              <a:effectLst/>
              <a:uFillTx/>
              <a:latin typeface="Times New Roman"/>
            </a:endParaRPr>
          </a:p>
        </p:txBody>
      </p:sp>
      <p:sp>
        <p:nvSpPr>
          <p:cNvPr id="123" name="任意多边形: 形状 122"/>
          <p:cNvSpPr/>
          <p:nvPr/>
        </p:nvSpPr>
        <p:spPr>
          <a:xfrm>
            <a:off x="547200" y="4077720"/>
            <a:ext cx="4700880" cy="1337760"/>
          </a:xfrm>
          <a:custGeom>
            <a:avLst/>
            <a:gdLst/>
            <a:ahLst/>
            <a:cxnLst/>
            <a:rect l="0" t="0" r="r" b="b"/>
            <a:pathLst>
              <a:path w="13058" h="3716">
                <a:moveTo>
                  <a:pt x="0" y="3530"/>
                </a:moveTo>
                <a:lnTo>
                  <a:pt x="0" y="186"/>
                </a:lnTo>
                <a:cubicBezTo>
                  <a:pt x="0" y="174"/>
                  <a:pt x="1" y="162"/>
                  <a:pt x="3" y="150"/>
                </a:cubicBezTo>
                <a:cubicBezTo>
                  <a:pt x="5" y="138"/>
                  <a:pt x="8" y="126"/>
                  <a:pt x="11" y="115"/>
                </a:cubicBezTo>
                <a:cubicBezTo>
                  <a:pt x="15" y="104"/>
                  <a:pt x="20" y="93"/>
                  <a:pt x="25" y="83"/>
                </a:cubicBezTo>
                <a:cubicBezTo>
                  <a:pt x="31" y="73"/>
                  <a:pt x="37" y="63"/>
                  <a:pt x="44" y="55"/>
                </a:cubicBezTo>
                <a:cubicBezTo>
                  <a:pt x="51" y="46"/>
                  <a:pt x="59" y="39"/>
                  <a:pt x="67" y="32"/>
                </a:cubicBezTo>
                <a:cubicBezTo>
                  <a:pt x="75" y="25"/>
                  <a:pt x="84" y="19"/>
                  <a:pt x="93" y="15"/>
                </a:cubicBezTo>
                <a:cubicBezTo>
                  <a:pt x="102" y="10"/>
                  <a:pt x="112" y="6"/>
                  <a:pt x="121" y="4"/>
                </a:cubicBezTo>
                <a:cubicBezTo>
                  <a:pt x="131" y="2"/>
                  <a:pt x="141" y="0"/>
                  <a:pt x="151" y="0"/>
                </a:cubicBezTo>
                <a:lnTo>
                  <a:pt x="12873" y="0"/>
                </a:lnTo>
                <a:cubicBezTo>
                  <a:pt x="12885" y="0"/>
                  <a:pt x="12897" y="2"/>
                  <a:pt x="12909" y="4"/>
                </a:cubicBezTo>
                <a:cubicBezTo>
                  <a:pt x="12921" y="6"/>
                  <a:pt x="12932" y="10"/>
                  <a:pt x="12944" y="15"/>
                </a:cubicBezTo>
                <a:cubicBezTo>
                  <a:pt x="12955" y="19"/>
                  <a:pt x="12966" y="25"/>
                  <a:pt x="12976" y="32"/>
                </a:cubicBezTo>
                <a:cubicBezTo>
                  <a:pt x="12986" y="39"/>
                  <a:pt x="12995" y="46"/>
                  <a:pt x="13004" y="55"/>
                </a:cubicBezTo>
                <a:cubicBezTo>
                  <a:pt x="13013" y="63"/>
                  <a:pt x="13020" y="73"/>
                  <a:pt x="13027" y="83"/>
                </a:cubicBezTo>
                <a:cubicBezTo>
                  <a:pt x="13034" y="93"/>
                  <a:pt x="13039" y="104"/>
                  <a:pt x="13044" y="115"/>
                </a:cubicBezTo>
                <a:cubicBezTo>
                  <a:pt x="13049" y="126"/>
                  <a:pt x="13052" y="138"/>
                  <a:pt x="13055" y="150"/>
                </a:cubicBezTo>
                <a:cubicBezTo>
                  <a:pt x="13057" y="162"/>
                  <a:pt x="13058" y="174"/>
                  <a:pt x="13058" y="186"/>
                </a:cubicBezTo>
                <a:lnTo>
                  <a:pt x="13058" y="3530"/>
                </a:lnTo>
                <a:cubicBezTo>
                  <a:pt x="13058" y="3542"/>
                  <a:pt x="13057" y="3554"/>
                  <a:pt x="13055" y="3566"/>
                </a:cubicBezTo>
                <a:cubicBezTo>
                  <a:pt x="13052" y="3578"/>
                  <a:pt x="13049" y="3590"/>
                  <a:pt x="13044" y="3601"/>
                </a:cubicBezTo>
                <a:cubicBezTo>
                  <a:pt x="13039" y="3612"/>
                  <a:pt x="13034" y="3623"/>
                  <a:pt x="13027" y="3633"/>
                </a:cubicBezTo>
                <a:cubicBezTo>
                  <a:pt x="13020" y="3643"/>
                  <a:pt x="13013" y="3653"/>
                  <a:pt x="13004" y="3661"/>
                </a:cubicBezTo>
                <a:cubicBezTo>
                  <a:pt x="12995" y="3670"/>
                  <a:pt x="12986" y="3677"/>
                  <a:pt x="12976" y="3684"/>
                </a:cubicBezTo>
                <a:cubicBezTo>
                  <a:pt x="12966" y="3691"/>
                  <a:pt x="12955" y="3697"/>
                  <a:pt x="12944" y="3701"/>
                </a:cubicBezTo>
                <a:cubicBezTo>
                  <a:pt x="12932" y="3706"/>
                  <a:pt x="12921" y="3710"/>
                  <a:pt x="12909" y="3712"/>
                </a:cubicBezTo>
                <a:cubicBezTo>
                  <a:pt x="12897" y="3714"/>
                  <a:pt x="12885" y="3716"/>
                  <a:pt x="12873" y="3716"/>
                </a:cubicBezTo>
                <a:lnTo>
                  <a:pt x="151" y="3716"/>
                </a:lnTo>
                <a:cubicBezTo>
                  <a:pt x="141" y="3716"/>
                  <a:pt x="131" y="3714"/>
                  <a:pt x="121" y="3712"/>
                </a:cubicBezTo>
                <a:cubicBezTo>
                  <a:pt x="112" y="3710"/>
                  <a:pt x="102" y="3706"/>
                  <a:pt x="93" y="3701"/>
                </a:cubicBezTo>
                <a:cubicBezTo>
                  <a:pt x="84" y="3697"/>
                  <a:pt x="75" y="3691"/>
                  <a:pt x="67" y="3684"/>
                </a:cubicBezTo>
                <a:cubicBezTo>
                  <a:pt x="59" y="3677"/>
                  <a:pt x="51" y="3670"/>
                  <a:pt x="44" y="3661"/>
                </a:cubicBezTo>
                <a:cubicBezTo>
                  <a:pt x="37" y="3653"/>
                  <a:pt x="31" y="3643"/>
                  <a:pt x="25" y="3633"/>
                </a:cubicBezTo>
                <a:cubicBezTo>
                  <a:pt x="20" y="3623"/>
                  <a:pt x="15" y="3612"/>
                  <a:pt x="11" y="3601"/>
                </a:cubicBezTo>
                <a:cubicBezTo>
                  <a:pt x="8" y="3590"/>
                  <a:pt x="5" y="3578"/>
                  <a:pt x="3" y="3566"/>
                </a:cubicBezTo>
                <a:cubicBezTo>
                  <a:pt x="1" y="3554"/>
                  <a:pt x="0" y="3542"/>
                  <a:pt x="0" y="3530"/>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4" name="任意多边形: 形状 123"/>
          <p:cNvSpPr/>
          <p:nvPr/>
        </p:nvSpPr>
        <p:spPr>
          <a:xfrm>
            <a:off x="534600" y="4077720"/>
            <a:ext cx="67320" cy="1337760"/>
          </a:xfrm>
          <a:custGeom>
            <a:avLst/>
            <a:gdLst/>
            <a:ahLst/>
            <a:cxnLst/>
            <a:rect l="0" t="0" r="r" b="b"/>
            <a:pathLst>
              <a:path w="187" h="3716">
                <a:moveTo>
                  <a:pt x="142" y="15"/>
                </a:moveTo>
                <a:cubicBezTo>
                  <a:pt x="128" y="24"/>
                  <a:pt x="116" y="37"/>
                  <a:pt x="105" y="55"/>
                </a:cubicBezTo>
                <a:cubicBezTo>
                  <a:pt x="94" y="72"/>
                  <a:pt x="84" y="92"/>
                  <a:pt x="79" y="115"/>
                </a:cubicBezTo>
                <a:cubicBezTo>
                  <a:pt x="73" y="138"/>
                  <a:pt x="70" y="162"/>
                  <a:pt x="70" y="186"/>
                </a:cubicBezTo>
                <a:lnTo>
                  <a:pt x="70" y="3530"/>
                </a:lnTo>
                <a:cubicBezTo>
                  <a:pt x="70" y="3554"/>
                  <a:pt x="73" y="3578"/>
                  <a:pt x="79" y="3601"/>
                </a:cubicBezTo>
                <a:cubicBezTo>
                  <a:pt x="84" y="3624"/>
                  <a:pt x="94" y="3644"/>
                  <a:pt x="105" y="3661"/>
                </a:cubicBezTo>
                <a:cubicBezTo>
                  <a:pt x="116" y="3679"/>
                  <a:pt x="128" y="3692"/>
                  <a:pt x="142" y="3701"/>
                </a:cubicBezTo>
                <a:cubicBezTo>
                  <a:pt x="157" y="3711"/>
                  <a:pt x="171" y="3716"/>
                  <a:pt x="187" y="3716"/>
                </a:cubicBezTo>
                <a:cubicBezTo>
                  <a:pt x="162" y="3716"/>
                  <a:pt x="139" y="3711"/>
                  <a:pt x="116" y="3701"/>
                </a:cubicBezTo>
                <a:cubicBezTo>
                  <a:pt x="93" y="3692"/>
                  <a:pt x="72" y="3679"/>
                  <a:pt x="55" y="3661"/>
                </a:cubicBezTo>
                <a:cubicBezTo>
                  <a:pt x="37" y="3644"/>
                  <a:pt x="24" y="3624"/>
                  <a:pt x="14" y="3601"/>
                </a:cubicBezTo>
                <a:cubicBezTo>
                  <a:pt x="5" y="3578"/>
                  <a:pt x="0" y="3554"/>
                  <a:pt x="0" y="3530"/>
                </a:cubicBezTo>
                <a:lnTo>
                  <a:pt x="0" y="186"/>
                </a:lnTo>
                <a:cubicBezTo>
                  <a:pt x="0" y="162"/>
                  <a:pt x="5" y="138"/>
                  <a:pt x="14" y="115"/>
                </a:cubicBezTo>
                <a:cubicBezTo>
                  <a:pt x="24" y="92"/>
                  <a:pt x="37" y="72"/>
                  <a:pt x="55" y="55"/>
                </a:cubicBezTo>
                <a:cubicBezTo>
                  <a:pt x="72" y="37"/>
                  <a:pt x="93" y="24"/>
                  <a:pt x="116" y="15"/>
                </a:cubicBezTo>
                <a:cubicBezTo>
                  <a:pt x="139" y="5"/>
                  <a:pt x="162" y="0"/>
                  <a:pt x="187" y="0"/>
                </a:cubicBezTo>
                <a:cubicBezTo>
                  <a:pt x="171" y="0"/>
                  <a:pt x="157" y="5"/>
                  <a:pt x="142" y="15"/>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5" name="任意多边形: 形状 124"/>
          <p:cNvSpPr/>
          <p:nvPr/>
        </p:nvSpPr>
        <p:spPr>
          <a:xfrm>
            <a:off x="760320" y="4278600"/>
            <a:ext cx="334440" cy="334440"/>
          </a:xfrm>
          <a:custGeom>
            <a:avLst/>
            <a:gdLst/>
            <a:ahLst/>
            <a:cxnLst/>
            <a:rect l="0" t="0" r="r" b="b"/>
            <a:pathLst>
              <a:path w="929" h="929">
                <a:moveTo>
                  <a:pt x="929" y="464"/>
                </a:moveTo>
                <a:cubicBezTo>
                  <a:pt x="929" y="494"/>
                  <a:pt x="926" y="525"/>
                  <a:pt x="920" y="554"/>
                </a:cubicBezTo>
                <a:cubicBezTo>
                  <a:pt x="915" y="584"/>
                  <a:pt x="906" y="613"/>
                  <a:pt x="894" y="642"/>
                </a:cubicBezTo>
                <a:cubicBezTo>
                  <a:pt x="882" y="671"/>
                  <a:pt x="868" y="697"/>
                  <a:pt x="851" y="723"/>
                </a:cubicBezTo>
                <a:cubicBezTo>
                  <a:pt x="834" y="748"/>
                  <a:pt x="815" y="772"/>
                  <a:pt x="793" y="793"/>
                </a:cubicBezTo>
                <a:cubicBezTo>
                  <a:pt x="772" y="815"/>
                  <a:pt x="748" y="834"/>
                  <a:pt x="723" y="851"/>
                </a:cubicBezTo>
                <a:cubicBezTo>
                  <a:pt x="698" y="868"/>
                  <a:pt x="671" y="882"/>
                  <a:pt x="643" y="894"/>
                </a:cubicBezTo>
                <a:cubicBezTo>
                  <a:pt x="615" y="905"/>
                  <a:pt x="586" y="914"/>
                  <a:pt x="556" y="920"/>
                </a:cubicBezTo>
                <a:cubicBezTo>
                  <a:pt x="526" y="926"/>
                  <a:pt x="496" y="929"/>
                  <a:pt x="465" y="929"/>
                </a:cubicBezTo>
                <a:cubicBezTo>
                  <a:pt x="435" y="929"/>
                  <a:pt x="404" y="926"/>
                  <a:pt x="375" y="920"/>
                </a:cubicBezTo>
                <a:cubicBezTo>
                  <a:pt x="345" y="914"/>
                  <a:pt x="316" y="905"/>
                  <a:pt x="287" y="894"/>
                </a:cubicBezTo>
                <a:cubicBezTo>
                  <a:pt x="259" y="882"/>
                  <a:pt x="233" y="868"/>
                  <a:pt x="206" y="851"/>
                </a:cubicBezTo>
                <a:cubicBezTo>
                  <a:pt x="181" y="834"/>
                  <a:pt x="157" y="815"/>
                  <a:pt x="136" y="793"/>
                </a:cubicBezTo>
                <a:cubicBezTo>
                  <a:pt x="114" y="772"/>
                  <a:pt x="95" y="748"/>
                  <a:pt x="78" y="723"/>
                </a:cubicBezTo>
                <a:cubicBezTo>
                  <a:pt x="61" y="697"/>
                  <a:pt x="47" y="671"/>
                  <a:pt x="35" y="642"/>
                </a:cubicBezTo>
                <a:cubicBezTo>
                  <a:pt x="24" y="613"/>
                  <a:pt x="15" y="584"/>
                  <a:pt x="9" y="554"/>
                </a:cubicBezTo>
                <a:cubicBezTo>
                  <a:pt x="3" y="525"/>
                  <a:pt x="0" y="494"/>
                  <a:pt x="0" y="464"/>
                </a:cubicBezTo>
                <a:cubicBezTo>
                  <a:pt x="0" y="433"/>
                  <a:pt x="3" y="403"/>
                  <a:pt x="9" y="373"/>
                </a:cubicBezTo>
                <a:cubicBezTo>
                  <a:pt x="15" y="343"/>
                  <a:pt x="24" y="314"/>
                  <a:pt x="35" y="286"/>
                </a:cubicBezTo>
                <a:cubicBezTo>
                  <a:pt x="47" y="258"/>
                  <a:pt x="61" y="231"/>
                  <a:pt x="78" y="206"/>
                </a:cubicBezTo>
                <a:cubicBezTo>
                  <a:pt x="95" y="181"/>
                  <a:pt x="114" y="157"/>
                  <a:pt x="136" y="136"/>
                </a:cubicBezTo>
                <a:cubicBezTo>
                  <a:pt x="157" y="114"/>
                  <a:pt x="181" y="95"/>
                  <a:pt x="206" y="78"/>
                </a:cubicBezTo>
                <a:cubicBezTo>
                  <a:pt x="233" y="61"/>
                  <a:pt x="259" y="47"/>
                  <a:pt x="287" y="35"/>
                </a:cubicBezTo>
                <a:cubicBezTo>
                  <a:pt x="316" y="23"/>
                  <a:pt x="345" y="14"/>
                  <a:pt x="375" y="9"/>
                </a:cubicBezTo>
                <a:cubicBezTo>
                  <a:pt x="404" y="3"/>
                  <a:pt x="435" y="0"/>
                  <a:pt x="465" y="0"/>
                </a:cubicBezTo>
                <a:cubicBezTo>
                  <a:pt x="496" y="0"/>
                  <a:pt x="526" y="3"/>
                  <a:pt x="556" y="9"/>
                </a:cubicBezTo>
                <a:cubicBezTo>
                  <a:pt x="586" y="14"/>
                  <a:pt x="615" y="23"/>
                  <a:pt x="643" y="35"/>
                </a:cubicBezTo>
                <a:cubicBezTo>
                  <a:pt x="671" y="47"/>
                  <a:pt x="698" y="61"/>
                  <a:pt x="723" y="78"/>
                </a:cubicBezTo>
                <a:cubicBezTo>
                  <a:pt x="748" y="95"/>
                  <a:pt x="772" y="114"/>
                  <a:pt x="793" y="136"/>
                </a:cubicBezTo>
                <a:cubicBezTo>
                  <a:pt x="815" y="157"/>
                  <a:pt x="834" y="181"/>
                  <a:pt x="851" y="206"/>
                </a:cubicBezTo>
                <a:cubicBezTo>
                  <a:pt x="868" y="231"/>
                  <a:pt x="882" y="258"/>
                  <a:pt x="894" y="286"/>
                </a:cubicBezTo>
                <a:cubicBezTo>
                  <a:pt x="906" y="314"/>
                  <a:pt x="915" y="343"/>
                  <a:pt x="920" y="373"/>
                </a:cubicBezTo>
                <a:cubicBezTo>
                  <a:pt x="926" y="403"/>
                  <a:pt x="929" y="433"/>
                  <a:pt x="929" y="46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6" name="图片 125"/>
          <p:cNvPicPr/>
          <p:nvPr/>
        </p:nvPicPr>
        <p:blipFill>
          <a:blip r:embed="rId8"/>
          <a:stretch/>
        </p:blipFill>
        <p:spPr>
          <a:xfrm>
            <a:off x="852480" y="4379040"/>
            <a:ext cx="150120" cy="133200"/>
          </a:xfrm>
          <a:prstGeom prst="rect">
            <a:avLst/>
          </a:prstGeom>
          <a:noFill/>
          <a:ln w="0">
            <a:noFill/>
          </a:ln>
        </p:spPr>
      </p:pic>
      <p:sp>
        <p:nvSpPr>
          <p:cNvPr id="127" name="文本框 126"/>
          <p:cNvSpPr txBox="1"/>
          <p:nvPr/>
        </p:nvSpPr>
        <p:spPr>
          <a:xfrm>
            <a:off x="6142320" y="3463200"/>
            <a:ext cx="135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础</a:t>
            </a:r>
            <a:endParaRPr lang="en-US" sz="1050" b="0" u="none" strike="noStrike">
              <a:solidFill>
                <a:srgbClr val="000000"/>
              </a:solidFill>
              <a:effectLst/>
              <a:uFillTx/>
              <a:latin typeface="Times New Roman"/>
            </a:endParaRPr>
          </a:p>
        </p:txBody>
      </p:sp>
      <p:sp>
        <p:nvSpPr>
          <p:cNvPr id="128" name="文本框 127"/>
          <p:cNvSpPr txBox="1"/>
          <p:nvPr/>
        </p:nvSpPr>
        <p:spPr>
          <a:xfrm>
            <a:off x="1228320" y="4260240"/>
            <a:ext cx="5036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李学敏</a:t>
            </a:r>
            <a:endParaRPr lang="en-US" sz="1320" b="0" u="none" strike="noStrike">
              <a:solidFill>
                <a:srgbClr val="000000"/>
              </a:solidFill>
              <a:effectLst/>
              <a:uFillTx/>
              <a:latin typeface="Times New Roman"/>
            </a:endParaRPr>
          </a:p>
        </p:txBody>
      </p:sp>
      <p:sp>
        <p:nvSpPr>
          <p:cNvPr id="129" name="文本框 128"/>
          <p:cNvSpPr txBox="1"/>
          <p:nvPr/>
        </p:nvSpPr>
        <p:spPr>
          <a:xfrm>
            <a:off x="1228320" y="4533120"/>
            <a:ext cx="67140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系统设计师</a:t>
            </a:r>
            <a:endParaRPr lang="en-US" sz="1050" b="0" u="none" strike="noStrike">
              <a:solidFill>
                <a:srgbClr val="000000"/>
              </a:solidFill>
              <a:effectLst/>
              <a:uFillTx/>
              <a:latin typeface="Times New Roman"/>
            </a:endParaRPr>
          </a:p>
        </p:txBody>
      </p:sp>
      <p:sp>
        <p:nvSpPr>
          <p:cNvPr id="130" name="任意多边形: 形状 129"/>
          <p:cNvSpPr/>
          <p:nvPr/>
        </p:nvSpPr>
        <p:spPr>
          <a:xfrm>
            <a:off x="5460840" y="4077720"/>
            <a:ext cx="4701240" cy="1337760"/>
          </a:xfrm>
          <a:custGeom>
            <a:avLst/>
            <a:gdLst/>
            <a:ahLst/>
            <a:cxnLst/>
            <a:rect l="0" t="0" r="r" b="b"/>
            <a:pathLst>
              <a:path w="13059" h="3716">
                <a:moveTo>
                  <a:pt x="0" y="3530"/>
                </a:moveTo>
                <a:lnTo>
                  <a:pt x="0" y="186"/>
                </a:lnTo>
                <a:cubicBezTo>
                  <a:pt x="0" y="174"/>
                  <a:pt x="1" y="162"/>
                  <a:pt x="3" y="150"/>
                </a:cubicBezTo>
                <a:cubicBezTo>
                  <a:pt x="5" y="138"/>
                  <a:pt x="8" y="126"/>
                  <a:pt x="12" y="115"/>
                </a:cubicBezTo>
                <a:cubicBezTo>
                  <a:pt x="16" y="104"/>
                  <a:pt x="20" y="93"/>
                  <a:pt x="26" y="83"/>
                </a:cubicBezTo>
                <a:cubicBezTo>
                  <a:pt x="31" y="73"/>
                  <a:pt x="37" y="63"/>
                  <a:pt x="44" y="55"/>
                </a:cubicBezTo>
                <a:cubicBezTo>
                  <a:pt x="51" y="46"/>
                  <a:pt x="59" y="39"/>
                  <a:pt x="67" y="32"/>
                </a:cubicBezTo>
                <a:cubicBezTo>
                  <a:pt x="76" y="25"/>
                  <a:pt x="84" y="19"/>
                  <a:pt x="93" y="15"/>
                </a:cubicBezTo>
                <a:cubicBezTo>
                  <a:pt x="103" y="10"/>
                  <a:pt x="112" y="6"/>
                  <a:pt x="122" y="4"/>
                </a:cubicBezTo>
                <a:cubicBezTo>
                  <a:pt x="131" y="2"/>
                  <a:pt x="141" y="0"/>
                  <a:pt x="151" y="0"/>
                </a:cubicBezTo>
                <a:lnTo>
                  <a:pt x="12873" y="0"/>
                </a:lnTo>
                <a:cubicBezTo>
                  <a:pt x="12885" y="0"/>
                  <a:pt x="12897" y="2"/>
                  <a:pt x="12909" y="4"/>
                </a:cubicBezTo>
                <a:cubicBezTo>
                  <a:pt x="12921" y="6"/>
                  <a:pt x="12933" y="10"/>
                  <a:pt x="12944" y="15"/>
                </a:cubicBezTo>
                <a:cubicBezTo>
                  <a:pt x="12955" y="19"/>
                  <a:pt x="12966" y="25"/>
                  <a:pt x="12976" y="32"/>
                </a:cubicBezTo>
                <a:cubicBezTo>
                  <a:pt x="12986" y="39"/>
                  <a:pt x="12996" y="46"/>
                  <a:pt x="13004" y="55"/>
                </a:cubicBezTo>
                <a:cubicBezTo>
                  <a:pt x="13013" y="63"/>
                  <a:pt x="13020" y="73"/>
                  <a:pt x="13027" y="83"/>
                </a:cubicBezTo>
                <a:cubicBezTo>
                  <a:pt x="13034" y="93"/>
                  <a:pt x="13040" y="104"/>
                  <a:pt x="13044" y="115"/>
                </a:cubicBezTo>
                <a:cubicBezTo>
                  <a:pt x="13049" y="126"/>
                  <a:pt x="13053" y="138"/>
                  <a:pt x="13055" y="150"/>
                </a:cubicBezTo>
                <a:cubicBezTo>
                  <a:pt x="13057" y="162"/>
                  <a:pt x="13059" y="174"/>
                  <a:pt x="13059" y="186"/>
                </a:cubicBezTo>
                <a:lnTo>
                  <a:pt x="13059" y="3530"/>
                </a:lnTo>
                <a:cubicBezTo>
                  <a:pt x="13059" y="3542"/>
                  <a:pt x="13057" y="3554"/>
                  <a:pt x="13055" y="3566"/>
                </a:cubicBezTo>
                <a:cubicBezTo>
                  <a:pt x="13053" y="3578"/>
                  <a:pt x="13049" y="3590"/>
                  <a:pt x="13044" y="3601"/>
                </a:cubicBezTo>
                <a:cubicBezTo>
                  <a:pt x="13040" y="3612"/>
                  <a:pt x="13034" y="3623"/>
                  <a:pt x="13027" y="3633"/>
                </a:cubicBezTo>
                <a:cubicBezTo>
                  <a:pt x="13020" y="3643"/>
                  <a:pt x="13013" y="3653"/>
                  <a:pt x="13004" y="3661"/>
                </a:cubicBezTo>
                <a:cubicBezTo>
                  <a:pt x="12996" y="3670"/>
                  <a:pt x="12986" y="3677"/>
                  <a:pt x="12976" y="3684"/>
                </a:cubicBezTo>
                <a:cubicBezTo>
                  <a:pt x="12966" y="3691"/>
                  <a:pt x="12955" y="3697"/>
                  <a:pt x="12944" y="3701"/>
                </a:cubicBezTo>
                <a:cubicBezTo>
                  <a:pt x="12933" y="3706"/>
                  <a:pt x="12921" y="3710"/>
                  <a:pt x="12909" y="3712"/>
                </a:cubicBezTo>
                <a:cubicBezTo>
                  <a:pt x="12897" y="3714"/>
                  <a:pt x="12885" y="3716"/>
                  <a:pt x="12873" y="3716"/>
                </a:cubicBezTo>
                <a:lnTo>
                  <a:pt x="151" y="3716"/>
                </a:lnTo>
                <a:cubicBezTo>
                  <a:pt x="141" y="3716"/>
                  <a:pt x="131" y="3714"/>
                  <a:pt x="122" y="3712"/>
                </a:cubicBezTo>
                <a:cubicBezTo>
                  <a:pt x="112" y="3710"/>
                  <a:pt x="103" y="3706"/>
                  <a:pt x="93" y="3701"/>
                </a:cubicBezTo>
                <a:cubicBezTo>
                  <a:pt x="84" y="3697"/>
                  <a:pt x="76" y="3691"/>
                  <a:pt x="67" y="3684"/>
                </a:cubicBezTo>
                <a:cubicBezTo>
                  <a:pt x="59" y="3677"/>
                  <a:pt x="51" y="3670"/>
                  <a:pt x="44" y="3661"/>
                </a:cubicBezTo>
                <a:cubicBezTo>
                  <a:pt x="37" y="3653"/>
                  <a:pt x="31" y="3643"/>
                  <a:pt x="26" y="3633"/>
                </a:cubicBezTo>
                <a:cubicBezTo>
                  <a:pt x="20" y="3623"/>
                  <a:pt x="16" y="3612"/>
                  <a:pt x="12" y="3601"/>
                </a:cubicBezTo>
                <a:cubicBezTo>
                  <a:pt x="8" y="3590"/>
                  <a:pt x="5" y="3578"/>
                  <a:pt x="3" y="3566"/>
                </a:cubicBezTo>
                <a:cubicBezTo>
                  <a:pt x="1" y="3554"/>
                  <a:pt x="0" y="3542"/>
                  <a:pt x="0" y="3530"/>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1" name="任意多边形: 形状 130"/>
          <p:cNvSpPr/>
          <p:nvPr/>
        </p:nvSpPr>
        <p:spPr>
          <a:xfrm>
            <a:off x="5448240" y="4077720"/>
            <a:ext cx="67320" cy="1337760"/>
          </a:xfrm>
          <a:custGeom>
            <a:avLst/>
            <a:gdLst/>
            <a:ahLst/>
            <a:cxnLst/>
            <a:rect l="0" t="0" r="r" b="b"/>
            <a:pathLst>
              <a:path w="187" h="3716">
                <a:moveTo>
                  <a:pt x="143" y="15"/>
                </a:moveTo>
                <a:cubicBezTo>
                  <a:pt x="127" y="24"/>
                  <a:pt x="115" y="37"/>
                  <a:pt x="104" y="55"/>
                </a:cubicBezTo>
                <a:cubicBezTo>
                  <a:pt x="93" y="72"/>
                  <a:pt x="85" y="92"/>
                  <a:pt x="79" y="115"/>
                </a:cubicBezTo>
                <a:cubicBezTo>
                  <a:pt x="73" y="138"/>
                  <a:pt x="70" y="162"/>
                  <a:pt x="70" y="186"/>
                </a:cubicBezTo>
                <a:lnTo>
                  <a:pt x="70" y="3530"/>
                </a:lnTo>
                <a:cubicBezTo>
                  <a:pt x="70" y="3554"/>
                  <a:pt x="73" y="3578"/>
                  <a:pt x="79" y="3601"/>
                </a:cubicBezTo>
                <a:cubicBezTo>
                  <a:pt x="85" y="3624"/>
                  <a:pt x="93" y="3644"/>
                  <a:pt x="104" y="3661"/>
                </a:cubicBezTo>
                <a:cubicBezTo>
                  <a:pt x="115" y="3679"/>
                  <a:pt x="127" y="3692"/>
                  <a:pt x="143" y="3701"/>
                </a:cubicBezTo>
                <a:cubicBezTo>
                  <a:pt x="157" y="3711"/>
                  <a:pt x="172" y="3716"/>
                  <a:pt x="187" y="3716"/>
                </a:cubicBezTo>
                <a:cubicBezTo>
                  <a:pt x="162" y="3716"/>
                  <a:pt x="139" y="3711"/>
                  <a:pt x="115" y="3701"/>
                </a:cubicBezTo>
                <a:cubicBezTo>
                  <a:pt x="92" y="3692"/>
                  <a:pt x="72" y="3679"/>
                  <a:pt x="55" y="3661"/>
                </a:cubicBezTo>
                <a:cubicBezTo>
                  <a:pt x="37" y="3644"/>
                  <a:pt x="24" y="3624"/>
                  <a:pt x="15" y="3601"/>
                </a:cubicBezTo>
                <a:cubicBezTo>
                  <a:pt x="5" y="3578"/>
                  <a:pt x="0" y="3555"/>
                  <a:pt x="0" y="3530"/>
                </a:cubicBezTo>
                <a:lnTo>
                  <a:pt x="0" y="186"/>
                </a:lnTo>
                <a:cubicBezTo>
                  <a:pt x="0" y="161"/>
                  <a:pt x="5" y="138"/>
                  <a:pt x="15" y="115"/>
                </a:cubicBezTo>
                <a:cubicBezTo>
                  <a:pt x="24" y="92"/>
                  <a:pt x="37" y="72"/>
                  <a:pt x="55" y="55"/>
                </a:cubicBezTo>
                <a:cubicBezTo>
                  <a:pt x="72" y="37"/>
                  <a:pt x="92" y="24"/>
                  <a:pt x="115" y="15"/>
                </a:cubicBezTo>
                <a:cubicBezTo>
                  <a:pt x="139" y="5"/>
                  <a:pt x="162" y="0"/>
                  <a:pt x="187" y="0"/>
                </a:cubicBezTo>
                <a:cubicBezTo>
                  <a:pt x="172" y="0"/>
                  <a:pt x="157" y="5"/>
                  <a:pt x="143" y="15"/>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32" name="任意多边形: 形状 131"/>
          <p:cNvSpPr/>
          <p:nvPr/>
        </p:nvSpPr>
        <p:spPr>
          <a:xfrm>
            <a:off x="5673960" y="4278600"/>
            <a:ext cx="334800" cy="334440"/>
          </a:xfrm>
          <a:custGeom>
            <a:avLst/>
            <a:gdLst/>
            <a:ahLst/>
            <a:cxnLst/>
            <a:rect l="0" t="0" r="r" b="b"/>
            <a:pathLst>
              <a:path w="930" h="929">
                <a:moveTo>
                  <a:pt x="930" y="464"/>
                </a:moveTo>
                <a:cubicBezTo>
                  <a:pt x="930" y="494"/>
                  <a:pt x="927" y="525"/>
                  <a:pt x="921" y="554"/>
                </a:cubicBezTo>
                <a:cubicBezTo>
                  <a:pt x="915" y="584"/>
                  <a:pt x="906" y="613"/>
                  <a:pt x="894" y="642"/>
                </a:cubicBezTo>
                <a:cubicBezTo>
                  <a:pt x="883" y="671"/>
                  <a:pt x="868" y="697"/>
                  <a:pt x="851" y="723"/>
                </a:cubicBezTo>
                <a:cubicBezTo>
                  <a:pt x="835" y="748"/>
                  <a:pt x="815" y="772"/>
                  <a:pt x="794" y="793"/>
                </a:cubicBezTo>
                <a:cubicBezTo>
                  <a:pt x="772" y="815"/>
                  <a:pt x="749" y="834"/>
                  <a:pt x="723" y="851"/>
                </a:cubicBezTo>
                <a:cubicBezTo>
                  <a:pt x="698" y="868"/>
                  <a:pt x="671" y="882"/>
                  <a:pt x="643" y="894"/>
                </a:cubicBezTo>
                <a:cubicBezTo>
                  <a:pt x="615" y="905"/>
                  <a:pt x="586" y="914"/>
                  <a:pt x="556" y="920"/>
                </a:cubicBezTo>
                <a:cubicBezTo>
                  <a:pt x="526" y="926"/>
                  <a:pt x="496" y="929"/>
                  <a:pt x="464" y="929"/>
                </a:cubicBezTo>
                <a:cubicBezTo>
                  <a:pt x="434" y="929"/>
                  <a:pt x="404" y="926"/>
                  <a:pt x="374" y="920"/>
                </a:cubicBezTo>
                <a:cubicBezTo>
                  <a:pt x="344" y="914"/>
                  <a:pt x="315" y="905"/>
                  <a:pt x="287" y="894"/>
                </a:cubicBezTo>
                <a:cubicBezTo>
                  <a:pt x="259" y="882"/>
                  <a:pt x="232" y="868"/>
                  <a:pt x="206" y="851"/>
                </a:cubicBezTo>
                <a:cubicBezTo>
                  <a:pt x="181" y="834"/>
                  <a:pt x="158" y="815"/>
                  <a:pt x="136" y="793"/>
                </a:cubicBezTo>
                <a:cubicBezTo>
                  <a:pt x="115" y="772"/>
                  <a:pt x="95" y="748"/>
                  <a:pt x="78" y="723"/>
                </a:cubicBezTo>
                <a:cubicBezTo>
                  <a:pt x="61" y="697"/>
                  <a:pt x="47" y="671"/>
                  <a:pt x="36" y="642"/>
                </a:cubicBezTo>
                <a:cubicBezTo>
                  <a:pt x="24" y="613"/>
                  <a:pt x="15" y="584"/>
                  <a:pt x="9" y="554"/>
                </a:cubicBezTo>
                <a:cubicBezTo>
                  <a:pt x="3" y="525"/>
                  <a:pt x="0" y="494"/>
                  <a:pt x="0" y="464"/>
                </a:cubicBezTo>
                <a:cubicBezTo>
                  <a:pt x="0" y="433"/>
                  <a:pt x="3" y="403"/>
                  <a:pt x="9" y="373"/>
                </a:cubicBezTo>
                <a:cubicBezTo>
                  <a:pt x="15" y="343"/>
                  <a:pt x="24" y="314"/>
                  <a:pt x="36" y="286"/>
                </a:cubicBezTo>
                <a:cubicBezTo>
                  <a:pt x="47" y="258"/>
                  <a:pt x="61" y="231"/>
                  <a:pt x="78" y="206"/>
                </a:cubicBezTo>
                <a:cubicBezTo>
                  <a:pt x="95" y="181"/>
                  <a:pt x="115" y="157"/>
                  <a:pt x="136" y="136"/>
                </a:cubicBezTo>
                <a:cubicBezTo>
                  <a:pt x="158" y="114"/>
                  <a:pt x="181" y="95"/>
                  <a:pt x="206" y="78"/>
                </a:cubicBezTo>
                <a:cubicBezTo>
                  <a:pt x="232" y="61"/>
                  <a:pt x="259" y="47"/>
                  <a:pt x="287" y="35"/>
                </a:cubicBezTo>
                <a:cubicBezTo>
                  <a:pt x="315" y="23"/>
                  <a:pt x="344" y="14"/>
                  <a:pt x="374" y="9"/>
                </a:cubicBezTo>
                <a:cubicBezTo>
                  <a:pt x="404" y="3"/>
                  <a:pt x="434" y="0"/>
                  <a:pt x="464" y="0"/>
                </a:cubicBezTo>
                <a:cubicBezTo>
                  <a:pt x="496" y="0"/>
                  <a:pt x="526" y="3"/>
                  <a:pt x="556" y="9"/>
                </a:cubicBezTo>
                <a:cubicBezTo>
                  <a:pt x="586" y="14"/>
                  <a:pt x="615" y="23"/>
                  <a:pt x="643" y="35"/>
                </a:cubicBezTo>
                <a:cubicBezTo>
                  <a:pt x="671" y="47"/>
                  <a:pt x="698" y="61"/>
                  <a:pt x="723" y="78"/>
                </a:cubicBezTo>
                <a:cubicBezTo>
                  <a:pt x="749" y="95"/>
                  <a:pt x="772" y="114"/>
                  <a:pt x="794" y="136"/>
                </a:cubicBezTo>
                <a:cubicBezTo>
                  <a:pt x="815" y="157"/>
                  <a:pt x="835" y="181"/>
                  <a:pt x="851" y="206"/>
                </a:cubicBezTo>
                <a:cubicBezTo>
                  <a:pt x="868" y="231"/>
                  <a:pt x="883" y="258"/>
                  <a:pt x="894" y="286"/>
                </a:cubicBezTo>
                <a:cubicBezTo>
                  <a:pt x="906" y="314"/>
                  <a:pt x="915" y="343"/>
                  <a:pt x="921" y="373"/>
                </a:cubicBezTo>
                <a:cubicBezTo>
                  <a:pt x="927" y="403"/>
                  <a:pt x="930" y="433"/>
                  <a:pt x="930" y="46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33" name="图片 132"/>
          <p:cNvPicPr/>
          <p:nvPr/>
        </p:nvPicPr>
        <p:blipFill>
          <a:blip r:embed="rId9"/>
          <a:stretch/>
        </p:blipFill>
        <p:spPr>
          <a:xfrm>
            <a:off x="5774400" y="4379040"/>
            <a:ext cx="133200" cy="133200"/>
          </a:xfrm>
          <a:prstGeom prst="rect">
            <a:avLst/>
          </a:prstGeom>
          <a:noFill/>
          <a:ln w="0">
            <a:noFill/>
          </a:ln>
        </p:spPr>
      </p:pic>
      <p:sp>
        <p:nvSpPr>
          <p:cNvPr id="134" name="文本框 133"/>
          <p:cNvSpPr txBox="1"/>
          <p:nvPr/>
        </p:nvSpPr>
        <p:spPr>
          <a:xfrm>
            <a:off x="1228320" y="4800600"/>
            <a:ext cx="3621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负责系统设计⽂档的撰写，确保系统架构的合理性和可扩展性</a:t>
            </a:r>
            <a:endParaRPr lang="en-US" sz="1050" b="0" u="none" strike="noStrike">
              <a:solidFill>
                <a:srgbClr val="000000"/>
              </a:solidFill>
              <a:effectLst/>
              <a:uFillTx/>
              <a:latin typeface="Times New Roman"/>
            </a:endParaRPr>
          </a:p>
        </p:txBody>
      </p:sp>
      <p:sp>
        <p:nvSpPr>
          <p:cNvPr id="135" name="文本框 134"/>
          <p:cNvSpPr txBox="1"/>
          <p:nvPr/>
        </p:nvSpPr>
        <p:spPr>
          <a:xfrm>
            <a:off x="6142320" y="4260240"/>
            <a:ext cx="33588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熊⽂</a:t>
            </a:r>
            <a:endParaRPr lang="en-US" sz="1320" b="0" u="none" strike="noStrike">
              <a:solidFill>
                <a:srgbClr val="000000"/>
              </a:solidFill>
              <a:effectLst/>
              <a:uFillTx/>
              <a:latin typeface="Times New Roman"/>
            </a:endParaRPr>
          </a:p>
        </p:txBody>
      </p:sp>
      <p:sp>
        <p:nvSpPr>
          <p:cNvPr id="136" name="文本框 135"/>
          <p:cNvSpPr txBox="1"/>
          <p:nvPr/>
        </p:nvSpPr>
        <p:spPr>
          <a:xfrm>
            <a:off x="6142320" y="4533120"/>
            <a:ext cx="93960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项⽬计划与⼿册</a:t>
            </a:r>
            <a:endParaRPr lang="en-US" sz="1050" b="0" u="none" strike="noStrike">
              <a:solidFill>
                <a:srgbClr val="000000"/>
              </a:solidFill>
              <a:effectLst/>
              <a:uFillTx/>
              <a:latin typeface="Times New Roman"/>
            </a:endParaRPr>
          </a:p>
        </p:txBody>
      </p:sp>
      <p:sp>
        <p:nvSpPr>
          <p:cNvPr id="137" name="文本框 136"/>
          <p:cNvSpPr txBox="1"/>
          <p:nvPr/>
        </p:nvSpPr>
        <p:spPr>
          <a:xfrm>
            <a:off x="6142320" y="4800600"/>
            <a:ext cx="3755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负责项⽬计划和⽤⼾⼿册⽂档的撰写，为项⽬的顺利推进和⽤⼾</a:t>
            </a:r>
            <a:endParaRPr lang="en-US" sz="1050" b="0" u="none" strike="noStrike">
              <a:solidFill>
                <a:srgbClr val="000000"/>
              </a:solidFill>
              <a:effectLst/>
              <a:uFillTx/>
              <a:latin typeface="Times New Roman"/>
            </a:endParaRPr>
          </a:p>
        </p:txBody>
      </p:sp>
      <p:sp>
        <p:nvSpPr>
          <p:cNvPr id="138" name="文本框 137"/>
          <p:cNvSpPr txBox="1"/>
          <p:nvPr/>
        </p:nvSpPr>
        <p:spPr>
          <a:xfrm>
            <a:off x="6142320" y="500112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使⽤提供指导</a:t>
            </a:r>
            <a:endParaRPr lang="en-US" sz="1050" b="0" u="none" strike="noStrike">
              <a:solidFill>
                <a:srgbClr val="000000"/>
              </a:solidFill>
              <a:effectLst/>
              <a:uFillTx/>
              <a:latin typeface="Times New Roman"/>
            </a:endParaRPr>
          </a:p>
        </p:txBody>
      </p:sp>
      <p:sp>
        <p:nvSpPr>
          <p:cNvPr id="139" name="文本框 138"/>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40" name="文本框 139"/>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3</a:t>
            </a:r>
            <a:endParaRPr lang="en-US" sz="920" b="0" u="none" strike="noStrike">
              <a:solidFill>
                <a:srgbClr val="000000"/>
              </a:solidFill>
              <a:effectLst/>
              <a:uFillTx/>
              <a:latin typeface="Times New Roman"/>
            </a:endParaRPr>
          </a:p>
        </p:txBody>
      </p:sp>
      <p:sp>
        <p:nvSpPr>
          <p:cNvPr id="141" name="文本框 140"/>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42" name="文本框 141"/>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43" name="文本框 142"/>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44" name="文本框 143"/>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45" name="文本框 144"/>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图片 145"/>
          <p:cNvPicPr/>
          <p:nvPr/>
        </p:nvPicPr>
        <p:blipFill>
          <a:blip r:embed="rId2"/>
          <a:stretch/>
        </p:blipFill>
        <p:spPr>
          <a:xfrm>
            <a:off x="0" y="0"/>
            <a:ext cx="10696320" cy="6016320"/>
          </a:xfrm>
          <a:prstGeom prst="rect">
            <a:avLst/>
          </a:prstGeom>
          <a:noFill/>
          <a:ln w="0">
            <a:noFill/>
          </a:ln>
        </p:spPr>
      </p:pic>
      <p:pic>
        <p:nvPicPr>
          <p:cNvPr id="147" name="图片 146"/>
          <p:cNvPicPr/>
          <p:nvPr/>
        </p:nvPicPr>
        <p:blipFill>
          <a:blip r:embed="rId3"/>
          <a:stretch/>
        </p:blipFill>
        <p:spPr>
          <a:xfrm>
            <a:off x="0" y="0"/>
            <a:ext cx="10696320" cy="6016320"/>
          </a:xfrm>
          <a:prstGeom prst="rect">
            <a:avLst/>
          </a:prstGeom>
          <a:noFill/>
          <a:ln w="0">
            <a:noFill/>
          </a:ln>
        </p:spPr>
      </p:pic>
      <p:sp>
        <p:nvSpPr>
          <p:cNvPr id="148" name="任意多边形: 形状 147"/>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9" name="任意多边形: 形状 148"/>
          <p:cNvSpPr/>
          <p:nvPr/>
        </p:nvSpPr>
        <p:spPr>
          <a:xfrm>
            <a:off x="551520" y="4044600"/>
            <a:ext cx="9610560" cy="1236960"/>
          </a:xfrm>
          <a:custGeom>
            <a:avLst/>
            <a:gdLst/>
            <a:ahLst/>
            <a:cxnLst/>
            <a:rect l="0" t="0" r="r" b="b"/>
            <a:pathLst>
              <a:path w="26696" h="3436">
                <a:moveTo>
                  <a:pt x="0" y="3250"/>
                </a:moveTo>
                <a:lnTo>
                  <a:pt x="0" y="185"/>
                </a:lnTo>
                <a:cubicBezTo>
                  <a:pt x="0" y="173"/>
                  <a:pt x="0" y="161"/>
                  <a:pt x="2" y="149"/>
                </a:cubicBezTo>
                <a:cubicBezTo>
                  <a:pt x="4" y="137"/>
                  <a:pt x="7" y="126"/>
                  <a:pt x="10" y="114"/>
                </a:cubicBezTo>
                <a:cubicBezTo>
                  <a:pt x="14" y="103"/>
                  <a:pt x="18" y="92"/>
                  <a:pt x="23" y="82"/>
                </a:cubicBezTo>
                <a:cubicBezTo>
                  <a:pt x="28" y="72"/>
                  <a:pt x="34" y="63"/>
                  <a:pt x="40" y="54"/>
                </a:cubicBezTo>
                <a:cubicBezTo>
                  <a:pt x="47" y="45"/>
                  <a:pt x="54" y="38"/>
                  <a:pt x="61" y="31"/>
                </a:cubicBezTo>
                <a:cubicBezTo>
                  <a:pt x="69" y="24"/>
                  <a:pt x="77" y="18"/>
                  <a:pt x="86" y="14"/>
                </a:cubicBezTo>
                <a:cubicBezTo>
                  <a:pt x="94" y="9"/>
                  <a:pt x="103" y="6"/>
                  <a:pt x="112" y="3"/>
                </a:cubicBezTo>
                <a:cubicBezTo>
                  <a:pt x="121" y="1"/>
                  <a:pt x="130" y="0"/>
                  <a:pt x="139" y="0"/>
                </a:cubicBezTo>
                <a:lnTo>
                  <a:pt x="26510" y="0"/>
                </a:lnTo>
                <a:cubicBezTo>
                  <a:pt x="26522" y="0"/>
                  <a:pt x="26534" y="1"/>
                  <a:pt x="26546" y="3"/>
                </a:cubicBezTo>
                <a:cubicBezTo>
                  <a:pt x="26558" y="6"/>
                  <a:pt x="26570" y="9"/>
                  <a:pt x="26581" y="14"/>
                </a:cubicBezTo>
                <a:cubicBezTo>
                  <a:pt x="26592" y="18"/>
                  <a:pt x="26603" y="24"/>
                  <a:pt x="26613" y="31"/>
                </a:cubicBezTo>
                <a:cubicBezTo>
                  <a:pt x="26623" y="38"/>
                  <a:pt x="26633" y="45"/>
                  <a:pt x="26641" y="54"/>
                </a:cubicBezTo>
                <a:cubicBezTo>
                  <a:pt x="26650" y="63"/>
                  <a:pt x="26657" y="72"/>
                  <a:pt x="26664" y="82"/>
                </a:cubicBezTo>
                <a:cubicBezTo>
                  <a:pt x="26671" y="92"/>
                  <a:pt x="26677" y="103"/>
                  <a:pt x="26681" y="114"/>
                </a:cubicBezTo>
                <a:cubicBezTo>
                  <a:pt x="26686" y="126"/>
                  <a:pt x="26690" y="137"/>
                  <a:pt x="26692" y="149"/>
                </a:cubicBezTo>
                <a:cubicBezTo>
                  <a:pt x="26694" y="161"/>
                  <a:pt x="26696" y="173"/>
                  <a:pt x="26696" y="185"/>
                </a:cubicBezTo>
                <a:lnTo>
                  <a:pt x="26696" y="3250"/>
                </a:lnTo>
                <a:cubicBezTo>
                  <a:pt x="26696" y="3263"/>
                  <a:pt x="26694" y="3275"/>
                  <a:pt x="26692" y="3287"/>
                </a:cubicBezTo>
                <a:cubicBezTo>
                  <a:pt x="26690" y="3299"/>
                  <a:pt x="26686" y="3310"/>
                  <a:pt x="26681" y="3322"/>
                </a:cubicBezTo>
                <a:cubicBezTo>
                  <a:pt x="26677" y="3333"/>
                  <a:pt x="26671" y="3343"/>
                  <a:pt x="26664" y="3354"/>
                </a:cubicBezTo>
                <a:cubicBezTo>
                  <a:pt x="26657" y="3364"/>
                  <a:pt x="26650" y="3373"/>
                  <a:pt x="26641" y="3382"/>
                </a:cubicBezTo>
                <a:cubicBezTo>
                  <a:pt x="26633" y="3390"/>
                  <a:pt x="26623" y="3398"/>
                  <a:pt x="26613" y="3405"/>
                </a:cubicBezTo>
                <a:cubicBezTo>
                  <a:pt x="26603" y="3412"/>
                  <a:pt x="26592" y="3417"/>
                  <a:pt x="26581" y="3422"/>
                </a:cubicBezTo>
                <a:cubicBezTo>
                  <a:pt x="26570" y="3427"/>
                  <a:pt x="26558" y="3430"/>
                  <a:pt x="26546" y="3433"/>
                </a:cubicBezTo>
                <a:cubicBezTo>
                  <a:pt x="26534" y="3435"/>
                  <a:pt x="26522" y="3436"/>
                  <a:pt x="26510" y="3436"/>
                </a:cubicBezTo>
                <a:lnTo>
                  <a:pt x="139" y="3436"/>
                </a:lnTo>
                <a:cubicBezTo>
                  <a:pt x="130" y="3436"/>
                  <a:pt x="121" y="3435"/>
                  <a:pt x="112" y="3433"/>
                </a:cubicBezTo>
                <a:cubicBezTo>
                  <a:pt x="103" y="3430"/>
                  <a:pt x="94" y="3427"/>
                  <a:pt x="86" y="3422"/>
                </a:cubicBezTo>
                <a:cubicBezTo>
                  <a:pt x="77" y="3417"/>
                  <a:pt x="69" y="3412"/>
                  <a:pt x="61" y="3405"/>
                </a:cubicBezTo>
                <a:cubicBezTo>
                  <a:pt x="54" y="3398"/>
                  <a:pt x="47" y="3390"/>
                  <a:pt x="40" y="3382"/>
                </a:cubicBezTo>
                <a:cubicBezTo>
                  <a:pt x="34" y="3373"/>
                  <a:pt x="28" y="3364"/>
                  <a:pt x="23" y="3354"/>
                </a:cubicBezTo>
                <a:cubicBezTo>
                  <a:pt x="18" y="3343"/>
                  <a:pt x="14" y="3333"/>
                  <a:pt x="10" y="3322"/>
                </a:cubicBezTo>
                <a:cubicBezTo>
                  <a:pt x="7" y="3310"/>
                  <a:pt x="4" y="3299"/>
                  <a:pt x="2" y="3287"/>
                </a:cubicBezTo>
                <a:cubicBezTo>
                  <a:pt x="0" y="3275"/>
                  <a:pt x="0" y="3263"/>
                  <a:pt x="0" y="3250"/>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0" name="任意多边形: 形状 149"/>
          <p:cNvSpPr/>
          <p:nvPr/>
        </p:nvSpPr>
        <p:spPr>
          <a:xfrm>
            <a:off x="534600" y="4044600"/>
            <a:ext cx="67320" cy="1236960"/>
          </a:xfrm>
          <a:custGeom>
            <a:avLst/>
            <a:gdLst/>
            <a:ahLst/>
            <a:cxnLst/>
            <a:rect l="0" t="0" r="r" b="b"/>
            <a:pathLst>
              <a:path w="187" h="3436">
                <a:moveTo>
                  <a:pt x="0" y="0"/>
                </a:moveTo>
                <a:lnTo>
                  <a:pt x="187" y="0"/>
                </a:lnTo>
                <a:lnTo>
                  <a:pt x="187" y="3436"/>
                </a:lnTo>
                <a:lnTo>
                  <a:pt x="0" y="3436"/>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1" name="文本框 150"/>
          <p:cNvSpPr txBox="1"/>
          <p:nvPr/>
        </p:nvSpPr>
        <p:spPr>
          <a:xfrm>
            <a:off x="534960" y="252720"/>
            <a:ext cx="12016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项⽬背景</a:t>
            </a:r>
            <a:endParaRPr lang="en-US" sz="2370" b="0" u="none" strike="noStrike">
              <a:solidFill>
                <a:srgbClr val="000000"/>
              </a:solidFill>
              <a:effectLst/>
              <a:uFillTx/>
              <a:latin typeface="Times New Roman"/>
            </a:endParaRPr>
          </a:p>
        </p:txBody>
      </p:sp>
      <p:sp>
        <p:nvSpPr>
          <p:cNvPr id="152" name="文本框 151"/>
          <p:cNvSpPr txBox="1"/>
          <p:nvPr/>
        </p:nvSpPr>
        <p:spPr>
          <a:xfrm>
            <a:off x="534960" y="1070640"/>
            <a:ext cx="9656640" cy="219960"/>
          </a:xfrm>
          <a:prstGeom prst="rect">
            <a:avLst/>
          </a:prstGeom>
          <a:noFill/>
          <a:ln w="0">
            <a:noFill/>
          </a:ln>
        </p:spPr>
        <p:txBody>
          <a:bodyPr wrap="none" lIns="0" tIns="0" rIns="0" bIns="0" anchor="t">
            <a:spAutoFit/>
          </a:bodyPr>
          <a:lstStyle/>
          <a:p>
            <a:r>
              <a:rPr lang="zh-CN" sz="1180" b="0" u="none" strike="noStrike">
                <a:solidFill>
                  <a:srgbClr val="E5E7EB"/>
                </a:solidFill>
                <a:effectLst/>
                <a:uFillTx/>
                <a:latin typeface="NotoSansCJKsc"/>
                <a:ea typeface="NotoSansCJKsc"/>
              </a:rPr>
              <a:t>随着智能家居市场快速发展，⽤⼾对便捷、智能的家居管理需求⽇益增⻓。本项⽬旨在结合鸿蒙系统分布式能⼒、⾼效协同特性，以及润和满天星</a:t>
            </a:r>
            <a:endParaRPr lang="en-US" sz="1180" b="0" u="none" strike="noStrike">
              <a:solidFill>
                <a:srgbClr val="000000"/>
              </a:solidFill>
              <a:effectLst/>
              <a:uFillTx/>
              <a:latin typeface="Times New Roman"/>
            </a:endParaRPr>
          </a:p>
        </p:txBody>
      </p:sp>
      <p:sp>
        <p:nvSpPr>
          <p:cNvPr id="153" name="文本框 152"/>
          <p:cNvSpPr txBox="1"/>
          <p:nvPr/>
        </p:nvSpPr>
        <p:spPr>
          <a:xfrm>
            <a:off x="534960" y="1312920"/>
            <a:ext cx="302400" cy="219960"/>
          </a:xfrm>
          <a:prstGeom prst="rect">
            <a:avLst/>
          </a:prstGeom>
          <a:noFill/>
          <a:ln w="0">
            <a:noFill/>
          </a:ln>
        </p:spPr>
        <p:txBody>
          <a:bodyPr wrap="none" lIns="0" tIns="0" rIns="0" bIns="0" anchor="t">
            <a:spAutoFit/>
          </a:bodyPr>
          <a:lstStyle/>
          <a:p>
            <a:r>
              <a:rPr lang="zh-CN" sz="1180" b="0" u="none" strike="noStrike">
                <a:solidFill>
                  <a:srgbClr val="E5E7EB"/>
                </a:solidFill>
                <a:effectLst/>
                <a:uFillTx/>
                <a:latin typeface="NotoSansCJKsc"/>
                <a:ea typeface="NotoSansCJKsc"/>
              </a:rPr>
              <a:t>系列</a:t>
            </a:r>
            <a:endParaRPr lang="en-US" sz="1180" b="0" u="none" strike="noStrike">
              <a:solidFill>
                <a:srgbClr val="000000"/>
              </a:solidFill>
              <a:effectLst/>
              <a:uFillTx/>
              <a:latin typeface="Times New Roman"/>
            </a:endParaRPr>
          </a:p>
        </p:txBody>
      </p:sp>
      <p:sp>
        <p:nvSpPr>
          <p:cNvPr id="154" name="文本框 153"/>
          <p:cNvSpPr txBox="1"/>
          <p:nvPr/>
        </p:nvSpPr>
        <p:spPr>
          <a:xfrm>
            <a:off x="835560" y="1347840"/>
            <a:ext cx="1864440" cy="175680"/>
          </a:xfrm>
          <a:prstGeom prst="rect">
            <a:avLst/>
          </a:prstGeom>
          <a:noFill/>
          <a:ln w="0">
            <a:noFill/>
          </a:ln>
        </p:spPr>
        <p:txBody>
          <a:bodyPr wrap="none" lIns="0" tIns="0" rIns="0" bIns="0" anchor="t">
            <a:spAutoFit/>
          </a:bodyPr>
          <a:lstStyle/>
          <a:p>
            <a:r>
              <a:rPr lang="en-US" sz="1180" b="0" u="none" strike="noStrike">
                <a:solidFill>
                  <a:srgbClr val="E5E7EB"/>
                </a:solidFill>
                <a:effectLst/>
                <a:uFillTx/>
                <a:latin typeface="DejaVuSans"/>
                <a:ea typeface="DejaVuSans"/>
              </a:rPr>
              <a:t> Pegasus OpenHarmony </a:t>
            </a:r>
            <a:endParaRPr lang="en-US" sz="1180" b="0" u="none" strike="noStrike">
              <a:solidFill>
                <a:srgbClr val="000000"/>
              </a:solidFill>
              <a:effectLst/>
              <a:uFillTx/>
              <a:latin typeface="Times New Roman"/>
            </a:endParaRPr>
          </a:p>
        </p:txBody>
      </p:sp>
      <p:sp>
        <p:nvSpPr>
          <p:cNvPr id="155" name="文本框 154"/>
          <p:cNvSpPr txBox="1"/>
          <p:nvPr/>
        </p:nvSpPr>
        <p:spPr>
          <a:xfrm>
            <a:off x="2685960" y="1312920"/>
            <a:ext cx="7393680" cy="219960"/>
          </a:xfrm>
          <a:prstGeom prst="rect">
            <a:avLst/>
          </a:prstGeom>
          <a:noFill/>
          <a:ln w="0">
            <a:noFill/>
          </a:ln>
        </p:spPr>
        <p:txBody>
          <a:bodyPr wrap="none" lIns="0" tIns="0" rIns="0" bIns="0" anchor="t">
            <a:spAutoFit/>
          </a:bodyPr>
          <a:lstStyle/>
          <a:p>
            <a:r>
              <a:rPr lang="zh-CN" sz="1180" b="0" u="none" strike="noStrike">
                <a:solidFill>
                  <a:srgbClr val="E5E7EB"/>
                </a:solidFill>
                <a:effectLst/>
                <a:uFillTx/>
                <a:latin typeface="NotoSansCJKsc"/>
                <a:ea typeface="NotoSansCJKsc"/>
              </a:rPr>
              <a:t>开发套件的硬件适配与开发⽀持优势，打造集环境监测、设备控制、智能交互于⼀体的智能家居系统，满⾜⽤⼾</a:t>
            </a:r>
            <a:endParaRPr lang="en-US" sz="1180" b="0" u="none" strike="noStrike">
              <a:solidFill>
                <a:srgbClr val="000000"/>
              </a:solidFill>
              <a:effectLst/>
              <a:uFillTx/>
              <a:latin typeface="Times New Roman"/>
            </a:endParaRPr>
          </a:p>
        </p:txBody>
      </p:sp>
      <p:pic>
        <p:nvPicPr>
          <p:cNvPr id="156" name="图片 155"/>
          <p:cNvPicPr/>
          <p:nvPr/>
        </p:nvPicPr>
        <p:blipFill>
          <a:blip r:embed="rId4"/>
          <a:stretch/>
        </p:blipFill>
        <p:spPr>
          <a:xfrm>
            <a:off x="768960" y="4278600"/>
            <a:ext cx="200160" cy="200160"/>
          </a:xfrm>
          <a:prstGeom prst="rect">
            <a:avLst/>
          </a:prstGeom>
          <a:noFill/>
          <a:ln w="0">
            <a:noFill/>
          </a:ln>
        </p:spPr>
      </p:pic>
      <p:sp>
        <p:nvSpPr>
          <p:cNvPr id="157" name="文本框 156"/>
          <p:cNvSpPr txBox="1"/>
          <p:nvPr/>
        </p:nvSpPr>
        <p:spPr>
          <a:xfrm>
            <a:off x="534960" y="1563840"/>
            <a:ext cx="1660320" cy="219960"/>
          </a:xfrm>
          <a:prstGeom prst="rect">
            <a:avLst/>
          </a:prstGeom>
          <a:noFill/>
          <a:ln w="0">
            <a:noFill/>
          </a:ln>
        </p:spPr>
        <p:txBody>
          <a:bodyPr wrap="none" lIns="0" tIns="0" rIns="0" bIns="0" anchor="t">
            <a:spAutoFit/>
          </a:bodyPr>
          <a:lstStyle/>
          <a:p>
            <a:r>
              <a:rPr lang="zh-CN" sz="1180" b="0" u="none" strike="noStrike">
                <a:solidFill>
                  <a:srgbClr val="E5E7EB"/>
                </a:solidFill>
                <a:effectLst/>
                <a:uFillTx/>
                <a:latin typeface="NotoSansCJKsc"/>
                <a:ea typeface="NotoSansCJKsc"/>
              </a:rPr>
              <a:t>对智慧⽣活的体验需求。</a:t>
            </a:r>
            <a:endParaRPr lang="en-US" sz="1180" b="0" u="none" strike="noStrike">
              <a:solidFill>
                <a:srgbClr val="000000"/>
              </a:solidFill>
              <a:effectLst/>
              <a:uFillTx/>
              <a:latin typeface="Times New Roman"/>
            </a:endParaRPr>
          </a:p>
        </p:txBody>
      </p:sp>
      <p:sp>
        <p:nvSpPr>
          <p:cNvPr id="158" name="文本框 157"/>
          <p:cNvSpPr txBox="1"/>
          <p:nvPr/>
        </p:nvSpPr>
        <p:spPr>
          <a:xfrm>
            <a:off x="1069560" y="421308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项⽬⽬标</a:t>
            </a:r>
            <a:endParaRPr lang="en-US" sz="1580" b="0" u="none" strike="noStrike">
              <a:solidFill>
                <a:srgbClr val="000000"/>
              </a:solidFill>
              <a:effectLst/>
              <a:uFillTx/>
              <a:latin typeface="Times New Roman"/>
            </a:endParaRPr>
          </a:p>
        </p:txBody>
      </p:sp>
      <p:sp>
        <p:nvSpPr>
          <p:cNvPr id="159" name="文本框 158"/>
          <p:cNvSpPr txBox="1"/>
          <p:nvPr/>
        </p:nvSpPr>
        <p:spPr>
          <a:xfrm>
            <a:off x="768960" y="4605480"/>
            <a:ext cx="9053280" cy="219960"/>
          </a:xfrm>
          <a:prstGeom prst="rect">
            <a:avLst/>
          </a:prstGeom>
          <a:noFill/>
          <a:ln w="0">
            <a:noFill/>
          </a:ln>
        </p:spPr>
        <p:txBody>
          <a:bodyPr wrap="none" lIns="0" tIns="0" rIns="0" bIns="0" anchor="t">
            <a:spAutoFit/>
          </a:bodyPr>
          <a:lstStyle/>
          <a:p>
            <a:r>
              <a:rPr lang="zh-CN" sz="1180" b="0" u="none" strike="noStrike">
                <a:solidFill>
                  <a:srgbClr val="E5E7EB"/>
                </a:solidFill>
                <a:effectLst/>
                <a:uFillTx/>
                <a:latin typeface="NotoSansCJKsc"/>
                <a:ea typeface="NotoSansCJKsc"/>
              </a:rPr>
              <a:t>充分结合鸿蒙系统与润和满天星开发套件的优势，打造⼀个集环境监测、设备控制、智能交互于⼀体的智慧⽣活体验平台，为⽤⼾提供便</a:t>
            </a:r>
            <a:endParaRPr lang="en-US" sz="1180" b="0" u="none" strike="noStrike">
              <a:solidFill>
                <a:srgbClr val="000000"/>
              </a:solidFill>
              <a:effectLst/>
              <a:uFillTx/>
              <a:latin typeface="Times New Roman"/>
            </a:endParaRPr>
          </a:p>
        </p:txBody>
      </p:sp>
      <p:sp>
        <p:nvSpPr>
          <p:cNvPr id="160" name="任意多边形: 形状 159"/>
          <p:cNvSpPr/>
          <p:nvPr/>
        </p:nvSpPr>
        <p:spPr>
          <a:xfrm>
            <a:off x="547200" y="2072160"/>
            <a:ext cx="4667400" cy="1705320"/>
          </a:xfrm>
          <a:custGeom>
            <a:avLst/>
            <a:gdLst/>
            <a:ahLst/>
            <a:cxnLst/>
            <a:rect l="0" t="0" r="r" b="b"/>
            <a:pathLst>
              <a:path w="12965" h="4737">
                <a:moveTo>
                  <a:pt x="0" y="4551"/>
                </a:moveTo>
                <a:lnTo>
                  <a:pt x="0" y="186"/>
                </a:lnTo>
                <a:cubicBezTo>
                  <a:pt x="0" y="174"/>
                  <a:pt x="1" y="162"/>
                  <a:pt x="3" y="150"/>
                </a:cubicBezTo>
                <a:cubicBezTo>
                  <a:pt x="5" y="138"/>
                  <a:pt x="8" y="126"/>
                  <a:pt x="11" y="115"/>
                </a:cubicBezTo>
                <a:cubicBezTo>
                  <a:pt x="15" y="104"/>
                  <a:pt x="20" y="93"/>
                  <a:pt x="25" y="83"/>
                </a:cubicBezTo>
                <a:cubicBezTo>
                  <a:pt x="31" y="73"/>
                  <a:pt x="37" y="63"/>
                  <a:pt x="44" y="55"/>
                </a:cubicBezTo>
                <a:cubicBezTo>
                  <a:pt x="51" y="46"/>
                  <a:pt x="59" y="38"/>
                  <a:pt x="67" y="32"/>
                </a:cubicBezTo>
                <a:cubicBezTo>
                  <a:pt x="75" y="25"/>
                  <a:pt x="84" y="19"/>
                  <a:pt x="93" y="14"/>
                </a:cubicBezTo>
                <a:cubicBezTo>
                  <a:pt x="102" y="10"/>
                  <a:pt x="112" y="6"/>
                  <a:pt x="121" y="4"/>
                </a:cubicBezTo>
                <a:cubicBezTo>
                  <a:pt x="131" y="2"/>
                  <a:pt x="141" y="0"/>
                  <a:pt x="151" y="0"/>
                </a:cubicBezTo>
                <a:lnTo>
                  <a:pt x="12780" y="0"/>
                </a:lnTo>
                <a:cubicBezTo>
                  <a:pt x="12792" y="0"/>
                  <a:pt x="12804" y="2"/>
                  <a:pt x="12816" y="4"/>
                </a:cubicBezTo>
                <a:cubicBezTo>
                  <a:pt x="12828" y="6"/>
                  <a:pt x="12840" y="10"/>
                  <a:pt x="12851" y="14"/>
                </a:cubicBezTo>
                <a:cubicBezTo>
                  <a:pt x="12862" y="19"/>
                  <a:pt x="12873" y="25"/>
                  <a:pt x="12883" y="32"/>
                </a:cubicBezTo>
                <a:cubicBezTo>
                  <a:pt x="12893" y="38"/>
                  <a:pt x="12902" y="46"/>
                  <a:pt x="12911" y="55"/>
                </a:cubicBezTo>
                <a:cubicBezTo>
                  <a:pt x="12920" y="63"/>
                  <a:pt x="12927" y="73"/>
                  <a:pt x="12934" y="83"/>
                </a:cubicBezTo>
                <a:cubicBezTo>
                  <a:pt x="12941" y="93"/>
                  <a:pt x="12947" y="104"/>
                  <a:pt x="12951" y="115"/>
                </a:cubicBezTo>
                <a:cubicBezTo>
                  <a:pt x="12956" y="126"/>
                  <a:pt x="12959" y="138"/>
                  <a:pt x="12962" y="150"/>
                </a:cubicBezTo>
                <a:cubicBezTo>
                  <a:pt x="12964" y="162"/>
                  <a:pt x="12965" y="174"/>
                  <a:pt x="12965" y="186"/>
                </a:cubicBezTo>
                <a:lnTo>
                  <a:pt x="12965" y="4551"/>
                </a:lnTo>
                <a:cubicBezTo>
                  <a:pt x="12965" y="4563"/>
                  <a:pt x="12964" y="4575"/>
                  <a:pt x="12962" y="4587"/>
                </a:cubicBezTo>
                <a:cubicBezTo>
                  <a:pt x="12959" y="4599"/>
                  <a:pt x="12956" y="4611"/>
                  <a:pt x="12951" y="4622"/>
                </a:cubicBezTo>
                <a:cubicBezTo>
                  <a:pt x="12947" y="4633"/>
                  <a:pt x="12941" y="4644"/>
                  <a:pt x="12934" y="4654"/>
                </a:cubicBezTo>
                <a:cubicBezTo>
                  <a:pt x="12927" y="4664"/>
                  <a:pt x="12920" y="4674"/>
                  <a:pt x="12911" y="4682"/>
                </a:cubicBezTo>
                <a:cubicBezTo>
                  <a:pt x="12902" y="4691"/>
                  <a:pt x="12893" y="4699"/>
                  <a:pt x="12883" y="4706"/>
                </a:cubicBezTo>
                <a:cubicBezTo>
                  <a:pt x="12873" y="4712"/>
                  <a:pt x="12862" y="4718"/>
                  <a:pt x="12851" y="4723"/>
                </a:cubicBezTo>
                <a:cubicBezTo>
                  <a:pt x="12840" y="4727"/>
                  <a:pt x="12828" y="4731"/>
                  <a:pt x="12816" y="4733"/>
                </a:cubicBezTo>
                <a:cubicBezTo>
                  <a:pt x="12804" y="4736"/>
                  <a:pt x="12792" y="4737"/>
                  <a:pt x="12780" y="4737"/>
                </a:cubicBezTo>
                <a:lnTo>
                  <a:pt x="151" y="4737"/>
                </a:lnTo>
                <a:cubicBezTo>
                  <a:pt x="141" y="4737"/>
                  <a:pt x="131" y="4736"/>
                  <a:pt x="121" y="4733"/>
                </a:cubicBezTo>
                <a:cubicBezTo>
                  <a:pt x="112" y="4731"/>
                  <a:pt x="102" y="4727"/>
                  <a:pt x="93" y="4723"/>
                </a:cubicBezTo>
                <a:cubicBezTo>
                  <a:pt x="84" y="4718"/>
                  <a:pt x="75" y="4712"/>
                  <a:pt x="67" y="4706"/>
                </a:cubicBezTo>
                <a:cubicBezTo>
                  <a:pt x="59" y="4699"/>
                  <a:pt x="51" y="4691"/>
                  <a:pt x="44" y="4682"/>
                </a:cubicBezTo>
                <a:cubicBezTo>
                  <a:pt x="37" y="4674"/>
                  <a:pt x="31" y="4664"/>
                  <a:pt x="25" y="4654"/>
                </a:cubicBezTo>
                <a:cubicBezTo>
                  <a:pt x="20" y="4644"/>
                  <a:pt x="15" y="4633"/>
                  <a:pt x="11" y="4622"/>
                </a:cubicBezTo>
                <a:cubicBezTo>
                  <a:pt x="8" y="4611"/>
                  <a:pt x="5" y="4599"/>
                  <a:pt x="3" y="4587"/>
                </a:cubicBezTo>
                <a:cubicBezTo>
                  <a:pt x="1" y="4575"/>
                  <a:pt x="0" y="4563"/>
                  <a:pt x="0" y="4551"/>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61" name="任意多边形: 形状 160"/>
          <p:cNvSpPr/>
          <p:nvPr/>
        </p:nvSpPr>
        <p:spPr>
          <a:xfrm>
            <a:off x="534600" y="2072160"/>
            <a:ext cx="67320" cy="1705320"/>
          </a:xfrm>
          <a:custGeom>
            <a:avLst/>
            <a:gdLst/>
            <a:ahLst/>
            <a:cxnLst/>
            <a:rect l="0" t="0" r="r" b="b"/>
            <a:pathLst>
              <a:path w="187" h="4737">
                <a:moveTo>
                  <a:pt x="142" y="14"/>
                </a:moveTo>
                <a:cubicBezTo>
                  <a:pt x="128" y="24"/>
                  <a:pt x="116" y="37"/>
                  <a:pt x="105" y="55"/>
                </a:cubicBezTo>
                <a:cubicBezTo>
                  <a:pt x="94" y="72"/>
                  <a:pt x="84" y="92"/>
                  <a:pt x="79" y="115"/>
                </a:cubicBezTo>
                <a:cubicBezTo>
                  <a:pt x="73" y="138"/>
                  <a:pt x="70" y="161"/>
                  <a:pt x="70" y="186"/>
                </a:cubicBezTo>
                <a:lnTo>
                  <a:pt x="70" y="4551"/>
                </a:lnTo>
                <a:cubicBezTo>
                  <a:pt x="70" y="4576"/>
                  <a:pt x="73" y="4599"/>
                  <a:pt x="79" y="4622"/>
                </a:cubicBezTo>
                <a:cubicBezTo>
                  <a:pt x="84" y="4645"/>
                  <a:pt x="94" y="4665"/>
                  <a:pt x="105" y="4682"/>
                </a:cubicBezTo>
                <a:cubicBezTo>
                  <a:pt x="116" y="4700"/>
                  <a:pt x="128" y="4713"/>
                  <a:pt x="142" y="4723"/>
                </a:cubicBezTo>
                <a:cubicBezTo>
                  <a:pt x="157" y="4732"/>
                  <a:pt x="171" y="4737"/>
                  <a:pt x="187" y="4737"/>
                </a:cubicBezTo>
                <a:cubicBezTo>
                  <a:pt x="162" y="4737"/>
                  <a:pt x="139" y="4732"/>
                  <a:pt x="116" y="4723"/>
                </a:cubicBezTo>
                <a:cubicBezTo>
                  <a:pt x="93" y="4713"/>
                  <a:pt x="72" y="4700"/>
                  <a:pt x="55" y="4682"/>
                </a:cubicBezTo>
                <a:cubicBezTo>
                  <a:pt x="37" y="4665"/>
                  <a:pt x="24" y="4645"/>
                  <a:pt x="14" y="4622"/>
                </a:cubicBezTo>
                <a:cubicBezTo>
                  <a:pt x="5" y="4599"/>
                  <a:pt x="0" y="4576"/>
                  <a:pt x="0" y="4551"/>
                </a:cubicBezTo>
                <a:lnTo>
                  <a:pt x="0" y="186"/>
                </a:lnTo>
                <a:cubicBezTo>
                  <a:pt x="0" y="161"/>
                  <a:pt x="5" y="138"/>
                  <a:pt x="14" y="115"/>
                </a:cubicBezTo>
                <a:cubicBezTo>
                  <a:pt x="24" y="92"/>
                  <a:pt x="37" y="72"/>
                  <a:pt x="55" y="55"/>
                </a:cubicBezTo>
                <a:cubicBezTo>
                  <a:pt x="72" y="37"/>
                  <a:pt x="93" y="24"/>
                  <a:pt x="116" y="14"/>
                </a:cubicBezTo>
                <a:cubicBezTo>
                  <a:pt x="139" y="5"/>
                  <a:pt x="162" y="0"/>
                  <a:pt x="187" y="0"/>
                </a:cubicBezTo>
                <a:cubicBezTo>
                  <a:pt x="171" y="0"/>
                  <a:pt x="157" y="5"/>
                  <a:pt x="142"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62" name="任意多边形: 形状 161"/>
          <p:cNvSpPr/>
          <p:nvPr/>
        </p:nvSpPr>
        <p:spPr>
          <a:xfrm>
            <a:off x="768600" y="2281320"/>
            <a:ext cx="384840" cy="384480"/>
          </a:xfrm>
          <a:custGeom>
            <a:avLst/>
            <a:gdLst/>
            <a:ahLst/>
            <a:cxnLst/>
            <a:rect l="0" t="0" r="r" b="b"/>
            <a:pathLst>
              <a:path w="1069" h="1068">
                <a:moveTo>
                  <a:pt x="1069" y="534"/>
                </a:moveTo>
                <a:cubicBezTo>
                  <a:pt x="1069" y="569"/>
                  <a:pt x="1065" y="604"/>
                  <a:pt x="1059" y="639"/>
                </a:cubicBezTo>
                <a:cubicBezTo>
                  <a:pt x="1052" y="673"/>
                  <a:pt x="1042" y="706"/>
                  <a:pt x="1028" y="739"/>
                </a:cubicBezTo>
                <a:cubicBezTo>
                  <a:pt x="1015" y="771"/>
                  <a:pt x="998" y="802"/>
                  <a:pt x="979" y="831"/>
                </a:cubicBezTo>
                <a:cubicBezTo>
                  <a:pt x="959" y="860"/>
                  <a:pt x="937" y="887"/>
                  <a:pt x="913" y="912"/>
                </a:cubicBezTo>
                <a:cubicBezTo>
                  <a:pt x="888" y="937"/>
                  <a:pt x="861" y="959"/>
                  <a:pt x="832" y="978"/>
                </a:cubicBezTo>
                <a:cubicBezTo>
                  <a:pt x="802" y="998"/>
                  <a:pt x="772" y="1014"/>
                  <a:pt x="739" y="1028"/>
                </a:cubicBezTo>
                <a:cubicBezTo>
                  <a:pt x="707" y="1041"/>
                  <a:pt x="674" y="1051"/>
                  <a:pt x="639" y="1058"/>
                </a:cubicBezTo>
                <a:cubicBezTo>
                  <a:pt x="605" y="1065"/>
                  <a:pt x="570" y="1068"/>
                  <a:pt x="535" y="1068"/>
                </a:cubicBezTo>
                <a:cubicBezTo>
                  <a:pt x="499" y="1068"/>
                  <a:pt x="464" y="1065"/>
                  <a:pt x="430" y="1058"/>
                </a:cubicBezTo>
                <a:cubicBezTo>
                  <a:pt x="395" y="1051"/>
                  <a:pt x="362" y="1041"/>
                  <a:pt x="330" y="1028"/>
                </a:cubicBezTo>
                <a:cubicBezTo>
                  <a:pt x="297" y="1014"/>
                  <a:pt x="267" y="998"/>
                  <a:pt x="237" y="978"/>
                </a:cubicBezTo>
                <a:cubicBezTo>
                  <a:pt x="208" y="959"/>
                  <a:pt x="181" y="937"/>
                  <a:pt x="156" y="912"/>
                </a:cubicBezTo>
                <a:cubicBezTo>
                  <a:pt x="132" y="887"/>
                  <a:pt x="110" y="860"/>
                  <a:pt x="90" y="831"/>
                </a:cubicBezTo>
                <a:cubicBezTo>
                  <a:pt x="71" y="802"/>
                  <a:pt x="54" y="771"/>
                  <a:pt x="41" y="739"/>
                </a:cubicBezTo>
                <a:cubicBezTo>
                  <a:pt x="27" y="706"/>
                  <a:pt x="17" y="673"/>
                  <a:pt x="10" y="639"/>
                </a:cubicBezTo>
                <a:cubicBezTo>
                  <a:pt x="4" y="604"/>
                  <a:pt x="0" y="569"/>
                  <a:pt x="0" y="534"/>
                </a:cubicBezTo>
                <a:cubicBezTo>
                  <a:pt x="0" y="499"/>
                  <a:pt x="4" y="464"/>
                  <a:pt x="10" y="429"/>
                </a:cubicBezTo>
                <a:cubicBezTo>
                  <a:pt x="17" y="395"/>
                  <a:pt x="27" y="362"/>
                  <a:pt x="41" y="329"/>
                </a:cubicBezTo>
                <a:cubicBezTo>
                  <a:pt x="54" y="297"/>
                  <a:pt x="71" y="266"/>
                  <a:pt x="90" y="237"/>
                </a:cubicBezTo>
                <a:cubicBezTo>
                  <a:pt x="110" y="208"/>
                  <a:pt x="132" y="181"/>
                  <a:pt x="156" y="156"/>
                </a:cubicBezTo>
                <a:cubicBezTo>
                  <a:pt x="181" y="131"/>
                  <a:pt x="208" y="109"/>
                  <a:pt x="237" y="90"/>
                </a:cubicBezTo>
                <a:cubicBezTo>
                  <a:pt x="267" y="70"/>
                  <a:pt x="297" y="54"/>
                  <a:pt x="330" y="40"/>
                </a:cubicBezTo>
                <a:cubicBezTo>
                  <a:pt x="362" y="27"/>
                  <a:pt x="395" y="17"/>
                  <a:pt x="430" y="10"/>
                </a:cubicBezTo>
                <a:cubicBezTo>
                  <a:pt x="464" y="3"/>
                  <a:pt x="499" y="0"/>
                  <a:pt x="535" y="0"/>
                </a:cubicBezTo>
                <a:cubicBezTo>
                  <a:pt x="570" y="0"/>
                  <a:pt x="605" y="3"/>
                  <a:pt x="639" y="10"/>
                </a:cubicBezTo>
                <a:cubicBezTo>
                  <a:pt x="674" y="17"/>
                  <a:pt x="707" y="27"/>
                  <a:pt x="739" y="40"/>
                </a:cubicBezTo>
                <a:cubicBezTo>
                  <a:pt x="772" y="54"/>
                  <a:pt x="802" y="70"/>
                  <a:pt x="832" y="90"/>
                </a:cubicBezTo>
                <a:cubicBezTo>
                  <a:pt x="861" y="109"/>
                  <a:pt x="888" y="131"/>
                  <a:pt x="913" y="156"/>
                </a:cubicBezTo>
                <a:cubicBezTo>
                  <a:pt x="937" y="181"/>
                  <a:pt x="959" y="208"/>
                  <a:pt x="979" y="237"/>
                </a:cubicBezTo>
                <a:cubicBezTo>
                  <a:pt x="998" y="266"/>
                  <a:pt x="1015" y="297"/>
                  <a:pt x="1028" y="329"/>
                </a:cubicBezTo>
                <a:cubicBezTo>
                  <a:pt x="1042" y="362"/>
                  <a:pt x="1052" y="395"/>
                  <a:pt x="1059" y="429"/>
                </a:cubicBezTo>
                <a:cubicBezTo>
                  <a:pt x="1065" y="464"/>
                  <a:pt x="1069" y="499"/>
                  <a:pt x="1069" y="534"/>
                </a:cubicBezTo>
                <a:close/>
              </a:path>
            </a:pathLst>
          </a:custGeom>
          <a:solidFill>
            <a:srgbClr val="F9731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63" name="任意多边形: 形状 162"/>
          <p:cNvSpPr/>
          <p:nvPr/>
        </p:nvSpPr>
        <p:spPr>
          <a:xfrm>
            <a:off x="768600" y="2281320"/>
            <a:ext cx="384840" cy="384480"/>
          </a:xfrm>
          <a:custGeom>
            <a:avLst/>
            <a:gdLst/>
            <a:ahLst/>
            <a:cxnLst/>
            <a:rect l="0" t="0" r="r" b="b"/>
            <a:pathLst>
              <a:path w="1069" h="1068" fill="none">
                <a:moveTo>
                  <a:pt x="1069" y="534"/>
                </a:moveTo>
                <a:cubicBezTo>
                  <a:pt x="1069" y="569"/>
                  <a:pt x="1065" y="604"/>
                  <a:pt x="1059" y="639"/>
                </a:cubicBezTo>
                <a:cubicBezTo>
                  <a:pt x="1052" y="673"/>
                  <a:pt x="1042" y="706"/>
                  <a:pt x="1028" y="739"/>
                </a:cubicBezTo>
                <a:cubicBezTo>
                  <a:pt x="1015" y="771"/>
                  <a:pt x="998" y="802"/>
                  <a:pt x="979" y="831"/>
                </a:cubicBezTo>
                <a:cubicBezTo>
                  <a:pt x="959" y="860"/>
                  <a:pt x="937" y="887"/>
                  <a:pt x="913" y="912"/>
                </a:cubicBezTo>
                <a:cubicBezTo>
                  <a:pt x="888" y="937"/>
                  <a:pt x="861" y="959"/>
                  <a:pt x="832" y="978"/>
                </a:cubicBezTo>
                <a:cubicBezTo>
                  <a:pt x="802" y="998"/>
                  <a:pt x="772" y="1014"/>
                  <a:pt x="739" y="1028"/>
                </a:cubicBezTo>
                <a:cubicBezTo>
                  <a:pt x="707" y="1041"/>
                  <a:pt x="674" y="1051"/>
                  <a:pt x="639" y="1058"/>
                </a:cubicBezTo>
                <a:cubicBezTo>
                  <a:pt x="605" y="1065"/>
                  <a:pt x="570" y="1068"/>
                  <a:pt x="535" y="1068"/>
                </a:cubicBezTo>
                <a:cubicBezTo>
                  <a:pt x="499" y="1068"/>
                  <a:pt x="464" y="1065"/>
                  <a:pt x="430" y="1058"/>
                </a:cubicBezTo>
                <a:cubicBezTo>
                  <a:pt x="395" y="1051"/>
                  <a:pt x="362" y="1041"/>
                  <a:pt x="330" y="1028"/>
                </a:cubicBezTo>
                <a:cubicBezTo>
                  <a:pt x="297" y="1014"/>
                  <a:pt x="267" y="998"/>
                  <a:pt x="237" y="978"/>
                </a:cubicBezTo>
                <a:cubicBezTo>
                  <a:pt x="208" y="959"/>
                  <a:pt x="181" y="937"/>
                  <a:pt x="156" y="912"/>
                </a:cubicBezTo>
                <a:cubicBezTo>
                  <a:pt x="132" y="887"/>
                  <a:pt x="110" y="860"/>
                  <a:pt x="90" y="831"/>
                </a:cubicBezTo>
                <a:cubicBezTo>
                  <a:pt x="71" y="802"/>
                  <a:pt x="54" y="771"/>
                  <a:pt x="41" y="739"/>
                </a:cubicBezTo>
                <a:cubicBezTo>
                  <a:pt x="27" y="706"/>
                  <a:pt x="17" y="673"/>
                  <a:pt x="10" y="639"/>
                </a:cubicBezTo>
                <a:cubicBezTo>
                  <a:pt x="4" y="604"/>
                  <a:pt x="0" y="569"/>
                  <a:pt x="0" y="534"/>
                </a:cubicBezTo>
                <a:cubicBezTo>
                  <a:pt x="0" y="499"/>
                  <a:pt x="4" y="464"/>
                  <a:pt x="10" y="429"/>
                </a:cubicBezTo>
                <a:cubicBezTo>
                  <a:pt x="17" y="395"/>
                  <a:pt x="27" y="362"/>
                  <a:pt x="41" y="329"/>
                </a:cubicBezTo>
                <a:cubicBezTo>
                  <a:pt x="54" y="297"/>
                  <a:pt x="71" y="266"/>
                  <a:pt x="90" y="237"/>
                </a:cubicBezTo>
                <a:cubicBezTo>
                  <a:pt x="110" y="208"/>
                  <a:pt x="132" y="181"/>
                  <a:pt x="156" y="156"/>
                </a:cubicBezTo>
                <a:cubicBezTo>
                  <a:pt x="181" y="131"/>
                  <a:pt x="208" y="109"/>
                  <a:pt x="237" y="90"/>
                </a:cubicBezTo>
                <a:cubicBezTo>
                  <a:pt x="267" y="70"/>
                  <a:pt x="297" y="54"/>
                  <a:pt x="330" y="40"/>
                </a:cubicBezTo>
                <a:cubicBezTo>
                  <a:pt x="362" y="27"/>
                  <a:pt x="395" y="17"/>
                  <a:pt x="430" y="10"/>
                </a:cubicBezTo>
                <a:cubicBezTo>
                  <a:pt x="464" y="3"/>
                  <a:pt x="499" y="0"/>
                  <a:pt x="535" y="0"/>
                </a:cubicBezTo>
                <a:cubicBezTo>
                  <a:pt x="570" y="0"/>
                  <a:pt x="605" y="3"/>
                  <a:pt x="639" y="10"/>
                </a:cubicBezTo>
                <a:cubicBezTo>
                  <a:pt x="674" y="17"/>
                  <a:pt x="707" y="27"/>
                  <a:pt x="739" y="40"/>
                </a:cubicBezTo>
                <a:cubicBezTo>
                  <a:pt x="772" y="54"/>
                  <a:pt x="802" y="70"/>
                  <a:pt x="832" y="90"/>
                </a:cubicBezTo>
                <a:cubicBezTo>
                  <a:pt x="861" y="109"/>
                  <a:pt x="888" y="131"/>
                  <a:pt x="913" y="156"/>
                </a:cubicBezTo>
                <a:cubicBezTo>
                  <a:pt x="937" y="181"/>
                  <a:pt x="959" y="208"/>
                  <a:pt x="979" y="237"/>
                </a:cubicBezTo>
                <a:cubicBezTo>
                  <a:pt x="998" y="266"/>
                  <a:pt x="1015" y="297"/>
                  <a:pt x="1028" y="329"/>
                </a:cubicBezTo>
                <a:cubicBezTo>
                  <a:pt x="1042" y="362"/>
                  <a:pt x="1052" y="395"/>
                  <a:pt x="1059" y="429"/>
                </a:cubicBezTo>
                <a:cubicBezTo>
                  <a:pt x="1065" y="464"/>
                  <a:pt x="1069" y="499"/>
                  <a:pt x="1069" y="534"/>
                </a:cubicBezTo>
              </a:path>
            </a:pathLst>
          </a:custGeom>
          <a:ln w="16560">
            <a:solidFill>
              <a:srgbClr val="F97316"/>
            </a:solidFill>
            <a:miter/>
          </a:ln>
        </p:spPr>
        <p:txBody>
          <a:bodyPr lIns="8280" tIns="8280" rIns="8280" bIns="8280" anchor="t">
            <a:noAutofit/>
          </a:bodyPr>
          <a:lstStyle/>
          <a:p>
            <a:endParaRPr lang="en-US" sz="2400" b="0" u="none" strike="noStrike">
              <a:solidFill>
                <a:srgbClr val="000000"/>
              </a:solidFill>
              <a:effectLst/>
              <a:uFillTx/>
              <a:latin typeface="Times New Roman"/>
            </a:endParaRPr>
          </a:p>
        </p:txBody>
      </p:sp>
      <p:pic>
        <p:nvPicPr>
          <p:cNvPr id="164" name="图片 163"/>
          <p:cNvPicPr/>
          <p:nvPr/>
        </p:nvPicPr>
        <p:blipFill>
          <a:blip r:embed="rId5"/>
          <a:stretch/>
        </p:blipFill>
        <p:spPr>
          <a:xfrm>
            <a:off x="877320" y="2390040"/>
            <a:ext cx="166680" cy="166680"/>
          </a:xfrm>
          <a:prstGeom prst="rect">
            <a:avLst/>
          </a:prstGeom>
          <a:noFill/>
          <a:ln w="0">
            <a:noFill/>
          </a:ln>
        </p:spPr>
      </p:pic>
      <p:sp>
        <p:nvSpPr>
          <p:cNvPr id="165" name="文本框 164"/>
          <p:cNvSpPr txBox="1"/>
          <p:nvPr/>
        </p:nvSpPr>
        <p:spPr>
          <a:xfrm>
            <a:off x="768960" y="4839480"/>
            <a:ext cx="2112840" cy="219960"/>
          </a:xfrm>
          <a:prstGeom prst="rect">
            <a:avLst/>
          </a:prstGeom>
          <a:noFill/>
          <a:ln w="0">
            <a:noFill/>
          </a:ln>
        </p:spPr>
        <p:txBody>
          <a:bodyPr wrap="none" lIns="0" tIns="0" rIns="0" bIns="0" anchor="t">
            <a:spAutoFit/>
          </a:bodyPr>
          <a:lstStyle/>
          <a:p>
            <a:r>
              <a:rPr lang="zh-CN" sz="1180" b="0" u="none" strike="noStrike">
                <a:solidFill>
                  <a:srgbClr val="E5E7EB"/>
                </a:solidFill>
                <a:effectLst/>
                <a:uFillTx/>
                <a:latin typeface="NotoSansCJKsc"/>
                <a:ea typeface="NotoSansCJKsc"/>
              </a:rPr>
              <a:t>捷、⾼效的智能家居管理⽅案。</a:t>
            </a:r>
            <a:endParaRPr lang="en-US" sz="1180" b="0" u="none" strike="noStrike">
              <a:solidFill>
                <a:srgbClr val="000000"/>
              </a:solidFill>
              <a:effectLst/>
              <a:uFillTx/>
              <a:latin typeface="Times New Roman"/>
            </a:endParaRPr>
          </a:p>
        </p:txBody>
      </p:sp>
      <p:pic>
        <p:nvPicPr>
          <p:cNvPr id="166" name="图片 165"/>
          <p:cNvPicPr/>
          <p:nvPr/>
        </p:nvPicPr>
        <p:blipFill>
          <a:blip r:embed="rId6"/>
          <a:stretch/>
        </p:blipFill>
        <p:spPr>
          <a:xfrm>
            <a:off x="1295280" y="2674080"/>
            <a:ext cx="133200" cy="133200"/>
          </a:xfrm>
          <a:prstGeom prst="rect">
            <a:avLst/>
          </a:prstGeom>
          <a:noFill/>
          <a:ln w="0">
            <a:noFill/>
          </a:ln>
        </p:spPr>
      </p:pic>
      <p:sp>
        <p:nvSpPr>
          <p:cNvPr id="167" name="文本框 166"/>
          <p:cNvSpPr txBox="1"/>
          <p:nvPr/>
        </p:nvSpPr>
        <p:spPr>
          <a:xfrm>
            <a:off x="1295280" y="2241000"/>
            <a:ext cx="16099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智能家居市场趋势</a:t>
            </a:r>
            <a:endParaRPr lang="en-US" sz="1580" b="0" u="none" strike="noStrike">
              <a:solidFill>
                <a:srgbClr val="000000"/>
              </a:solidFill>
              <a:effectLst/>
              <a:uFillTx/>
              <a:latin typeface="Times New Roman"/>
            </a:endParaRPr>
          </a:p>
        </p:txBody>
      </p:sp>
      <p:pic>
        <p:nvPicPr>
          <p:cNvPr id="168" name="图片 167"/>
          <p:cNvPicPr/>
          <p:nvPr/>
        </p:nvPicPr>
        <p:blipFill>
          <a:blip r:embed="rId6"/>
          <a:stretch/>
        </p:blipFill>
        <p:spPr>
          <a:xfrm>
            <a:off x="1295280" y="2941560"/>
            <a:ext cx="133200" cy="133200"/>
          </a:xfrm>
          <a:prstGeom prst="rect">
            <a:avLst/>
          </a:prstGeom>
          <a:noFill/>
          <a:ln w="0">
            <a:noFill/>
          </a:ln>
        </p:spPr>
      </p:pic>
      <p:sp>
        <p:nvSpPr>
          <p:cNvPr id="169" name="文本框 168"/>
          <p:cNvSpPr txBox="1"/>
          <p:nvPr/>
        </p:nvSpPr>
        <p:spPr>
          <a:xfrm>
            <a:off x="1495800" y="2627640"/>
            <a:ext cx="2817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物联⽹技术⻜速发展，智能家居从概念⾛向现实</a:t>
            </a:r>
            <a:endParaRPr lang="en-US" sz="1050" b="0" u="none" strike="noStrike">
              <a:solidFill>
                <a:srgbClr val="000000"/>
              </a:solidFill>
              <a:effectLst/>
              <a:uFillTx/>
              <a:latin typeface="Times New Roman"/>
            </a:endParaRPr>
          </a:p>
        </p:txBody>
      </p:sp>
      <p:pic>
        <p:nvPicPr>
          <p:cNvPr id="170" name="图片 169"/>
          <p:cNvPicPr/>
          <p:nvPr/>
        </p:nvPicPr>
        <p:blipFill>
          <a:blip r:embed="rId6"/>
          <a:stretch/>
        </p:blipFill>
        <p:spPr>
          <a:xfrm>
            <a:off x="1295280" y="3209040"/>
            <a:ext cx="133200" cy="133200"/>
          </a:xfrm>
          <a:prstGeom prst="rect">
            <a:avLst/>
          </a:prstGeom>
          <a:noFill/>
          <a:ln w="0">
            <a:noFill/>
          </a:ln>
        </p:spPr>
      </p:pic>
      <p:sp>
        <p:nvSpPr>
          <p:cNvPr id="171" name="文本框 170"/>
          <p:cNvSpPr txBox="1"/>
          <p:nvPr/>
        </p:nvSpPr>
        <p:spPr>
          <a:xfrm>
            <a:off x="1495800" y="2895120"/>
            <a:ext cx="29512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⽤⼾对便捷、⾼效、智能的家居管理需求⽇益增⻓</a:t>
            </a:r>
            <a:endParaRPr lang="en-US" sz="1050" b="0" u="none" strike="noStrike">
              <a:solidFill>
                <a:srgbClr val="000000"/>
              </a:solidFill>
              <a:effectLst/>
              <a:uFillTx/>
              <a:latin typeface="Times New Roman"/>
            </a:endParaRPr>
          </a:p>
        </p:txBody>
      </p:sp>
      <p:sp>
        <p:nvSpPr>
          <p:cNvPr id="172" name="任意多边形: 形状 171"/>
          <p:cNvSpPr/>
          <p:nvPr/>
        </p:nvSpPr>
        <p:spPr>
          <a:xfrm>
            <a:off x="5494320" y="2072160"/>
            <a:ext cx="4667760" cy="1705320"/>
          </a:xfrm>
          <a:custGeom>
            <a:avLst/>
            <a:gdLst/>
            <a:ahLst/>
            <a:cxnLst/>
            <a:rect l="0" t="0" r="r" b="b"/>
            <a:pathLst>
              <a:path w="12966" h="4737">
                <a:moveTo>
                  <a:pt x="0" y="4551"/>
                </a:moveTo>
                <a:lnTo>
                  <a:pt x="0" y="186"/>
                </a:lnTo>
                <a:cubicBezTo>
                  <a:pt x="0" y="174"/>
                  <a:pt x="1" y="162"/>
                  <a:pt x="3" y="150"/>
                </a:cubicBezTo>
                <a:cubicBezTo>
                  <a:pt x="5" y="138"/>
                  <a:pt x="8" y="126"/>
                  <a:pt x="12" y="115"/>
                </a:cubicBezTo>
                <a:cubicBezTo>
                  <a:pt x="15" y="104"/>
                  <a:pt x="20" y="93"/>
                  <a:pt x="26" y="83"/>
                </a:cubicBezTo>
                <a:cubicBezTo>
                  <a:pt x="31" y="73"/>
                  <a:pt x="37" y="63"/>
                  <a:pt x="44" y="55"/>
                </a:cubicBezTo>
                <a:cubicBezTo>
                  <a:pt x="51" y="46"/>
                  <a:pt x="59" y="38"/>
                  <a:pt x="67" y="32"/>
                </a:cubicBezTo>
                <a:cubicBezTo>
                  <a:pt x="75" y="25"/>
                  <a:pt x="84" y="19"/>
                  <a:pt x="93" y="14"/>
                </a:cubicBezTo>
                <a:cubicBezTo>
                  <a:pt x="102" y="10"/>
                  <a:pt x="112" y="6"/>
                  <a:pt x="122" y="4"/>
                </a:cubicBezTo>
                <a:cubicBezTo>
                  <a:pt x="131" y="2"/>
                  <a:pt x="141" y="0"/>
                  <a:pt x="151" y="0"/>
                </a:cubicBezTo>
                <a:lnTo>
                  <a:pt x="12780" y="0"/>
                </a:lnTo>
                <a:cubicBezTo>
                  <a:pt x="12792" y="0"/>
                  <a:pt x="12804" y="2"/>
                  <a:pt x="12816" y="4"/>
                </a:cubicBezTo>
                <a:cubicBezTo>
                  <a:pt x="12828" y="6"/>
                  <a:pt x="12840" y="10"/>
                  <a:pt x="12851" y="14"/>
                </a:cubicBezTo>
                <a:cubicBezTo>
                  <a:pt x="12862" y="19"/>
                  <a:pt x="12873" y="25"/>
                  <a:pt x="12883" y="32"/>
                </a:cubicBezTo>
                <a:cubicBezTo>
                  <a:pt x="12893" y="38"/>
                  <a:pt x="12903" y="46"/>
                  <a:pt x="12911" y="55"/>
                </a:cubicBezTo>
                <a:cubicBezTo>
                  <a:pt x="12920" y="63"/>
                  <a:pt x="12927" y="73"/>
                  <a:pt x="12934" y="83"/>
                </a:cubicBezTo>
                <a:cubicBezTo>
                  <a:pt x="12941" y="93"/>
                  <a:pt x="12947" y="104"/>
                  <a:pt x="12951" y="115"/>
                </a:cubicBezTo>
                <a:cubicBezTo>
                  <a:pt x="12956" y="126"/>
                  <a:pt x="12960" y="138"/>
                  <a:pt x="12962" y="150"/>
                </a:cubicBezTo>
                <a:cubicBezTo>
                  <a:pt x="12964" y="162"/>
                  <a:pt x="12966" y="174"/>
                  <a:pt x="12966" y="186"/>
                </a:cubicBezTo>
                <a:lnTo>
                  <a:pt x="12966" y="4551"/>
                </a:lnTo>
                <a:cubicBezTo>
                  <a:pt x="12966" y="4563"/>
                  <a:pt x="12964" y="4575"/>
                  <a:pt x="12962" y="4587"/>
                </a:cubicBezTo>
                <a:cubicBezTo>
                  <a:pt x="12960" y="4599"/>
                  <a:pt x="12956" y="4611"/>
                  <a:pt x="12951" y="4622"/>
                </a:cubicBezTo>
                <a:cubicBezTo>
                  <a:pt x="12947" y="4633"/>
                  <a:pt x="12941" y="4644"/>
                  <a:pt x="12934" y="4654"/>
                </a:cubicBezTo>
                <a:cubicBezTo>
                  <a:pt x="12927" y="4664"/>
                  <a:pt x="12920" y="4674"/>
                  <a:pt x="12911" y="4682"/>
                </a:cubicBezTo>
                <a:cubicBezTo>
                  <a:pt x="12903" y="4691"/>
                  <a:pt x="12893" y="4699"/>
                  <a:pt x="12883" y="4706"/>
                </a:cubicBezTo>
                <a:cubicBezTo>
                  <a:pt x="12873" y="4712"/>
                  <a:pt x="12862" y="4718"/>
                  <a:pt x="12851" y="4723"/>
                </a:cubicBezTo>
                <a:cubicBezTo>
                  <a:pt x="12840" y="4727"/>
                  <a:pt x="12828" y="4731"/>
                  <a:pt x="12816" y="4733"/>
                </a:cubicBezTo>
                <a:cubicBezTo>
                  <a:pt x="12804" y="4736"/>
                  <a:pt x="12792" y="4737"/>
                  <a:pt x="12780" y="4737"/>
                </a:cubicBezTo>
                <a:lnTo>
                  <a:pt x="151" y="4737"/>
                </a:lnTo>
                <a:cubicBezTo>
                  <a:pt x="141" y="4737"/>
                  <a:pt x="131" y="4736"/>
                  <a:pt x="122" y="4733"/>
                </a:cubicBezTo>
                <a:cubicBezTo>
                  <a:pt x="112" y="4731"/>
                  <a:pt x="102" y="4727"/>
                  <a:pt x="93" y="4723"/>
                </a:cubicBezTo>
                <a:cubicBezTo>
                  <a:pt x="84" y="4718"/>
                  <a:pt x="75" y="4712"/>
                  <a:pt x="67" y="4706"/>
                </a:cubicBezTo>
                <a:cubicBezTo>
                  <a:pt x="59" y="4699"/>
                  <a:pt x="51" y="4691"/>
                  <a:pt x="44" y="4682"/>
                </a:cubicBezTo>
                <a:cubicBezTo>
                  <a:pt x="37" y="4674"/>
                  <a:pt x="31" y="4664"/>
                  <a:pt x="26" y="4654"/>
                </a:cubicBezTo>
                <a:cubicBezTo>
                  <a:pt x="20" y="4644"/>
                  <a:pt x="15" y="4633"/>
                  <a:pt x="12" y="4622"/>
                </a:cubicBezTo>
                <a:cubicBezTo>
                  <a:pt x="8" y="4611"/>
                  <a:pt x="5" y="4599"/>
                  <a:pt x="3" y="4587"/>
                </a:cubicBezTo>
                <a:cubicBezTo>
                  <a:pt x="1" y="4575"/>
                  <a:pt x="0" y="4563"/>
                  <a:pt x="0" y="4551"/>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73" name="任意多边形: 形状 172"/>
          <p:cNvSpPr/>
          <p:nvPr/>
        </p:nvSpPr>
        <p:spPr>
          <a:xfrm>
            <a:off x="5481720" y="2072160"/>
            <a:ext cx="67320" cy="1705320"/>
          </a:xfrm>
          <a:custGeom>
            <a:avLst/>
            <a:gdLst/>
            <a:ahLst/>
            <a:cxnLst/>
            <a:rect l="0" t="0" r="r" b="b"/>
            <a:pathLst>
              <a:path w="187" h="4737">
                <a:moveTo>
                  <a:pt x="143" y="14"/>
                </a:moveTo>
                <a:cubicBezTo>
                  <a:pt x="128" y="24"/>
                  <a:pt x="116" y="37"/>
                  <a:pt x="105" y="55"/>
                </a:cubicBezTo>
                <a:cubicBezTo>
                  <a:pt x="94" y="72"/>
                  <a:pt x="86" y="92"/>
                  <a:pt x="80" y="115"/>
                </a:cubicBezTo>
                <a:cubicBezTo>
                  <a:pt x="74" y="138"/>
                  <a:pt x="71" y="161"/>
                  <a:pt x="71" y="186"/>
                </a:cubicBezTo>
                <a:lnTo>
                  <a:pt x="71" y="4551"/>
                </a:lnTo>
                <a:cubicBezTo>
                  <a:pt x="71" y="4576"/>
                  <a:pt x="74" y="4599"/>
                  <a:pt x="80" y="4622"/>
                </a:cubicBezTo>
                <a:cubicBezTo>
                  <a:pt x="86" y="4645"/>
                  <a:pt x="94" y="4665"/>
                  <a:pt x="105" y="4682"/>
                </a:cubicBezTo>
                <a:cubicBezTo>
                  <a:pt x="116" y="4700"/>
                  <a:pt x="128" y="4713"/>
                  <a:pt x="143" y="4723"/>
                </a:cubicBezTo>
                <a:cubicBezTo>
                  <a:pt x="157" y="4732"/>
                  <a:pt x="172" y="4737"/>
                  <a:pt x="187" y="4737"/>
                </a:cubicBezTo>
                <a:cubicBezTo>
                  <a:pt x="162" y="4737"/>
                  <a:pt x="139" y="4732"/>
                  <a:pt x="116" y="4723"/>
                </a:cubicBezTo>
                <a:cubicBezTo>
                  <a:pt x="93" y="4713"/>
                  <a:pt x="73" y="4700"/>
                  <a:pt x="56" y="4682"/>
                </a:cubicBezTo>
                <a:cubicBezTo>
                  <a:pt x="38" y="4665"/>
                  <a:pt x="24" y="4645"/>
                  <a:pt x="14" y="4622"/>
                </a:cubicBezTo>
                <a:cubicBezTo>
                  <a:pt x="5" y="4599"/>
                  <a:pt x="0" y="4576"/>
                  <a:pt x="0" y="4551"/>
                </a:cubicBezTo>
                <a:lnTo>
                  <a:pt x="0" y="186"/>
                </a:lnTo>
                <a:cubicBezTo>
                  <a:pt x="0" y="161"/>
                  <a:pt x="5" y="138"/>
                  <a:pt x="14" y="115"/>
                </a:cubicBezTo>
                <a:cubicBezTo>
                  <a:pt x="24" y="92"/>
                  <a:pt x="38" y="72"/>
                  <a:pt x="56" y="55"/>
                </a:cubicBezTo>
                <a:cubicBezTo>
                  <a:pt x="73" y="37"/>
                  <a:pt x="93" y="24"/>
                  <a:pt x="116" y="14"/>
                </a:cubicBezTo>
                <a:cubicBezTo>
                  <a:pt x="139" y="5"/>
                  <a:pt x="162" y="0"/>
                  <a:pt x="187" y="0"/>
                </a:cubicBezTo>
                <a:cubicBezTo>
                  <a:pt x="172" y="0"/>
                  <a:pt x="157" y="5"/>
                  <a:pt x="143"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74" name="任意多边形: 形状 173"/>
          <p:cNvSpPr/>
          <p:nvPr/>
        </p:nvSpPr>
        <p:spPr>
          <a:xfrm>
            <a:off x="5715720" y="2281320"/>
            <a:ext cx="384840" cy="384480"/>
          </a:xfrm>
          <a:custGeom>
            <a:avLst/>
            <a:gdLst/>
            <a:ahLst/>
            <a:cxnLst/>
            <a:rect l="0" t="0" r="r" b="b"/>
            <a:pathLst>
              <a:path w="1069" h="1068">
                <a:moveTo>
                  <a:pt x="1069" y="534"/>
                </a:moveTo>
                <a:cubicBezTo>
                  <a:pt x="1069" y="569"/>
                  <a:pt x="1066" y="604"/>
                  <a:pt x="1059" y="639"/>
                </a:cubicBezTo>
                <a:cubicBezTo>
                  <a:pt x="1052" y="673"/>
                  <a:pt x="1042" y="706"/>
                  <a:pt x="1028" y="739"/>
                </a:cubicBezTo>
                <a:cubicBezTo>
                  <a:pt x="1015" y="771"/>
                  <a:pt x="999" y="802"/>
                  <a:pt x="979" y="831"/>
                </a:cubicBezTo>
                <a:cubicBezTo>
                  <a:pt x="960" y="860"/>
                  <a:pt x="937" y="887"/>
                  <a:pt x="913" y="912"/>
                </a:cubicBezTo>
                <a:cubicBezTo>
                  <a:pt x="888" y="937"/>
                  <a:pt x="861" y="959"/>
                  <a:pt x="832" y="978"/>
                </a:cubicBezTo>
                <a:cubicBezTo>
                  <a:pt x="803" y="998"/>
                  <a:pt x="772" y="1014"/>
                  <a:pt x="739" y="1028"/>
                </a:cubicBezTo>
                <a:cubicBezTo>
                  <a:pt x="707" y="1041"/>
                  <a:pt x="674" y="1051"/>
                  <a:pt x="638" y="1058"/>
                </a:cubicBezTo>
                <a:cubicBezTo>
                  <a:pt x="604" y="1065"/>
                  <a:pt x="569" y="1068"/>
                  <a:pt x="534" y="1068"/>
                </a:cubicBezTo>
                <a:cubicBezTo>
                  <a:pt x="499" y="1068"/>
                  <a:pt x="464" y="1065"/>
                  <a:pt x="430" y="1058"/>
                </a:cubicBezTo>
                <a:cubicBezTo>
                  <a:pt x="396" y="1051"/>
                  <a:pt x="362" y="1041"/>
                  <a:pt x="330" y="1028"/>
                </a:cubicBezTo>
                <a:cubicBezTo>
                  <a:pt x="297" y="1014"/>
                  <a:pt x="267" y="998"/>
                  <a:pt x="238" y="978"/>
                </a:cubicBezTo>
                <a:cubicBezTo>
                  <a:pt x="208" y="959"/>
                  <a:pt x="181" y="937"/>
                  <a:pt x="157" y="912"/>
                </a:cubicBezTo>
                <a:cubicBezTo>
                  <a:pt x="132" y="887"/>
                  <a:pt x="110" y="860"/>
                  <a:pt x="90" y="831"/>
                </a:cubicBezTo>
                <a:cubicBezTo>
                  <a:pt x="71" y="802"/>
                  <a:pt x="54" y="771"/>
                  <a:pt x="41" y="739"/>
                </a:cubicBezTo>
                <a:cubicBezTo>
                  <a:pt x="27" y="706"/>
                  <a:pt x="17" y="673"/>
                  <a:pt x="10" y="639"/>
                </a:cubicBezTo>
                <a:cubicBezTo>
                  <a:pt x="4" y="604"/>
                  <a:pt x="0" y="569"/>
                  <a:pt x="0" y="534"/>
                </a:cubicBezTo>
                <a:cubicBezTo>
                  <a:pt x="0" y="499"/>
                  <a:pt x="4" y="464"/>
                  <a:pt x="10" y="429"/>
                </a:cubicBezTo>
                <a:cubicBezTo>
                  <a:pt x="17" y="395"/>
                  <a:pt x="27" y="362"/>
                  <a:pt x="41" y="329"/>
                </a:cubicBezTo>
                <a:cubicBezTo>
                  <a:pt x="54" y="297"/>
                  <a:pt x="71" y="266"/>
                  <a:pt x="90" y="237"/>
                </a:cubicBezTo>
                <a:cubicBezTo>
                  <a:pt x="110" y="208"/>
                  <a:pt x="132" y="181"/>
                  <a:pt x="157" y="156"/>
                </a:cubicBezTo>
                <a:cubicBezTo>
                  <a:pt x="181" y="131"/>
                  <a:pt x="208" y="109"/>
                  <a:pt x="238" y="90"/>
                </a:cubicBezTo>
                <a:cubicBezTo>
                  <a:pt x="267" y="70"/>
                  <a:pt x="297" y="54"/>
                  <a:pt x="330" y="40"/>
                </a:cubicBezTo>
                <a:cubicBezTo>
                  <a:pt x="362" y="27"/>
                  <a:pt x="396" y="17"/>
                  <a:pt x="430" y="10"/>
                </a:cubicBezTo>
                <a:cubicBezTo>
                  <a:pt x="464" y="3"/>
                  <a:pt x="499" y="0"/>
                  <a:pt x="534" y="0"/>
                </a:cubicBezTo>
                <a:cubicBezTo>
                  <a:pt x="569" y="0"/>
                  <a:pt x="604" y="3"/>
                  <a:pt x="638" y="10"/>
                </a:cubicBezTo>
                <a:cubicBezTo>
                  <a:pt x="674" y="17"/>
                  <a:pt x="707" y="27"/>
                  <a:pt x="739" y="40"/>
                </a:cubicBezTo>
                <a:cubicBezTo>
                  <a:pt x="772" y="54"/>
                  <a:pt x="803" y="70"/>
                  <a:pt x="832" y="90"/>
                </a:cubicBezTo>
                <a:cubicBezTo>
                  <a:pt x="861" y="109"/>
                  <a:pt x="888" y="131"/>
                  <a:pt x="913" y="156"/>
                </a:cubicBezTo>
                <a:cubicBezTo>
                  <a:pt x="937" y="181"/>
                  <a:pt x="960" y="208"/>
                  <a:pt x="979" y="237"/>
                </a:cubicBezTo>
                <a:cubicBezTo>
                  <a:pt x="999" y="266"/>
                  <a:pt x="1015" y="297"/>
                  <a:pt x="1028" y="329"/>
                </a:cubicBezTo>
                <a:cubicBezTo>
                  <a:pt x="1042" y="362"/>
                  <a:pt x="1052" y="395"/>
                  <a:pt x="1059" y="429"/>
                </a:cubicBezTo>
                <a:cubicBezTo>
                  <a:pt x="1066" y="464"/>
                  <a:pt x="1069" y="499"/>
                  <a:pt x="1069" y="534"/>
                </a:cubicBezTo>
                <a:close/>
              </a:path>
            </a:pathLst>
          </a:custGeom>
          <a:solidFill>
            <a:srgbClr val="F9731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75" name="任意多边形: 形状 174"/>
          <p:cNvSpPr/>
          <p:nvPr/>
        </p:nvSpPr>
        <p:spPr>
          <a:xfrm>
            <a:off x="5715720" y="2281320"/>
            <a:ext cx="384840" cy="384480"/>
          </a:xfrm>
          <a:custGeom>
            <a:avLst/>
            <a:gdLst/>
            <a:ahLst/>
            <a:cxnLst/>
            <a:rect l="0" t="0" r="r" b="b"/>
            <a:pathLst>
              <a:path w="1069" h="1068" fill="none">
                <a:moveTo>
                  <a:pt x="1069" y="534"/>
                </a:moveTo>
                <a:cubicBezTo>
                  <a:pt x="1069" y="569"/>
                  <a:pt x="1066" y="604"/>
                  <a:pt x="1059" y="639"/>
                </a:cubicBezTo>
                <a:cubicBezTo>
                  <a:pt x="1052" y="673"/>
                  <a:pt x="1042" y="706"/>
                  <a:pt x="1028" y="739"/>
                </a:cubicBezTo>
                <a:cubicBezTo>
                  <a:pt x="1015" y="771"/>
                  <a:pt x="999" y="802"/>
                  <a:pt x="979" y="831"/>
                </a:cubicBezTo>
                <a:cubicBezTo>
                  <a:pt x="960" y="860"/>
                  <a:pt x="937" y="887"/>
                  <a:pt x="913" y="912"/>
                </a:cubicBezTo>
                <a:cubicBezTo>
                  <a:pt x="888" y="937"/>
                  <a:pt x="861" y="959"/>
                  <a:pt x="832" y="978"/>
                </a:cubicBezTo>
                <a:cubicBezTo>
                  <a:pt x="803" y="998"/>
                  <a:pt x="772" y="1014"/>
                  <a:pt x="739" y="1028"/>
                </a:cubicBezTo>
                <a:cubicBezTo>
                  <a:pt x="707" y="1041"/>
                  <a:pt x="674" y="1051"/>
                  <a:pt x="638" y="1058"/>
                </a:cubicBezTo>
                <a:cubicBezTo>
                  <a:pt x="604" y="1065"/>
                  <a:pt x="569" y="1068"/>
                  <a:pt x="534" y="1068"/>
                </a:cubicBezTo>
                <a:cubicBezTo>
                  <a:pt x="499" y="1068"/>
                  <a:pt x="464" y="1065"/>
                  <a:pt x="430" y="1058"/>
                </a:cubicBezTo>
                <a:cubicBezTo>
                  <a:pt x="396" y="1051"/>
                  <a:pt x="362" y="1041"/>
                  <a:pt x="330" y="1028"/>
                </a:cubicBezTo>
                <a:cubicBezTo>
                  <a:pt x="297" y="1014"/>
                  <a:pt x="267" y="998"/>
                  <a:pt x="238" y="978"/>
                </a:cubicBezTo>
                <a:cubicBezTo>
                  <a:pt x="208" y="959"/>
                  <a:pt x="181" y="937"/>
                  <a:pt x="157" y="912"/>
                </a:cubicBezTo>
                <a:cubicBezTo>
                  <a:pt x="132" y="887"/>
                  <a:pt x="110" y="860"/>
                  <a:pt x="90" y="831"/>
                </a:cubicBezTo>
                <a:cubicBezTo>
                  <a:pt x="71" y="802"/>
                  <a:pt x="54" y="771"/>
                  <a:pt x="41" y="739"/>
                </a:cubicBezTo>
                <a:cubicBezTo>
                  <a:pt x="27" y="706"/>
                  <a:pt x="17" y="673"/>
                  <a:pt x="10" y="639"/>
                </a:cubicBezTo>
                <a:cubicBezTo>
                  <a:pt x="4" y="604"/>
                  <a:pt x="0" y="569"/>
                  <a:pt x="0" y="534"/>
                </a:cubicBezTo>
                <a:cubicBezTo>
                  <a:pt x="0" y="499"/>
                  <a:pt x="4" y="464"/>
                  <a:pt x="10" y="429"/>
                </a:cubicBezTo>
                <a:cubicBezTo>
                  <a:pt x="17" y="395"/>
                  <a:pt x="27" y="362"/>
                  <a:pt x="41" y="329"/>
                </a:cubicBezTo>
                <a:cubicBezTo>
                  <a:pt x="54" y="297"/>
                  <a:pt x="71" y="266"/>
                  <a:pt x="90" y="237"/>
                </a:cubicBezTo>
                <a:cubicBezTo>
                  <a:pt x="110" y="208"/>
                  <a:pt x="132" y="181"/>
                  <a:pt x="157" y="156"/>
                </a:cubicBezTo>
                <a:cubicBezTo>
                  <a:pt x="181" y="131"/>
                  <a:pt x="208" y="109"/>
                  <a:pt x="238" y="90"/>
                </a:cubicBezTo>
                <a:cubicBezTo>
                  <a:pt x="267" y="70"/>
                  <a:pt x="297" y="54"/>
                  <a:pt x="330" y="40"/>
                </a:cubicBezTo>
                <a:cubicBezTo>
                  <a:pt x="362" y="27"/>
                  <a:pt x="396" y="17"/>
                  <a:pt x="430" y="10"/>
                </a:cubicBezTo>
                <a:cubicBezTo>
                  <a:pt x="464" y="3"/>
                  <a:pt x="499" y="0"/>
                  <a:pt x="534" y="0"/>
                </a:cubicBezTo>
                <a:cubicBezTo>
                  <a:pt x="569" y="0"/>
                  <a:pt x="604" y="3"/>
                  <a:pt x="638" y="10"/>
                </a:cubicBezTo>
                <a:cubicBezTo>
                  <a:pt x="674" y="17"/>
                  <a:pt x="707" y="27"/>
                  <a:pt x="739" y="40"/>
                </a:cubicBezTo>
                <a:cubicBezTo>
                  <a:pt x="772" y="54"/>
                  <a:pt x="803" y="70"/>
                  <a:pt x="832" y="90"/>
                </a:cubicBezTo>
                <a:cubicBezTo>
                  <a:pt x="861" y="109"/>
                  <a:pt x="888" y="131"/>
                  <a:pt x="913" y="156"/>
                </a:cubicBezTo>
                <a:cubicBezTo>
                  <a:pt x="937" y="181"/>
                  <a:pt x="960" y="208"/>
                  <a:pt x="979" y="237"/>
                </a:cubicBezTo>
                <a:cubicBezTo>
                  <a:pt x="999" y="266"/>
                  <a:pt x="1015" y="297"/>
                  <a:pt x="1028" y="329"/>
                </a:cubicBezTo>
                <a:cubicBezTo>
                  <a:pt x="1042" y="362"/>
                  <a:pt x="1052" y="395"/>
                  <a:pt x="1059" y="429"/>
                </a:cubicBezTo>
                <a:cubicBezTo>
                  <a:pt x="1066" y="464"/>
                  <a:pt x="1069" y="499"/>
                  <a:pt x="1069" y="534"/>
                </a:cubicBezTo>
              </a:path>
            </a:pathLst>
          </a:custGeom>
          <a:ln w="16560">
            <a:solidFill>
              <a:srgbClr val="F97316"/>
            </a:solidFill>
            <a:miter/>
          </a:ln>
        </p:spPr>
        <p:txBody>
          <a:bodyPr lIns="8280" tIns="8280" rIns="8280" bIns="8280" anchor="t">
            <a:noAutofit/>
          </a:bodyPr>
          <a:lstStyle/>
          <a:p>
            <a:endParaRPr lang="en-US" sz="2400" b="0" u="none" strike="noStrike">
              <a:solidFill>
                <a:srgbClr val="000000"/>
              </a:solidFill>
              <a:effectLst/>
              <a:uFillTx/>
              <a:latin typeface="Times New Roman"/>
            </a:endParaRPr>
          </a:p>
        </p:txBody>
      </p:sp>
      <p:pic>
        <p:nvPicPr>
          <p:cNvPr id="176" name="图片 175"/>
          <p:cNvPicPr/>
          <p:nvPr/>
        </p:nvPicPr>
        <p:blipFill>
          <a:blip r:embed="rId7"/>
          <a:stretch/>
        </p:blipFill>
        <p:spPr>
          <a:xfrm>
            <a:off x="5824440" y="2390040"/>
            <a:ext cx="166680" cy="166680"/>
          </a:xfrm>
          <a:prstGeom prst="rect">
            <a:avLst/>
          </a:prstGeom>
          <a:noFill/>
          <a:ln w="0">
            <a:noFill/>
          </a:ln>
        </p:spPr>
      </p:pic>
      <p:sp>
        <p:nvSpPr>
          <p:cNvPr id="177" name="文本框 176"/>
          <p:cNvSpPr txBox="1"/>
          <p:nvPr/>
        </p:nvSpPr>
        <p:spPr>
          <a:xfrm>
            <a:off x="1495800" y="316260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市场对集成环境监测、设备控制、智能交互的系统需求增加</a:t>
            </a:r>
            <a:endParaRPr lang="en-US" sz="1050" b="0" u="none" strike="noStrike">
              <a:solidFill>
                <a:srgbClr val="000000"/>
              </a:solidFill>
              <a:effectLst/>
              <a:uFillTx/>
              <a:latin typeface="Times New Roman"/>
            </a:endParaRPr>
          </a:p>
        </p:txBody>
      </p:sp>
      <p:pic>
        <p:nvPicPr>
          <p:cNvPr id="178" name="图片 177"/>
          <p:cNvPicPr/>
          <p:nvPr/>
        </p:nvPicPr>
        <p:blipFill>
          <a:blip r:embed="rId6"/>
          <a:stretch/>
        </p:blipFill>
        <p:spPr>
          <a:xfrm>
            <a:off x="6242400" y="2674080"/>
            <a:ext cx="133200" cy="133200"/>
          </a:xfrm>
          <a:prstGeom prst="rect">
            <a:avLst/>
          </a:prstGeom>
          <a:noFill/>
          <a:ln w="0">
            <a:noFill/>
          </a:ln>
        </p:spPr>
      </p:pic>
      <p:sp>
        <p:nvSpPr>
          <p:cNvPr id="179" name="文本框 178"/>
          <p:cNvSpPr txBox="1"/>
          <p:nvPr/>
        </p:nvSpPr>
        <p:spPr>
          <a:xfrm>
            <a:off x="6242400" y="224100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技术基础</a:t>
            </a:r>
            <a:endParaRPr lang="en-US" sz="1580" b="0" u="none" strike="noStrike">
              <a:solidFill>
                <a:srgbClr val="000000"/>
              </a:solidFill>
              <a:effectLst/>
              <a:uFillTx/>
              <a:latin typeface="Times New Roman"/>
            </a:endParaRPr>
          </a:p>
        </p:txBody>
      </p:sp>
      <p:pic>
        <p:nvPicPr>
          <p:cNvPr id="180" name="图片 179"/>
          <p:cNvPicPr/>
          <p:nvPr/>
        </p:nvPicPr>
        <p:blipFill>
          <a:blip r:embed="rId6"/>
          <a:stretch/>
        </p:blipFill>
        <p:spPr>
          <a:xfrm>
            <a:off x="6242400" y="2941560"/>
            <a:ext cx="133200" cy="133200"/>
          </a:xfrm>
          <a:prstGeom prst="rect">
            <a:avLst/>
          </a:prstGeom>
          <a:noFill/>
          <a:ln w="0">
            <a:noFill/>
          </a:ln>
        </p:spPr>
      </p:pic>
      <p:sp>
        <p:nvSpPr>
          <p:cNvPr id="181" name="文本框 180"/>
          <p:cNvSpPr txBox="1"/>
          <p:nvPr/>
        </p:nvSpPr>
        <p:spPr>
          <a:xfrm>
            <a:off x="6442920" y="2627640"/>
            <a:ext cx="29512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鸿蒙系统：提供强⼤的分布式能⼒和⾼效协同特性</a:t>
            </a:r>
            <a:endParaRPr lang="en-US" sz="1050" b="0" u="none" strike="noStrike">
              <a:solidFill>
                <a:srgbClr val="000000"/>
              </a:solidFill>
              <a:effectLst/>
              <a:uFillTx/>
              <a:latin typeface="Times New Roman"/>
            </a:endParaRPr>
          </a:p>
        </p:txBody>
      </p:sp>
      <p:sp>
        <p:nvSpPr>
          <p:cNvPr id="182" name="文本框 181"/>
          <p:cNvSpPr txBox="1"/>
          <p:nvPr/>
        </p:nvSpPr>
        <p:spPr>
          <a:xfrm>
            <a:off x="6442920" y="289512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润和满天星系列</a:t>
            </a:r>
            <a:endParaRPr lang="en-US" sz="1050" b="0" u="none" strike="noStrike">
              <a:solidFill>
                <a:srgbClr val="000000"/>
              </a:solidFill>
              <a:effectLst/>
              <a:uFillTx/>
              <a:latin typeface="Times New Roman"/>
            </a:endParaRPr>
          </a:p>
        </p:txBody>
      </p:sp>
      <p:sp>
        <p:nvSpPr>
          <p:cNvPr id="183" name="文本框 182"/>
          <p:cNvSpPr txBox="1"/>
          <p:nvPr/>
        </p:nvSpPr>
        <p:spPr>
          <a:xfrm>
            <a:off x="7576560" y="2896300"/>
            <a:ext cx="165744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 Pegasus </a:t>
            </a:r>
            <a:r>
              <a:rPr lang="en-US" sz="1050" b="0" u="none" strike="noStrike" dirty="0" err="1">
                <a:solidFill>
                  <a:srgbClr val="D1D5DB"/>
                </a:solidFill>
                <a:effectLst/>
                <a:uFillTx/>
                <a:latin typeface="DejaVuSans"/>
                <a:ea typeface="DejaVuSans"/>
              </a:rPr>
              <a:t>OpenHarmony</a:t>
            </a:r>
            <a:r>
              <a:rPr lang="en-US" sz="1050" b="0" u="none" strike="noStrike" dirty="0">
                <a:solidFill>
                  <a:srgbClr val="D1D5DB"/>
                </a:solidFill>
                <a:effectLst/>
                <a:uFillTx/>
                <a:latin typeface="DejaVuSans"/>
                <a:ea typeface="DejaVuSans"/>
              </a:rPr>
              <a:t> </a:t>
            </a:r>
            <a:endParaRPr lang="en-US" sz="1050" b="0" u="none" strike="noStrike" dirty="0">
              <a:solidFill>
                <a:srgbClr val="000000"/>
              </a:solidFill>
              <a:effectLst/>
              <a:uFillTx/>
              <a:latin typeface="Times New Roman"/>
            </a:endParaRPr>
          </a:p>
        </p:txBody>
      </p:sp>
      <p:sp>
        <p:nvSpPr>
          <p:cNvPr id="184" name="文本框 183"/>
          <p:cNvSpPr txBox="1"/>
          <p:nvPr/>
        </p:nvSpPr>
        <p:spPr>
          <a:xfrm>
            <a:off x="9023760" y="289512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开发套件：提供</a:t>
            </a:r>
            <a:endParaRPr lang="en-US" sz="1050" b="0" u="none" strike="noStrike">
              <a:solidFill>
                <a:srgbClr val="000000"/>
              </a:solidFill>
              <a:effectLst/>
              <a:uFillTx/>
              <a:latin typeface="Times New Roman"/>
            </a:endParaRPr>
          </a:p>
        </p:txBody>
      </p:sp>
      <p:pic>
        <p:nvPicPr>
          <p:cNvPr id="185" name="图片 184"/>
          <p:cNvPicPr/>
          <p:nvPr/>
        </p:nvPicPr>
        <p:blipFill>
          <a:blip r:embed="rId6"/>
          <a:stretch/>
        </p:blipFill>
        <p:spPr>
          <a:xfrm>
            <a:off x="6242400" y="3409560"/>
            <a:ext cx="133200" cy="133200"/>
          </a:xfrm>
          <a:prstGeom prst="rect">
            <a:avLst/>
          </a:prstGeom>
          <a:noFill/>
          <a:ln w="0">
            <a:noFill/>
          </a:ln>
        </p:spPr>
      </p:pic>
      <p:sp>
        <p:nvSpPr>
          <p:cNvPr id="186" name="文本框 185"/>
          <p:cNvSpPr txBox="1"/>
          <p:nvPr/>
        </p:nvSpPr>
        <p:spPr>
          <a:xfrm>
            <a:off x="6442920" y="309564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良好的硬件适配性</a:t>
            </a:r>
            <a:endParaRPr lang="en-US" sz="1050" b="0" u="none" strike="noStrike">
              <a:solidFill>
                <a:srgbClr val="000000"/>
              </a:solidFill>
              <a:effectLst/>
              <a:uFillTx/>
              <a:latin typeface="Times New Roman"/>
            </a:endParaRPr>
          </a:p>
        </p:txBody>
      </p:sp>
      <p:sp>
        <p:nvSpPr>
          <p:cNvPr id="187" name="文本框 186"/>
          <p:cNvSpPr txBox="1"/>
          <p:nvPr/>
        </p:nvSpPr>
        <p:spPr>
          <a:xfrm>
            <a:off x="6442920" y="3363120"/>
            <a:ext cx="3219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两者结合：为智能家居提供强⼤的软件基础和硬件⽀持</a:t>
            </a:r>
            <a:endParaRPr lang="en-US" sz="1050" b="0" u="none" strike="noStrike">
              <a:solidFill>
                <a:srgbClr val="000000"/>
              </a:solidFill>
              <a:effectLst/>
              <a:uFillTx/>
              <a:latin typeface="Times New Roman"/>
            </a:endParaRPr>
          </a:p>
        </p:txBody>
      </p:sp>
      <p:sp>
        <p:nvSpPr>
          <p:cNvPr id="188" name="文本框 187"/>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89" name="文本框 188"/>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4</a:t>
            </a:r>
            <a:endParaRPr lang="en-US" sz="920" b="0" u="none" strike="noStrike">
              <a:solidFill>
                <a:srgbClr val="000000"/>
              </a:solidFill>
              <a:effectLst/>
              <a:uFillTx/>
              <a:latin typeface="Times New Roman"/>
            </a:endParaRPr>
          </a:p>
        </p:txBody>
      </p:sp>
      <p:sp>
        <p:nvSpPr>
          <p:cNvPr id="190" name="文本框 189"/>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91" name="文本框 190"/>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92" name="文本框 191"/>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93" name="文本框 192"/>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94" name="文本框 193"/>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图片 194"/>
          <p:cNvPicPr/>
          <p:nvPr/>
        </p:nvPicPr>
        <p:blipFill>
          <a:blip r:embed="rId2"/>
          <a:stretch/>
        </p:blipFill>
        <p:spPr>
          <a:xfrm>
            <a:off x="0" y="0"/>
            <a:ext cx="10696320" cy="6016320"/>
          </a:xfrm>
          <a:prstGeom prst="rect">
            <a:avLst/>
          </a:prstGeom>
          <a:noFill/>
          <a:ln w="0">
            <a:noFill/>
          </a:ln>
        </p:spPr>
      </p:pic>
      <p:pic>
        <p:nvPicPr>
          <p:cNvPr id="196" name="图片 195"/>
          <p:cNvPicPr/>
          <p:nvPr/>
        </p:nvPicPr>
        <p:blipFill>
          <a:blip r:embed="rId3"/>
          <a:stretch/>
        </p:blipFill>
        <p:spPr>
          <a:xfrm>
            <a:off x="0" y="0"/>
            <a:ext cx="10696320" cy="6016320"/>
          </a:xfrm>
          <a:prstGeom prst="rect">
            <a:avLst/>
          </a:prstGeom>
          <a:noFill/>
          <a:ln w="0">
            <a:noFill/>
          </a:ln>
        </p:spPr>
      </p:pic>
      <p:sp>
        <p:nvSpPr>
          <p:cNvPr id="197" name="任意多边形: 形状 196"/>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98" name="文本框 197"/>
          <p:cNvSpPr txBox="1"/>
          <p:nvPr/>
        </p:nvSpPr>
        <p:spPr>
          <a:xfrm>
            <a:off x="534960" y="252720"/>
            <a:ext cx="12016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功能简述</a:t>
            </a:r>
            <a:endParaRPr lang="en-US" sz="2370" b="0" u="none" strike="noStrike">
              <a:solidFill>
                <a:srgbClr val="000000"/>
              </a:solidFill>
              <a:effectLst/>
              <a:uFillTx/>
              <a:latin typeface="Times New Roman"/>
            </a:endParaRPr>
          </a:p>
        </p:txBody>
      </p:sp>
      <p:sp>
        <p:nvSpPr>
          <p:cNvPr id="199" name="任意多边形: 形状 198"/>
          <p:cNvSpPr/>
          <p:nvPr/>
        </p:nvSpPr>
        <p:spPr>
          <a:xfrm>
            <a:off x="534600" y="1571040"/>
            <a:ext cx="4680000" cy="1387440"/>
          </a:xfrm>
          <a:custGeom>
            <a:avLst/>
            <a:gdLst/>
            <a:ahLst/>
            <a:cxnLst/>
            <a:rect l="0" t="0" r="r" b="b"/>
            <a:pathLst>
              <a:path w="13000" h="3854">
                <a:moveTo>
                  <a:pt x="0" y="3575"/>
                </a:moveTo>
                <a:lnTo>
                  <a:pt x="0" y="278"/>
                </a:lnTo>
                <a:cubicBezTo>
                  <a:pt x="0" y="241"/>
                  <a:pt x="7" y="206"/>
                  <a:pt x="21" y="172"/>
                </a:cubicBezTo>
                <a:cubicBezTo>
                  <a:pt x="35" y="137"/>
                  <a:pt x="56" y="107"/>
                  <a:pt x="82" y="81"/>
                </a:cubicBezTo>
                <a:cubicBezTo>
                  <a:pt x="108" y="55"/>
                  <a:pt x="138" y="35"/>
                  <a:pt x="172" y="21"/>
                </a:cubicBezTo>
                <a:cubicBezTo>
                  <a:pt x="206" y="7"/>
                  <a:pt x="242" y="0"/>
                  <a:pt x="279" y="0"/>
                </a:cubicBezTo>
                <a:lnTo>
                  <a:pt x="12722" y="0"/>
                </a:lnTo>
                <a:cubicBezTo>
                  <a:pt x="12759" y="0"/>
                  <a:pt x="12794" y="7"/>
                  <a:pt x="12828" y="21"/>
                </a:cubicBezTo>
                <a:cubicBezTo>
                  <a:pt x="12863" y="35"/>
                  <a:pt x="12893" y="55"/>
                  <a:pt x="12919" y="81"/>
                </a:cubicBezTo>
                <a:cubicBezTo>
                  <a:pt x="12945" y="107"/>
                  <a:pt x="12965" y="137"/>
                  <a:pt x="12979" y="172"/>
                </a:cubicBezTo>
                <a:cubicBezTo>
                  <a:pt x="12993" y="206"/>
                  <a:pt x="13000" y="241"/>
                  <a:pt x="13000" y="278"/>
                </a:cubicBezTo>
                <a:lnTo>
                  <a:pt x="13000" y="3575"/>
                </a:lnTo>
                <a:cubicBezTo>
                  <a:pt x="13000" y="3612"/>
                  <a:pt x="12993" y="3648"/>
                  <a:pt x="12979" y="3682"/>
                </a:cubicBezTo>
                <a:cubicBezTo>
                  <a:pt x="12965" y="3716"/>
                  <a:pt x="12945" y="3746"/>
                  <a:pt x="12919" y="3772"/>
                </a:cubicBezTo>
                <a:cubicBezTo>
                  <a:pt x="12893" y="3798"/>
                  <a:pt x="12863" y="3819"/>
                  <a:pt x="12828" y="3833"/>
                </a:cubicBezTo>
                <a:cubicBezTo>
                  <a:pt x="12794" y="3847"/>
                  <a:pt x="12759" y="3854"/>
                  <a:pt x="12722" y="3854"/>
                </a:cubicBezTo>
                <a:lnTo>
                  <a:pt x="279" y="3854"/>
                </a:lnTo>
                <a:cubicBezTo>
                  <a:pt x="242" y="3854"/>
                  <a:pt x="206" y="3847"/>
                  <a:pt x="172" y="3833"/>
                </a:cubicBezTo>
                <a:cubicBezTo>
                  <a:pt x="138" y="3819"/>
                  <a:pt x="108" y="3798"/>
                  <a:pt x="82" y="3772"/>
                </a:cubicBezTo>
                <a:cubicBezTo>
                  <a:pt x="56" y="3746"/>
                  <a:pt x="35" y="3716"/>
                  <a:pt x="21" y="3682"/>
                </a:cubicBezTo>
                <a:cubicBezTo>
                  <a:pt x="7" y="3648"/>
                  <a:pt x="0" y="3612"/>
                  <a:pt x="0" y="3575"/>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00" name="任意多边形: 形状 199"/>
          <p:cNvSpPr/>
          <p:nvPr/>
        </p:nvSpPr>
        <p:spPr>
          <a:xfrm>
            <a:off x="534600" y="1571040"/>
            <a:ext cx="4680000" cy="1387440"/>
          </a:xfrm>
          <a:custGeom>
            <a:avLst/>
            <a:gdLst/>
            <a:ahLst/>
            <a:cxnLst/>
            <a:rect l="0" t="0" r="r" b="b"/>
            <a:pathLst>
              <a:path w="13000" h="3854">
                <a:moveTo>
                  <a:pt x="0" y="3575"/>
                </a:moveTo>
                <a:lnTo>
                  <a:pt x="0" y="278"/>
                </a:lnTo>
                <a:cubicBezTo>
                  <a:pt x="0" y="241"/>
                  <a:pt x="7" y="206"/>
                  <a:pt x="21" y="172"/>
                </a:cubicBezTo>
                <a:cubicBezTo>
                  <a:pt x="35" y="137"/>
                  <a:pt x="56" y="107"/>
                  <a:pt x="82" y="81"/>
                </a:cubicBezTo>
                <a:cubicBezTo>
                  <a:pt x="108" y="55"/>
                  <a:pt x="138" y="35"/>
                  <a:pt x="172" y="21"/>
                </a:cubicBezTo>
                <a:cubicBezTo>
                  <a:pt x="206" y="7"/>
                  <a:pt x="242" y="0"/>
                  <a:pt x="279" y="0"/>
                </a:cubicBezTo>
                <a:lnTo>
                  <a:pt x="12722" y="0"/>
                </a:lnTo>
                <a:cubicBezTo>
                  <a:pt x="12759" y="0"/>
                  <a:pt x="12794" y="7"/>
                  <a:pt x="12828" y="21"/>
                </a:cubicBezTo>
                <a:cubicBezTo>
                  <a:pt x="12863" y="35"/>
                  <a:pt x="12893" y="55"/>
                  <a:pt x="12919" y="81"/>
                </a:cubicBezTo>
                <a:cubicBezTo>
                  <a:pt x="12945" y="107"/>
                  <a:pt x="12965" y="137"/>
                  <a:pt x="12979" y="172"/>
                </a:cubicBezTo>
                <a:cubicBezTo>
                  <a:pt x="12993" y="206"/>
                  <a:pt x="13000" y="241"/>
                  <a:pt x="13000" y="278"/>
                </a:cubicBezTo>
                <a:lnTo>
                  <a:pt x="13000" y="3575"/>
                </a:lnTo>
                <a:cubicBezTo>
                  <a:pt x="13000" y="3612"/>
                  <a:pt x="12993" y="3648"/>
                  <a:pt x="12979" y="3682"/>
                </a:cubicBezTo>
                <a:cubicBezTo>
                  <a:pt x="12965" y="3716"/>
                  <a:pt x="12945" y="3746"/>
                  <a:pt x="12919" y="3772"/>
                </a:cubicBezTo>
                <a:cubicBezTo>
                  <a:pt x="12893" y="3798"/>
                  <a:pt x="12863" y="3819"/>
                  <a:pt x="12828" y="3833"/>
                </a:cubicBezTo>
                <a:cubicBezTo>
                  <a:pt x="12794" y="3847"/>
                  <a:pt x="12759" y="3854"/>
                  <a:pt x="12722" y="3854"/>
                </a:cubicBezTo>
                <a:lnTo>
                  <a:pt x="279" y="3854"/>
                </a:lnTo>
                <a:cubicBezTo>
                  <a:pt x="242" y="3854"/>
                  <a:pt x="206" y="3847"/>
                  <a:pt x="172" y="3833"/>
                </a:cubicBezTo>
                <a:cubicBezTo>
                  <a:pt x="138" y="3819"/>
                  <a:pt x="108" y="3798"/>
                  <a:pt x="82" y="3772"/>
                </a:cubicBezTo>
                <a:cubicBezTo>
                  <a:pt x="56" y="3746"/>
                  <a:pt x="35" y="3716"/>
                  <a:pt x="21" y="3682"/>
                </a:cubicBezTo>
                <a:cubicBezTo>
                  <a:pt x="7" y="3648"/>
                  <a:pt x="0" y="3612"/>
                  <a:pt x="0" y="3575"/>
                </a:cubicBezTo>
                <a:moveTo>
                  <a:pt x="23" y="278"/>
                </a:moveTo>
                <a:lnTo>
                  <a:pt x="23" y="3575"/>
                </a:lnTo>
                <a:cubicBezTo>
                  <a:pt x="23" y="3592"/>
                  <a:pt x="25" y="3609"/>
                  <a:pt x="28" y="3625"/>
                </a:cubicBezTo>
                <a:cubicBezTo>
                  <a:pt x="32" y="3642"/>
                  <a:pt x="36" y="3658"/>
                  <a:pt x="43" y="3673"/>
                </a:cubicBezTo>
                <a:cubicBezTo>
                  <a:pt x="49" y="3689"/>
                  <a:pt x="57" y="3703"/>
                  <a:pt x="66" y="3717"/>
                </a:cubicBezTo>
                <a:cubicBezTo>
                  <a:pt x="76" y="3731"/>
                  <a:pt x="86" y="3744"/>
                  <a:pt x="98" y="3756"/>
                </a:cubicBezTo>
                <a:cubicBezTo>
                  <a:pt x="110" y="3768"/>
                  <a:pt x="123" y="3778"/>
                  <a:pt x="137" y="3788"/>
                </a:cubicBezTo>
                <a:cubicBezTo>
                  <a:pt x="151" y="3797"/>
                  <a:pt x="165" y="3805"/>
                  <a:pt x="181" y="3811"/>
                </a:cubicBezTo>
                <a:cubicBezTo>
                  <a:pt x="196" y="3818"/>
                  <a:pt x="212" y="3823"/>
                  <a:pt x="229" y="3826"/>
                </a:cubicBezTo>
                <a:cubicBezTo>
                  <a:pt x="245" y="3829"/>
                  <a:pt x="262" y="3831"/>
                  <a:pt x="279" y="3831"/>
                </a:cubicBezTo>
                <a:lnTo>
                  <a:pt x="12722" y="3831"/>
                </a:lnTo>
                <a:cubicBezTo>
                  <a:pt x="12739" y="3831"/>
                  <a:pt x="12755" y="3829"/>
                  <a:pt x="12772" y="3826"/>
                </a:cubicBezTo>
                <a:cubicBezTo>
                  <a:pt x="12788" y="3823"/>
                  <a:pt x="12804" y="3818"/>
                  <a:pt x="12820" y="3811"/>
                </a:cubicBezTo>
                <a:cubicBezTo>
                  <a:pt x="12835" y="3805"/>
                  <a:pt x="12850" y="3797"/>
                  <a:pt x="12864" y="3788"/>
                </a:cubicBezTo>
                <a:cubicBezTo>
                  <a:pt x="12878" y="3778"/>
                  <a:pt x="12891" y="3768"/>
                  <a:pt x="12902" y="3756"/>
                </a:cubicBezTo>
                <a:cubicBezTo>
                  <a:pt x="12914" y="3744"/>
                  <a:pt x="12925" y="3731"/>
                  <a:pt x="12934" y="3717"/>
                </a:cubicBezTo>
                <a:cubicBezTo>
                  <a:pt x="12944" y="3703"/>
                  <a:pt x="12951" y="3689"/>
                  <a:pt x="12958" y="3673"/>
                </a:cubicBezTo>
                <a:cubicBezTo>
                  <a:pt x="12964" y="3658"/>
                  <a:pt x="12969" y="3642"/>
                  <a:pt x="12972" y="3625"/>
                </a:cubicBezTo>
                <a:cubicBezTo>
                  <a:pt x="12976" y="3609"/>
                  <a:pt x="12977" y="3592"/>
                  <a:pt x="12977" y="3575"/>
                </a:cubicBezTo>
                <a:lnTo>
                  <a:pt x="12977" y="278"/>
                </a:lnTo>
                <a:cubicBezTo>
                  <a:pt x="12977" y="261"/>
                  <a:pt x="12976" y="245"/>
                  <a:pt x="12972" y="228"/>
                </a:cubicBezTo>
                <a:cubicBezTo>
                  <a:pt x="12969" y="212"/>
                  <a:pt x="12964" y="196"/>
                  <a:pt x="12958" y="180"/>
                </a:cubicBezTo>
                <a:cubicBezTo>
                  <a:pt x="12951" y="165"/>
                  <a:pt x="12944" y="150"/>
                  <a:pt x="12934" y="136"/>
                </a:cubicBezTo>
                <a:cubicBezTo>
                  <a:pt x="12925" y="122"/>
                  <a:pt x="12914" y="109"/>
                  <a:pt x="12902" y="98"/>
                </a:cubicBezTo>
                <a:cubicBezTo>
                  <a:pt x="12891" y="86"/>
                  <a:pt x="12878" y="75"/>
                  <a:pt x="12864" y="66"/>
                </a:cubicBezTo>
                <a:cubicBezTo>
                  <a:pt x="12850" y="56"/>
                  <a:pt x="12835" y="49"/>
                  <a:pt x="12820" y="42"/>
                </a:cubicBezTo>
                <a:cubicBezTo>
                  <a:pt x="12804" y="36"/>
                  <a:pt x="12788" y="31"/>
                  <a:pt x="12772" y="28"/>
                </a:cubicBezTo>
                <a:cubicBezTo>
                  <a:pt x="12755" y="24"/>
                  <a:pt x="12739" y="23"/>
                  <a:pt x="12722" y="23"/>
                </a:cubicBezTo>
                <a:lnTo>
                  <a:pt x="279" y="23"/>
                </a:lnTo>
                <a:cubicBezTo>
                  <a:pt x="262" y="23"/>
                  <a:pt x="245" y="24"/>
                  <a:pt x="229" y="28"/>
                </a:cubicBezTo>
                <a:cubicBezTo>
                  <a:pt x="212" y="31"/>
                  <a:pt x="196" y="36"/>
                  <a:pt x="181" y="42"/>
                </a:cubicBezTo>
                <a:cubicBezTo>
                  <a:pt x="165" y="49"/>
                  <a:pt x="151" y="56"/>
                  <a:pt x="137" y="66"/>
                </a:cubicBezTo>
                <a:cubicBezTo>
                  <a:pt x="123" y="75"/>
                  <a:pt x="110" y="86"/>
                  <a:pt x="98" y="98"/>
                </a:cubicBezTo>
                <a:cubicBezTo>
                  <a:pt x="86" y="109"/>
                  <a:pt x="76" y="122"/>
                  <a:pt x="66" y="136"/>
                </a:cubicBezTo>
                <a:cubicBezTo>
                  <a:pt x="57" y="150"/>
                  <a:pt x="49" y="165"/>
                  <a:pt x="43" y="180"/>
                </a:cubicBezTo>
                <a:cubicBezTo>
                  <a:pt x="36" y="196"/>
                  <a:pt x="32" y="212"/>
                  <a:pt x="28" y="228"/>
                </a:cubicBezTo>
                <a:cubicBezTo>
                  <a:pt x="25" y="245"/>
                  <a:pt x="23" y="261"/>
                  <a:pt x="23" y="278"/>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01" name="任意多边形: 形状 200"/>
          <p:cNvSpPr/>
          <p:nvPr/>
        </p:nvSpPr>
        <p:spPr>
          <a:xfrm>
            <a:off x="743400" y="1779840"/>
            <a:ext cx="501840" cy="501840"/>
          </a:xfrm>
          <a:custGeom>
            <a:avLst/>
            <a:gdLst/>
            <a:ahLst/>
            <a:cxnLst/>
            <a:rect l="0" t="0" r="r" b="b"/>
            <a:pathLst>
              <a:path w="1394" h="1394">
                <a:moveTo>
                  <a:pt x="1394" y="696"/>
                </a:moveTo>
                <a:cubicBezTo>
                  <a:pt x="1394" y="719"/>
                  <a:pt x="1393" y="742"/>
                  <a:pt x="1391" y="765"/>
                </a:cubicBezTo>
                <a:cubicBezTo>
                  <a:pt x="1389" y="787"/>
                  <a:pt x="1385" y="810"/>
                  <a:pt x="1381" y="832"/>
                </a:cubicBezTo>
                <a:cubicBezTo>
                  <a:pt x="1376" y="855"/>
                  <a:pt x="1371" y="877"/>
                  <a:pt x="1364" y="898"/>
                </a:cubicBezTo>
                <a:cubicBezTo>
                  <a:pt x="1358" y="920"/>
                  <a:pt x="1350" y="942"/>
                  <a:pt x="1341" y="963"/>
                </a:cubicBezTo>
                <a:cubicBezTo>
                  <a:pt x="1333" y="984"/>
                  <a:pt x="1323" y="1004"/>
                  <a:pt x="1312" y="1025"/>
                </a:cubicBezTo>
                <a:cubicBezTo>
                  <a:pt x="1301" y="1045"/>
                  <a:pt x="1290" y="1064"/>
                  <a:pt x="1277" y="1083"/>
                </a:cubicBezTo>
                <a:cubicBezTo>
                  <a:pt x="1264" y="1102"/>
                  <a:pt x="1251" y="1120"/>
                  <a:pt x="1236" y="1138"/>
                </a:cubicBezTo>
                <a:cubicBezTo>
                  <a:pt x="1222" y="1156"/>
                  <a:pt x="1206" y="1173"/>
                  <a:pt x="1190" y="1189"/>
                </a:cubicBezTo>
                <a:cubicBezTo>
                  <a:pt x="1174" y="1205"/>
                  <a:pt x="1157" y="1220"/>
                  <a:pt x="1140" y="1235"/>
                </a:cubicBezTo>
                <a:cubicBezTo>
                  <a:pt x="1122" y="1249"/>
                  <a:pt x="1104" y="1263"/>
                  <a:pt x="1085" y="1275"/>
                </a:cubicBezTo>
                <a:cubicBezTo>
                  <a:pt x="1066" y="1288"/>
                  <a:pt x="1046" y="1300"/>
                  <a:pt x="1026" y="1310"/>
                </a:cubicBezTo>
                <a:cubicBezTo>
                  <a:pt x="1006" y="1322"/>
                  <a:pt x="985" y="1332"/>
                  <a:pt x="964" y="1341"/>
                </a:cubicBezTo>
                <a:cubicBezTo>
                  <a:pt x="943" y="1349"/>
                  <a:pt x="922" y="1357"/>
                  <a:pt x="900" y="1364"/>
                </a:cubicBezTo>
                <a:cubicBezTo>
                  <a:pt x="878" y="1370"/>
                  <a:pt x="856" y="1376"/>
                  <a:pt x="834" y="1380"/>
                </a:cubicBezTo>
                <a:cubicBezTo>
                  <a:pt x="811" y="1385"/>
                  <a:pt x="789" y="1388"/>
                  <a:pt x="766" y="1390"/>
                </a:cubicBezTo>
                <a:cubicBezTo>
                  <a:pt x="743" y="1393"/>
                  <a:pt x="721" y="1394"/>
                  <a:pt x="698" y="1394"/>
                </a:cubicBezTo>
                <a:cubicBezTo>
                  <a:pt x="675" y="1394"/>
                  <a:pt x="652" y="1393"/>
                  <a:pt x="630" y="1390"/>
                </a:cubicBezTo>
                <a:cubicBezTo>
                  <a:pt x="607" y="1388"/>
                  <a:pt x="584" y="1385"/>
                  <a:pt x="562" y="1380"/>
                </a:cubicBezTo>
                <a:cubicBezTo>
                  <a:pt x="540" y="1376"/>
                  <a:pt x="518" y="1370"/>
                  <a:pt x="496" y="1364"/>
                </a:cubicBezTo>
                <a:cubicBezTo>
                  <a:pt x="474" y="1357"/>
                  <a:pt x="452" y="1349"/>
                  <a:pt x="431" y="1341"/>
                </a:cubicBezTo>
                <a:cubicBezTo>
                  <a:pt x="410" y="1332"/>
                  <a:pt x="390" y="1322"/>
                  <a:pt x="370" y="1310"/>
                </a:cubicBezTo>
                <a:cubicBezTo>
                  <a:pt x="349" y="1300"/>
                  <a:pt x="330" y="1288"/>
                  <a:pt x="311" y="1275"/>
                </a:cubicBezTo>
                <a:cubicBezTo>
                  <a:pt x="292" y="1263"/>
                  <a:pt x="274" y="1249"/>
                  <a:pt x="256" y="1235"/>
                </a:cubicBezTo>
                <a:cubicBezTo>
                  <a:pt x="238" y="1220"/>
                  <a:pt x="222" y="1205"/>
                  <a:pt x="205" y="1189"/>
                </a:cubicBezTo>
                <a:cubicBezTo>
                  <a:pt x="189" y="1173"/>
                  <a:pt x="174" y="1156"/>
                  <a:pt x="160" y="1138"/>
                </a:cubicBezTo>
                <a:cubicBezTo>
                  <a:pt x="145" y="1120"/>
                  <a:pt x="131" y="1102"/>
                  <a:pt x="119" y="1083"/>
                </a:cubicBezTo>
                <a:cubicBezTo>
                  <a:pt x="106" y="1064"/>
                  <a:pt x="94" y="1045"/>
                  <a:pt x="84" y="1025"/>
                </a:cubicBezTo>
                <a:cubicBezTo>
                  <a:pt x="73" y="1004"/>
                  <a:pt x="63" y="984"/>
                  <a:pt x="54" y="963"/>
                </a:cubicBezTo>
                <a:cubicBezTo>
                  <a:pt x="46" y="942"/>
                  <a:pt x="38" y="920"/>
                  <a:pt x="31" y="898"/>
                </a:cubicBezTo>
                <a:cubicBezTo>
                  <a:pt x="25" y="877"/>
                  <a:pt x="18" y="855"/>
                  <a:pt x="14" y="832"/>
                </a:cubicBezTo>
                <a:cubicBezTo>
                  <a:pt x="9" y="810"/>
                  <a:pt x="6" y="787"/>
                  <a:pt x="4" y="765"/>
                </a:cubicBezTo>
                <a:cubicBezTo>
                  <a:pt x="2" y="742"/>
                  <a:pt x="0" y="719"/>
                  <a:pt x="0" y="696"/>
                </a:cubicBezTo>
                <a:cubicBezTo>
                  <a:pt x="0" y="673"/>
                  <a:pt x="2" y="651"/>
                  <a:pt x="4" y="628"/>
                </a:cubicBezTo>
                <a:cubicBezTo>
                  <a:pt x="6" y="605"/>
                  <a:pt x="9" y="583"/>
                  <a:pt x="14" y="560"/>
                </a:cubicBezTo>
                <a:cubicBezTo>
                  <a:pt x="18" y="538"/>
                  <a:pt x="25" y="516"/>
                  <a:pt x="31" y="494"/>
                </a:cubicBezTo>
                <a:cubicBezTo>
                  <a:pt x="38" y="472"/>
                  <a:pt x="46" y="451"/>
                  <a:pt x="54" y="430"/>
                </a:cubicBezTo>
                <a:cubicBezTo>
                  <a:pt x="63" y="409"/>
                  <a:pt x="73" y="388"/>
                  <a:pt x="84" y="368"/>
                </a:cubicBezTo>
                <a:cubicBezTo>
                  <a:pt x="94" y="348"/>
                  <a:pt x="106" y="328"/>
                  <a:pt x="119" y="309"/>
                </a:cubicBezTo>
                <a:cubicBezTo>
                  <a:pt x="131" y="290"/>
                  <a:pt x="145" y="272"/>
                  <a:pt x="160" y="254"/>
                </a:cubicBezTo>
                <a:cubicBezTo>
                  <a:pt x="174" y="237"/>
                  <a:pt x="189" y="220"/>
                  <a:pt x="205" y="204"/>
                </a:cubicBezTo>
                <a:cubicBezTo>
                  <a:pt x="222" y="188"/>
                  <a:pt x="238" y="172"/>
                  <a:pt x="256" y="158"/>
                </a:cubicBezTo>
                <a:cubicBezTo>
                  <a:pt x="274" y="143"/>
                  <a:pt x="292" y="130"/>
                  <a:pt x="311" y="117"/>
                </a:cubicBezTo>
                <a:cubicBezTo>
                  <a:pt x="330" y="105"/>
                  <a:pt x="349" y="93"/>
                  <a:pt x="370" y="82"/>
                </a:cubicBezTo>
                <a:cubicBezTo>
                  <a:pt x="390" y="71"/>
                  <a:pt x="410" y="62"/>
                  <a:pt x="431" y="53"/>
                </a:cubicBezTo>
                <a:cubicBezTo>
                  <a:pt x="452" y="44"/>
                  <a:pt x="474" y="36"/>
                  <a:pt x="496" y="30"/>
                </a:cubicBezTo>
                <a:cubicBezTo>
                  <a:pt x="518" y="23"/>
                  <a:pt x="540" y="18"/>
                  <a:pt x="562" y="13"/>
                </a:cubicBezTo>
                <a:cubicBezTo>
                  <a:pt x="584" y="9"/>
                  <a:pt x="607" y="5"/>
                  <a:pt x="630" y="3"/>
                </a:cubicBezTo>
                <a:cubicBezTo>
                  <a:pt x="652" y="1"/>
                  <a:pt x="675" y="0"/>
                  <a:pt x="698" y="0"/>
                </a:cubicBezTo>
                <a:cubicBezTo>
                  <a:pt x="721" y="0"/>
                  <a:pt x="743" y="1"/>
                  <a:pt x="766" y="3"/>
                </a:cubicBezTo>
                <a:cubicBezTo>
                  <a:pt x="789" y="5"/>
                  <a:pt x="811" y="9"/>
                  <a:pt x="834" y="13"/>
                </a:cubicBezTo>
                <a:cubicBezTo>
                  <a:pt x="856" y="18"/>
                  <a:pt x="878" y="23"/>
                  <a:pt x="900" y="30"/>
                </a:cubicBezTo>
                <a:cubicBezTo>
                  <a:pt x="922" y="36"/>
                  <a:pt x="943" y="44"/>
                  <a:pt x="964" y="53"/>
                </a:cubicBezTo>
                <a:cubicBezTo>
                  <a:pt x="985" y="62"/>
                  <a:pt x="1006" y="71"/>
                  <a:pt x="1026" y="82"/>
                </a:cubicBezTo>
                <a:cubicBezTo>
                  <a:pt x="1046" y="93"/>
                  <a:pt x="1066" y="105"/>
                  <a:pt x="1085" y="117"/>
                </a:cubicBezTo>
                <a:cubicBezTo>
                  <a:pt x="1104" y="130"/>
                  <a:pt x="1122" y="143"/>
                  <a:pt x="1140" y="158"/>
                </a:cubicBezTo>
                <a:cubicBezTo>
                  <a:pt x="1157" y="172"/>
                  <a:pt x="1174" y="188"/>
                  <a:pt x="1190" y="204"/>
                </a:cubicBezTo>
                <a:cubicBezTo>
                  <a:pt x="1206" y="220"/>
                  <a:pt x="1222" y="237"/>
                  <a:pt x="1236" y="254"/>
                </a:cubicBezTo>
                <a:cubicBezTo>
                  <a:pt x="1251" y="272"/>
                  <a:pt x="1264" y="290"/>
                  <a:pt x="1277" y="309"/>
                </a:cubicBezTo>
                <a:cubicBezTo>
                  <a:pt x="1290" y="328"/>
                  <a:pt x="1301" y="348"/>
                  <a:pt x="1312" y="368"/>
                </a:cubicBezTo>
                <a:cubicBezTo>
                  <a:pt x="1323" y="388"/>
                  <a:pt x="1333" y="409"/>
                  <a:pt x="1341" y="430"/>
                </a:cubicBezTo>
                <a:cubicBezTo>
                  <a:pt x="1350" y="451"/>
                  <a:pt x="1358" y="472"/>
                  <a:pt x="1364" y="494"/>
                </a:cubicBezTo>
                <a:cubicBezTo>
                  <a:pt x="1371" y="516"/>
                  <a:pt x="1376" y="538"/>
                  <a:pt x="1381" y="560"/>
                </a:cubicBezTo>
                <a:cubicBezTo>
                  <a:pt x="1385" y="583"/>
                  <a:pt x="1389" y="605"/>
                  <a:pt x="1391" y="628"/>
                </a:cubicBezTo>
                <a:cubicBezTo>
                  <a:pt x="1393" y="651"/>
                  <a:pt x="1394" y="673"/>
                  <a:pt x="1394" y="696"/>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02" name="图片 201"/>
          <p:cNvPicPr/>
          <p:nvPr/>
        </p:nvPicPr>
        <p:blipFill>
          <a:blip r:embed="rId4"/>
          <a:stretch/>
        </p:blipFill>
        <p:spPr>
          <a:xfrm>
            <a:off x="894240" y="1930320"/>
            <a:ext cx="200160" cy="200160"/>
          </a:xfrm>
          <a:prstGeom prst="rect">
            <a:avLst/>
          </a:prstGeom>
          <a:noFill/>
          <a:ln w="0">
            <a:noFill/>
          </a:ln>
        </p:spPr>
      </p:pic>
      <p:sp>
        <p:nvSpPr>
          <p:cNvPr id="203" name="文本框 202"/>
          <p:cNvSpPr txBox="1"/>
          <p:nvPr/>
        </p:nvSpPr>
        <p:spPr>
          <a:xfrm>
            <a:off x="534960" y="1051200"/>
            <a:ext cx="5365080" cy="244080"/>
          </a:xfrm>
          <a:prstGeom prst="rect">
            <a:avLst/>
          </a:prstGeom>
          <a:noFill/>
          <a:ln w="0">
            <a:noFill/>
          </a:ln>
        </p:spPr>
        <p:txBody>
          <a:bodyPr wrap="none" lIns="0" tIns="0" rIns="0" bIns="0" anchor="t">
            <a:spAutoFit/>
          </a:bodyPr>
          <a:lstStyle/>
          <a:p>
            <a:r>
              <a:rPr lang="zh-CN" sz="1320" b="0" u="none" strike="noStrike">
                <a:solidFill>
                  <a:srgbClr val="BFDBFE"/>
                </a:solidFill>
                <a:effectLst/>
                <a:uFillTx/>
                <a:latin typeface="NotoSansCJKsc"/>
                <a:ea typeface="NotoSansCJKsc"/>
              </a:rPr>
              <a:t>智能家居系统主要实现以下核⼼功能，打造便捷、智能的家居管理体验：</a:t>
            </a:r>
            <a:endParaRPr lang="en-US" sz="1320" b="0" u="none" strike="noStrike">
              <a:solidFill>
                <a:srgbClr val="000000"/>
              </a:solidFill>
              <a:effectLst/>
              <a:uFillTx/>
              <a:latin typeface="Times New Roman"/>
            </a:endParaRPr>
          </a:p>
        </p:txBody>
      </p:sp>
      <p:sp>
        <p:nvSpPr>
          <p:cNvPr id="204" name="文本框 203"/>
          <p:cNvSpPr txBox="1"/>
          <p:nvPr/>
        </p:nvSpPr>
        <p:spPr>
          <a:xfrm>
            <a:off x="1412280" y="174780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实时环境监测</a:t>
            </a:r>
            <a:endParaRPr lang="en-US" sz="1580" b="0" u="none" strike="noStrike">
              <a:solidFill>
                <a:srgbClr val="000000"/>
              </a:solidFill>
              <a:effectLst/>
              <a:uFillTx/>
              <a:latin typeface="Times New Roman"/>
            </a:endParaRPr>
          </a:p>
        </p:txBody>
      </p:sp>
      <p:sp>
        <p:nvSpPr>
          <p:cNvPr id="205" name="文本框 204"/>
          <p:cNvSpPr txBox="1"/>
          <p:nvPr/>
        </p:nvSpPr>
        <p:spPr>
          <a:xfrm>
            <a:off x="1412280" y="213480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监测室内温度、湿度、空⽓质量等数据，并在北向应⽤直观</a:t>
            </a:r>
            <a:endParaRPr lang="en-US" sz="1050" b="0" u="none" strike="noStrike">
              <a:solidFill>
                <a:srgbClr val="000000"/>
              </a:solidFill>
              <a:effectLst/>
              <a:uFillTx/>
              <a:latin typeface="Times New Roman"/>
            </a:endParaRPr>
          </a:p>
        </p:txBody>
      </p:sp>
      <p:sp>
        <p:nvSpPr>
          <p:cNvPr id="206" name="文本框 205"/>
          <p:cNvSpPr txBox="1"/>
          <p:nvPr/>
        </p:nvSpPr>
        <p:spPr>
          <a:xfrm>
            <a:off x="1412280" y="233532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展⽰。通过传感器采集环境数据，为⽤⼾提供实时的家居环</a:t>
            </a:r>
            <a:endParaRPr lang="en-US" sz="1050" b="0" u="none" strike="noStrike">
              <a:solidFill>
                <a:srgbClr val="000000"/>
              </a:solidFill>
              <a:effectLst/>
              <a:uFillTx/>
              <a:latin typeface="Times New Roman"/>
            </a:endParaRPr>
          </a:p>
        </p:txBody>
      </p:sp>
      <p:sp>
        <p:nvSpPr>
          <p:cNvPr id="207" name="任意多边形: 形状 206"/>
          <p:cNvSpPr/>
          <p:nvPr/>
        </p:nvSpPr>
        <p:spPr>
          <a:xfrm>
            <a:off x="5481720" y="1571040"/>
            <a:ext cx="4680360" cy="1387440"/>
          </a:xfrm>
          <a:custGeom>
            <a:avLst/>
            <a:gdLst/>
            <a:ahLst/>
            <a:cxnLst/>
            <a:rect l="0" t="0" r="r" b="b"/>
            <a:pathLst>
              <a:path w="13001" h="3854">
                <a:moveTo>
                  <a:pt x="21" y="172"/>
                </a:moveTo>
                <a:cubicBezTo>
                  <a:pt x="36" y="137"/>
                  <a:pt x="56" y="107"/>
                  <a:pt x="82" y="81"/>
                </a:cubicBezTo>
                <a:cubicBezTo>
                  <a:pt x="108" y="55"/>
                  <a:pt x="138" y="35"/>
                  <a:pt x="172" y="21"/>
                </a:cubicBezTo>
                <a:cubicBezTo>
                  <a:pt x="206" y="7"/>
                  <a:pt x="242" y="0"/>
                  <a:pt x="279" y="0"/>
                </a:cubicBezTo>
                <a:lnTo>
                  <a:pt x="12722" y="0"/>
                </a:lnTo>
                <a:cubicBezTo>
                  <a:pt x="12759" y="0"/>
                  <a:pt x="12794" y="7"/>
                  <a:pt x="12829" y="21"/>
                </a:cubicBezTo>
                <a:cubicBezTo>
                  <a:pt x="12863" y="35"/>
                  <a:pt x="12893" y="55"/>
                  <a:pt x="12919" y="81"/>
                </a:cubicBezTo>
                <a:cubicBezTo>
                  <a:pt x="12945" y="107"/>
                  <a:pt x="12965" y="137"/>
                  <a:pt x="12979" y="172"/>
                </a:cubicBezTo>
                <a:cubicBezTo>
                  <a:pt x="12994" y="206"/>
                  <a:pt x="13001" y="241"/>
                  <a:pt x="13001" y="278"/>
                </a:cubicBezTo>
                <a:lnTo>
                  <a:pt x="13001" y="3575"/>
                </a:lnTo>
                <a:cubicBezTo>
                  <a:pt x="13001" y="3612"/>
                  <a:pt x="12994" y="3648"/>
                  <a:pt x="12979" y="3682"/>
                </a:cubicBezTo>
                <a:cubicBezTo>
                  <a:pt x="12965" y="3716"/>
                  <a:pt x="12945" y="3746"/>
                  <a:pt x="12919" y="3772"/>
                </a:cubicBezTo>
                <a:cubicBezTo>
                  <a:pt x="12893" y="3798"/>
                  <a:pt x="12863" y="3819"/>
                  <a:pt x="12829" y="3833"/>
                </a:cubicBezTo>
                <a:cubicBezTo>
                  <a:pt x="12794" y="3847"/>
                  <a:pt x="12759" y="3854"/>
                  <a:pt x="12722" y="3854"/>
                </a:cubicBezTo>
                <a:lnTo>
                  <a:pt x="279" y="3854"/>
                </a:lnTo>
                <a:cubicBezTo>
                  <a:pt x="242" y="3854"/>
                  <a:pt x="206" y="3847"/>
                  <a:pt x="172" y="3833"/>
                </a:cubicBezTo>
                <a:cubicBezTo>
                  <a:pt x="138" y="3819"/>
                  <a:pt x="108" y="3798"/>
                  <a:pt x="82" y="3772"/>
                </a:cubicBezTo>
                <a:cubicBezTo>
                  <a:pt x="56" y="3746"/>
                  <a:pt x="36" y="3716"/>
                  <a:pt x="21" y="3682"/>
                </a:cubicBezTo>
                <a:cubicBezTo>
                  <a:pt x="7" y="3648"/>
                  <a:pt x="0" y="3612"/>
                  <a:pt x="0" y="3576"/>
                </a:cubicBezTo>
                <a:lnTo>
                  <a:pt x="0" y="278"/>
                </a:lnTo>
                <a:cubicBezTo>
                  <a:pt x="0" y="241"/>
                  <a:pt x="7" y="206"/>
                  <a:pt x="21" y="172"/>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08" name="任意多边形: 形状 207"/>
          <p:cNvSpPr/>
          <p:nvPr/>
        </p:nvSpPr>
        <p:spPr>
          <a:xfrm>
            <a:off x="5481720" y="1571040"/>
            <a:ext cx="4680360" cy="1387440"/>
          </a:xfrm>
          <a:custGeom>
            <a:avLst/>
            <a:gdLst/>
            <a:ahLst/>
            <a:cxnLst/>
            <a:rect l="0" t="0" r="r" b="b"/>
            <a:pathLst>
              <a:path w="13001" h="3854">
                <a:moveTo>
                  <a:pt x="0" y="3575"/>
                </a:moveTo>
                <a:lnTo>
                  <a:pt x="0" y="278"/>
                </a:lnTo>
                <a:cubicBezTo>
                  <a:pt x="0" y="241"/>
                  <a:pt x="7" y="206"/>
                  <a:pt x="21" y="172"/>
                </a:cubicBezTo>
                <a:cubicBezTo>
                  <a:pt x="36" y="137"/>
                  <a:pt x="56" y="107"/>
                  <a:pt x="82" y="81"/>
                </a:cubicBezTo>
                <a:cubicBezTo>
                  <a:pt x="108" y="55"/>
                  <a:pt x="138" y="35"/>
                  <a:pt x="172" y="21"/>
                </a:cubicBezTo>
                <a:cubicBezTo>
                  <a:pt x="206" y="7"/>
                  <a:pt x="242" y="0"/>
                  <a:pt x="279" y="0"/>
                </a:cubicBezTo>
                <a:lnTo>
                  <a:pt x="12722" y="0"/>
                </a:lnTo>
                <a:cubicBezTo>
                  <a:pt x="12759" y="0"/>
                  <a:pt x="12794" y="7"/>
                  <a:pt x="12829" y="21"/>
                </a:cubicBezTo>
                <a:cubicBezTo>
                  <a:pt x="12863" y="35"/>
                  <a:pt x="12893" y="55"/>
                  <a:pt x="12919" y="81"/>
                </a:cubicBezTo>
                <a:cubicBezTo>
                  <a:pt x="12945" y="107"/>
                  <a:pt x="12965" y="137"/>
                  <a:pt x="12979" y="172"/>
                </a:cubicBezTo>
                <a:cubicBezTo>
                  <a:pt x="12994" y="206"/>
                  <a:pt x="13001" y="241"/>
                  <a:pt x="13001" y="278"/>
                </a:cubicBezTo>
                <a:lnTo>
                  <a:pt x="13001" y="3575"/>
                </a:lnTo>
                <a:cubicBezTo>
                  <a:pt x="13001" y="3612"/>
                  <a:pt x="12994" y="3648"/>
                  <a:pt x="12979" y="3682"/>
                </a:cubicBezTo>
                <a:cubicBezTo>
                  <a:pt x="12965" y="3716"/>
                  <a:pt x="12945" y="3746"/>
                  <a:pt x="12919" y="3772"/>
                </a:cubicBezTo>
                <a:cubicBezTo>
                  <a:pt x="12893" y="3798"/>
                  <a:pt x="12863" y="3819"/>
                  <a:pt x="12829" y="3833"/>
                </a:cubicBezTo>
                <a:cubicBezTo>
                  <a:pt x="12794" y="3847"/>
                  <a:pt x="12759" y="3854"/>
                  <a:pt x="12722" y="3854"/>
                </a:cubicBezTo>
                <a:lnTo>
                  <a:pt x="279" y="3854"/>
                </a:lnTo>
                <a:cubicBezTo>
                  <a:pt x="242" y="3854"/>
                  <a:pt x="206" y="3847"/>
                  <a:pt x="172" y="3833"/>
                </a:cubicBezTo>
                <a:cubicBezTo>
                  <a:pt x="138" y="3819"/>
                  <a:pt x="108" y="3798"/>
                  <a:pt x="82" y="3772"/>
                </a:cubicBezTo>
                <a:cubicBezTo>
                  <a:pt x="56" y="3746"/>
                  <a:pt x="36" y="3716"/>
                  <a:pt x="21" y="3682"/>
                </a:cubicBezTo>
                <a:cubicBezTo>
                  <a:pt x="7" y="3648"/>
                  <a:pt x="0" y="3612"/>
                  <a:pt x="0" y="3575"/>
                </a:cubicBezTo>
                <a:moveTo>
                  <a:pt x="23" y="278"/>
                </a:moveTo>
                <a:lnTo>
                  <a:pt x="23" y="3575"/>
                </a:lnTo>
                <a:cubicBezTo>
                  <a:pt x="23" y="3592"/>
                  <a:pt x="25" y="3609"/>
                  <a:pt x="28" y="3625"/>
                </a:cubicBezTo>
                <a:cubicBezTo>
                  <a:pt x="32" y="3642"/>
                  <a:pt x="36" y="3658"/>
                  <a:pt x="43" y="3673"/>
                </a:cubicBezTo>
                <a:cubicBezTo>
                  <a:pt x="49" y="3689"/>
                  <a:pt x="57" y="3703"/>
                  <a:pt x="67" y="3717"/>
                </a:cubicBezTo>
                <a:cubicBezTo>
                  <a:pt x="76" y="3731"/>
                  <a:pt x="86" y="3744"/>
                  <a:pt x="98" y="3756"/>
                </a:cubicBezTo>
                <a:cubicBezTo>
                  <a:pt x="110" y="3768"/>
                  <a:pt x="123" y="3778"/>
                  <a:pt x="137" y="3788"/>
                </a:cubicBezTo>
                <a:cubicBezTo>
                  <a:pt x="151" y="3797"/>
                  <a:pt x="166" y="3805"/>
                  <a:pt x="181" y="3811"/>
                </a:cubicBezTo>
                <a:cubicBezTo>
                  <a:pt x="197" y="3818"/>
                  <a:pt x="213" y="3823"/>
                  <a:pt x="229" y="3826"/>
                </a:cubicBezTo>
                <a:cubicBezTo>
                  <a:pt x="245" y="3829"/>
                  <a:pt x="262" y="3831"/>
                  <a:pt x="279" y="3831"/>
                </a:cubicBezTo>
                <a:lnTo>
                  <a:pt x="12722" y="3831"/>
                </a:lnTo>
                <a:cubicBezTo>
                  <a:pt x="12739" y="3831"/>
                  <a:pt x="12755" y="3829"/>
                  <a:pt x="12772" y="3826"/>
                </a:cubicBezTo>
                <a:cubicBezTo>
                  <a:pt x="12788" y="3823"/>
                  <a:pt x="12804" y="3818"/>
                  <a:pt x="12820" y="3811"/>
                </a:cubicBezTo>
                <a:cubicBezTo>
                  <a:pt x="12835" y="3805"/>
                  <a:pt x="12850" y="3797"/>
                  <a:pt x="12864" y="3788"/>
                </a:cubicBezTo>
                <a:cubicBezTo>
                  <a:pt x="12878" y="3778"/>
                  <a:pt x="12891" y="3768"/>
                  <a:pt x="12903" y="3756"/>
                </a:cubicBezTo>
                <a:cubicBezTo>
                  <a:pt x="12914" y="3744"/>
                  <a:pt x="12925" y="3731"/>
                  <a:pt x="12934" y="3717"/>
                </a:cubicBezTo>
                <a:cubicBezTo>
                  <a:pt x="12944" y="3703"/>
                  <a:pt x="12952" y="3689"/>
                  <a:pt x="12958" y="3673"/>
                </a:cubicBezTo>
                <a:cubicBezTo>
                  <a:pt x="12964" y="3658"/>
                  <a:pt x="12969" y="3642"/>
                  <a:pt x="12972" y="3625"/>
                </a:cubicBezTo>
                <a:cubicBezTo>
                  <a:pt x="12976" y="3609"/>
                  <a:pt x="12977" y="3592"/>
                  <a:pt x="12977" y="3575"/>
                </a:cubicBezTo>
                <a:lnTo>
                  <a:pt x="12977" y="278"/>
                </a:lnTo>
                <a:cubicBezTo>
                  <a:pt x="12977" y="261"/>
                  <a:pt x="12976" y="245"/>
                  <a:pt x="12972" y="228"/>
                </a:cubicBezTo>
                <a:cubicBezTo>
                  <a:pt x="12969" y="212"/>
                  <a:pt x="12964" y="196"/>
                  <a:pt x="12958" y="180"/>
                </a:cubicBezTo>
                <a:cubicBezTo>
                  <a:pt x="12952" y="165"/>
                  <a:pt x="12944" y="150"/>
                  <a:pt x="12934" y="136"/>
                </a:cubicBezTo>
                <a:cubicBezTo>
                  <a:pt x="12925" y="122"/>
                  <a:pt x="12914" y="109"/>
                  <a:pt x="12903" y="98"/>
                </a:cubicBezTo>
                <a:cubicBezTo>
                  <a:pt x="12891" y="86"/>
                  <a:pt x="12878" y="75"/>
                  <a:pt x="12864" y="66"/>
                </a:cubicBezTo>
                <a:cubicBezTo>
                  <a:pt x="12850" y="56"/>
                  <a:pt x="12835" y="49"/>
                  <a:pt x="12820" y="42"/>
                </a:cubicBezTo>
                <a:cubicBezTo>
                  <a:pt x="12804" y="36"/>
                  <a:pt x="12788" y="31"/>
                  <a:pt x="12772" y="28"/>
                </a:cubicBezTo>
                <a:cubicBezTo>
                  <a:pt x="12755" y="24"/>
                  <a:pt x="12739" y="23"/>
                  <a:pt x="12722" y="23"/>
                </a:cubicBezTo>
                <a:lnTo>
                  <a:pt x="279" y="23"/>
                </a:lnTo>
                <a:cubicBezTo>
                  <a:pt x="262" y="23"/>
                  <a:pt x="245" y="24"/>
                  <a:pt x="229" y="28"/>
                </a:cubicBezTo>
                <a:cubicBezTo>
                  <a:pt x="213" y="31"/>
                  <a:pt x="197" y="36"/>
                  <a:pt x="181" y="42"/>
                </a:cubicBezTo>
                <a:cubicBezTo>
                  <a:pt x="166" y="49"/>
                  <a:pt x="151" y="56"/>
                  <a:pt x="137" y="66"/>
                </a:cubicBezTo>
                <a:cubicBezTo>
                  <a:pt x="123" y="75"/>
                  <a:pt x="110" y="86"/>
                  <a:pt x="98" y="98"/>
                </a:cubicBezTo>
                <a:cubicBezTo>
                  <a:pt x="86" y="109"/>
                  <a:pt x="76" y="122"/>
                  <a:pt x="67" y="136"/>
                </a:cubicBezTo>
                <a:cubicBezTo>
                  <a:pt x="57" y="150"/>
                  <a:pt x="49" y="165"/>
                  <a:pt x="43" y="180"/>
                </a:cubicBezTo>
                <a:cubicBezTo>
                  <a:pt x="36" y="196"/>
                  <a:pt x="32" y="212"/>
                  <a:pt x="28" y="228"/>
                </a:cubicBezTo>
                <a:cubicBezTo>
                  <a:pt x="25" y="245"/>
                  <a:pt x="23" y="261"/>
                  <a:pt x="23" y="278"/>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09" name="任意多边形: 形状 208"/>
          <p:cNvSpPr/>
          <p:nvPr/>
        </p:nvSpPr>
        <p:spPr>
          <a:xfrm>
            <a:off x="5690880" y="1779840"/>
            <a:ext cx="501480" cy="501840"/>
          </a:xfrm>
          <a:custGeom>
            <a:avLst/>
            <a:gdLst/>
            <a:ahLst/>
            <a:cxnLst/>
            <a:rect l="0" t="0" r="r" b="b"/>
            <a:pathLst>
              <a:path w="1393" h="1394">
                <a:moveTo>
                  <a:pt x="1393" y="696"/>
                </a:moveTo>
                <a:cubicBezTo>
                  <a:pt x="1393" y="719"/>
                  <a:pt x="1392" y="742"/>
                  <a:pt x="1390" y="765"/>
                </a:cubicBezTo>
                <a:cubicBezTo>
                  <a:pt x="1388" y="787"/>
                  <a:pt x="1384" y="810"/>
                  <a:pt x="1380" y="832"/>
                </a:cubicBezTo>
                <a:cubicBezTo>
                  <a:pt x="1376" y="855"/>
                  <a:pt x="1370" y="877"/>
                  <a:pt x="1363" y="898"/>
                </a:cubicBezTo>
                <a:cubicBezTo>
                  <a:pt x="1357" y="920"/>
                  <a:pt x="1349" y="942"/>
                  <a:pt x="1340" y="963"/>
                </a:cubicBezTo>
                <a:cubicBezTo>
                  <a:pt x="1332" y="984"/>
                  <a:pt x="1322" y="1004"/>
                  <a:pt x="1311" y="1025"/>
                </a:cubicBezTo>
                <a:cubicBezTo>
                  <a:pt x="1300" y="1045"/>
                  <a:pt x="1289" y="1064"/>
                  <a:pt x="1276" y="1083"/>
                </a:cubicBezTo>
                <a:cubicBezTo>
                  <a:pt x="1263" y="1102"/>
                  <a:pt x="1250" y="1120"/>
                  <a:pt x="1235" y="1138"/>
                </a:cubicBezTo>
                <a:cubicBezTo>
                  <a:pt x="1221" y="1156"/>
                  <a:pt x="1206" y="1173"/>
                  <a:pt x="1189" y="1189"/>
                </a:cubicBezTo>
                <a:cubicBezTo>
                  <a:pt x="1173" y="1205"/>
                  <a:pt x="1156" y="1220"/>
                  <a:pt x="1139" y="1235"/>
                </a:cubicBezTo>
                <a:cubicBezTo>
                  <a:pt x="1121" y="1249"/>
                  <a:pt x="1103" y="1263"/>
                  <a:pt x="1084" y="1275"/>
                </a:cubicBezTo>
                <a:cubicBezTo>
                  <a:pt x="1065" y="1288"/>
                  <a:pt x="1045" y="1300"/>
                  <a:pt x="1025" y="1310"/>
                </a:cubicBezTo>
                <a:cubicBezTo>
                  <a:pt x="1005" y="1322"/>
                  <a:pt x="985" y="1332"/>
                  <a:pt x="963" y="1341"/>
                </a:cubicBezTo>
                <a:cubicBezTo>
                  <a:pt x="942" y="1349"/>
                  <a:pt x="921" y="1357"/>
                  <a:pt x="899" y="1364"/>
                </a:cubicBezTo>
                <a:cubicBezTo>
                  <a:pt x="877" y="1370"/>
                  <a:pt x="855" y="1376"/>
                  <a:pt x="833" y="1380"/>
                </a:cubicBezTo>
                <a:cubicBezTo>
                  <a:pt x="810" y="1385"/>
                  <a:pt x="788" y="1388"/>
                  <a:pt x="765" y="1390"/>
                </a:cubicBezTo>
                <a:cubicBezTo>
                  <a:pt x="743" y="1393"/>
                  <a:pt x="720" y="1394"/>
                  <a:pt x="697" y="1394"/>
                </a:cubicBezTo>
                <a:cubicBezTo>
                  <a:pt x="674" y="1394"/>
                  <a:pt x="651" y="1393"/>
                  <a:pt x="629" y="1390"/>
                </a:cubicBezTo>
                <a:cubicBezTo>
                  <a:pt x="606" y="1388"/>
                  <a:pt x="583" y="1385"/>
                  <a:pt x="561" y="1380"/>
                </a:cubicBezTo>
                <a:cubicBezTo>
                  <a:pt x="539" y="1376"/>
                  <a:pt x="517" y="1370"/>
                  <a:pt x="495" y="1364"/>
                </a:cubicBezTo>
                <a:cubicBezTo>
                  <a:pt x="473" y="1357"/>
                  <a:pt x="452" y="1349"/>
                  <a:pt x="430" y="1341"/>
                </a:cubicBezTo>
                <a:cubicBezTo>
                  <a:pt x="409" y="1332"/>
                  <a:pt x="389" y="1322"/>
                  <a:pt x="369" y="1310"/>
                </a:cubicBezTo>
                <a:cubicBezTo>
                  <a:pt x="349" y="1300"/>
                  <a:pt x="329" y="1288"/>
                  <a:pt x="310" y="1275"/>
                </a:cubicBezTo>
                <a:cubicBezTo>
                  <a:pt x="291" y="1263"/>
                  <a:pt x="273" y="1249"/>
                  <a:pt x="255" y="1235"/>
                </a:cubicBezTo>
                <a:cubicBezTo>
                  <a:pt x="238" y="1220"/>
                  <a:pt x="221" y="1205"/>
                  <a:pt x="205" y="1189"/>
                </a:cubicBezTo>
                <a:cubicBezTo>
                  <a:pt x="187" y="1173"/>
                  <a:pt x="172" y="1156"/>
                  <a:pt x="158" y="1138"/>
                </a:cubicBezTo>
                <a:cubicBezTo>
                  <a:pt x="143" y="1120"/>
                  <a:pt x="130" y="1102"/>
                  <a:pt x="117" y="1083"/>
                </a:cubicBezTo>
                <a:cubicBezTo>
                  <a:pt x="104" y="1064"/>
                  <a:pt x="93" y="1045"/>
                  <a:pt x="82" y="1025"/>
                </a:cubicBezTo>
                <a:cubicBezTo>
                  <a:pt x="71" y="1004"/>
                  <a:pt x="61" y="984"/>
                  <a:pt x="53" y="963"/>
                </a:cubicBezTo>
                <a:cubicBezTo>
                  <a:pt x="44" y="942"/>
                  <a:pt x="36" y="920"/>
                  <a:pt x="30" y="898"/>
                </a:cubicBezTo>
                <a:cubicBezTo>
                  <a:pt x="23" y="877"/>
                  <a:pt x="17" y="855"/>
                  <a:pt x="13" y="832"/>
                </a:cubicBezTo>
                <a:cubicBezTo>
                  <a:pt x="9" y="810"/>
                  <a:pt x="5" y="787"/>
                  <a:pt x="3" y="765"/>
                </a:cubicBezTo>
                <a:cubicBezTo>
                  <a:pt x="1" y="742"/>
                  <a:pt x="0" y="719"/>
                  <a:pt x="0" y="696"/>
                </a:cubicBezTo>
                <a:cubicBezTo>
                  <a:pt x="0" y="673"/>
                  <a:pt x="1" y="651"/>
                  <a:pt x="3" y="628"/>
                </a:cubicBezTo>
                <a:cubicBezTo>
                  <a:pt x="5" y="605"/>
                  <a:pt x="9" y="583"/>
                  <a:pt x="13" y="560"/>
                </a:cubicBezTo>
                <a:cubicBezTo>
                  <a:pt x="17" y="538"/>
                  <a:pt x="23" y="516"/>
                  <a:pt x="30" y="494"/>
                </a:cubicBezTo>
                <a:cubicBezTo>
                  <a:pt x="36" y="472"/>
                  <a:pt x="44" y="451"/>
                  <a:pt x="53" y="430"/>
                </a:cubicBezTo>
                <a:cubicBezTo>
                  <a:pt x="61" y="409"/>
                  <a:pt x="71" y="388"/>
                  <a:pt x="82" y="368"/>
                </a:cubicBezTo>
                <a:cubicBezTo>
                  <a:pt x="93" y="348"/>
                  <a:pt x="104" y="328"/>
                  <a:pt x="117" y="309"/>
                </a:cubicBezTo>
                <a:cubicBezTo>
                  <a:pt x="130" y="290"/>
                  <a:pt x="143" y="272"/>
                  <a:pt x="158" y="254"/>
                </a:cubicBezTo>
                <a:cubicBezTo>
                  <a:pt x="172" y="237"/>
                  <a:pt x="187" y="220"/>
                  <a:pt x="205" y="204"/>
                </a:cubicBezTo>
                <a:cubicBezTo>
                  <a:pt x="221" y="188"/>
                  <a:pt x="238" y="172"/>
                  <a:pt x="255" y="158"/>
                </a:cubicBezTo>
                <a:cubicBezTo>
                  <a:pt x="273" y="143"/>
                  <a:pt x="291" y="130"/>
                  <a:pt x="310" y="117"/>
                </a:cubicBezTo>
                <a:cubicBezTo>
                  <a:pt x="329" y="105"/>
                  <a:pt x="349" y="93"/>
                  <a:pt x="369" y="82"/>
                </a:cubicBezTo>
                <a:cubicBezTo>
                  <a:pt x="389" y="71"/>
                  <a:pt x="409" y="62"/>
                  <a:pt x="430" y="53"/>
                </a:cubicBezTo>
                <a:cubicBezTo>
                  <a:pt x="452" y="44"/>
                  <a:pt x="473" y="36"/>
                  <a:pt x="495" y="30"/>
                </a:cubicBezTo>
                <a:cubicBezTo>
                  <a:pt x="517" y="23"/>
                  <a:pt x="539" y="18"/>
                  <a:pt x="561" y="13"/>
                </a:cubicBezTo>
                <a:cubicBezTo>
                  <a:pt x="583" y="9"/>
                  <a:pt x="606" y="5"/>
                  <a:pt x="629" y="3"/>
                </a:cubicBezTo>
                <a:cubicBezTo>
                  <a:pt x="651" y="1"/>
                  <a:pt x="674" y="0"/>
                  <a:pt x="697" y="0"/>
                </a:cubicBezTo>
                <a:cubicBezTo>
                  <a:pt x="720" y="0"/>
                  <a:pt x="743" y="1"/>
                  <a:pt x="765" y="3"/>
                </a:cubicBezTo>
                <a:cubicBezTo>
                  <a:pt x="788" y="5"/>
                  <a:pt x="810" y="9"/>
                  <a:pt x="833" y="13"/>
                </a:cubicBezTo>
                <a:cubicBezTo>
                  <a:pt x="855" y="18"/>
                  <a:pt x="877" y="23"/>
                  <a:pt x="899" y="30"/>
                </a:cubicBezTo>
                <a:cubicBezTo>
                  <a:pt x="921" y="36"/>
                  <a:pt x="942" y="44"/>
                  <a:pt x="963" y="53"/>
                </a:cubicBezTo>
                <a:cubicBezTo>
                  <a:pt x="985" y="62"/>
                  <a:pt x="1005" y="71"/>
                  <a:pt x="1025" y="82"/>
                </a:cubicBezTo>
                <a:cubicBezTo>
                  <a:pt x="1045" y="93"/>
                  <a:pt x="1065" y="105"/>
                  <a:pt x="1084" y="117"/>
                </a:cubicBezTo>
                <a:cubicBezTo>
                  <a:pt x="1103" y="130"/>
                  <a:pt x="1121" y="143"/>
                  <a:pt x="1139" y="158"/>
                </a:cubicBezTo>
                <a:cubicBezTo>
                  <a:pt x="1156" y="172"/>
                  <a:pt x="1173" y="188"/>
                  <a:pt x="1189" y="204"/>
                </a:cubicBezTo>
                <a:cubicBezTo>
                  <a:pt x="1206" y="220"/>
                  <a:pt x="1221" y="237"/>
                  <a:pt x="1235" y="254"/>
                </a:cubicBezTo>
                <a:cubicBezTo>
                  <a:pt x="1250" y="272"/>
                  <a:pt x="1263" y="290"/>
                  <a:pt x="1276" y="309"/>
                </a:cubicBezTo>
                <a:cubicBezTo>
                  <a:pt x="1289" y="328"/>
                  <a:pt x="1300" y="348"/>
                  <a:pt x="1311" y="368"/>
                </a:cubicBezTo>
                <a:cubicBezTo>
                  <a:pt x="1322" y="388"/>
                  <a:pt x="1332" y="409"/>
                  <a:pt x="1340" y="430"/>
                </a:cubicBezTo>
                <a:cubicBezTo>
                  <a:pt x="1349" y="451"/>
                  <a:pt x="1357" y="472"/>
                  <a:pt x="1363" y="494"/>
                </a:cubicBezTo>
                <a:cubicBezTo>
                  <a:pt x="1370" y="516"/>
                  <a:pt x="1376" y="538"/>
                  <a:pt x="1380" y="560"/>
                </a:cubicBezTo>
                <a:cubicBezTo>
                  <a:pt x="1384" y="583"/>
                  <a:pt x="1388" y="605"/>
                  <a:pt x="1390" y="628"/>
                </a:cubicBezTo>
                <a:cubicBezTo>
                  <a:pt x="1392" y="651"/>
                  <a:pt x="1393" y="673"/>
                  <a:pt x="1393" y="696"/>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10" name="图片 209"/>
          <p:cNvPicPr/>
          <p:nvPr/>
        </p:nvPicPr>
        <p:blipFill>
          <a:blip r:embed="rId5"/>
          <a:stretch/>
        </p:blipFill>
        <p:spPr>
          <a:xfrm>
            <a:off x="5866560" y="1930320"/>
            <a:ext cx="150120" cy="200160"/>
          </a:xfrm>
          <a:prstGeom prst="rect">
            <a:avLst/>
          </a:prstGeom>
          <a:noFill/>
          <a:ln w="0">
            <a:noFill/>
          </a:ln>
        </p:spPr>
      </p:pic>
      <p:sp>
        <p:nvSpPr>
          <p:cNvPr id="211" name="文本框 210"/>
          <p:cNvSpPr txBox="1"/>
          <p:nvPr/>
        </p:nvSpPr>
        <p:spPr>
          <a:xfrm>
            <a:off x="1412280" y="253584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境信息，确保居住环境舒适健康。</a:t>
            </a:r>
            <a:endParaRPr lang="en-US" sz="1050" b="0" u="none" strike="noStrike">
              <a:solidFill>
                <a:srgbClr val="000000"/>
              </a:solidFill>
              <a:effectLst/>
              <a:uFillTx/>
              <a:latin typeface="Times New Roman"/>
            </a:endParaRPr>
          </a:p>
        </p:txBody>
      </p:sp>
      <p:sp>
        <p:nvSpPr>
          <p:cNvPr id="212" name="文本框 211"/>
          <p:cNvSpPr txBox="1"/>
          <p:nvPr/>
        </p:nvSpPr>
        <p:spPr>
          <a:xfrm>
            <a:off x="6359400" y="174780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智能设备控制</a:t>
            </a:r>
            <a:endParaRPr lang="en-US" sz="1580" b="0" u="none" strike="noStrike">
              <a:solidFill>
                <a:srgbClr val="000000"/>
              </a:solidFill>
              <a:effectLst/>
              <a:uFillTx/>
              <a:latin typeface="Times New Roman"/>
            </a:endParaRPr>
          </a:p>
        </p:txBody>
      </p:sp>
      <p:sp>
        <p:nvSpPr>
          <p:cNvPr id="213" name="文本框 212"/>
          <p:cNvSpPr txBox="1"/>
          <p:nvPr/>
        </p:nvSpPr>
        <p:spPr>
          <a:xfrm>
            <a:off x="6359400" y="2134800"/>
            <a:ext cx="3621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模拟和控制智能家居设备（如空调、灯光），⽀持设备绑定、</a:t>
            </a:r>
            <a:endParaRPr lang="en-US" sz="1050" b="0" u="none" strike="noStrike">
              <a:solidFill>
                <a:srgbClr val="000000"/>
              </a:solidFill>
              <a:effectLst/>
              <a:uFillTx/>
              <a:latin typeface="Times New Roman"/>
            </a:endParaRPr>
          </a:p>
        </p:txBody>
      </p:sp>
      <p:sp>
        <p:nvSpPr>
          <p:cNvPr id="214" name="文本框 213"/>
          <p:cNvSpPr txBox="1"/>
          <p:nvPr/>
        </p:nvSpPr>
        <p:spPr>
          <a:xfrm>
            <a:off x="6359400" y="233532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状态控制和详情查看。⽤⼾可远程或本地控制各种智能家居</a:t>
            </a:r>
            <a:endParaRPr lang="en-US" sz="1050" b="0" u="none" strike="noStrike">
              <a:solidFill>
                <a:srgbClr val="000000"/>
              </a:solidFill>
              <a:effectLst/>
              <a:uFillTx/>
              <a:latin typeface="Times New Roman"/>
            </a:endParaRPr>
          </a:p>
        </p:txBody>
      </p:sp>
      <p:sp>
        <p:nvSpPr>
          <p:cNvPr id="215" name="任意多边形: 形状 214"/>
          <p:cNvSpPr/>
          <p:nvPr/>
        </p:nvSpPr>
        <p:spPr>
          <a:xfrm>
            <a:off x="534600" y="3225600"/>
            <a:ext cx="4680000" cy="1387440"/>
          </a:xfrm>
          <a:custGeom>
            <a:avLst/>
            <a:gdLst/>
            <a:ahLst/>
            <a:cxnLst/>
            <a:rect l="0" t="0" r="r" b="b"/>
            <a:pathLst>
              <a:path w="13000" h="3854">
                <a:moveTo>
                  <a:pt x="0" y="3576"/>
                </a:moveTo>
                <a:lnTo>
                  <a:pt x="0" y="278"/>
                </a:lnTo>
                <a:cubicBezTo>
                  <a:pt x="0" y="241"/>
                  <a:pt x="7" y="206"/>
                  <a:pt x="21" y="172"/>
                </a:cubicBezTo>
                <a:cubicBezTo>
                  <a:pt x="35" y="138"/>
                  <a:pt x="56" y="107"/>
                  <a:pt x="82" y="81"/>
                </a:cubicBezTo>
                <a:cubicBezTo>
                  <a:pt x="108" y="55"/>
                  <a:pt x="138" y="35"/>
                  <a:pt x="172" y="21"/>
                </a:cubicBezTo>
                <a:cubicBezTo>
                  <a:pt x="206" y="7"/>
                  <a:pt x="242" y="0"/>
                  <a:pt x="279" y="0"/>
                </a:cubicBezTo>
                <a:lnTo>
                  <a:pt x="12722" y="0"/>
                </a:lnTo>
                <a:cubicBezTo>
                  <a:pt x="12759" y="0"/>
                  <a:pt x="12794" y="7"/>
                  <a:pt x="12828" y="21"/>
                </a:cubicBezTo>
                <a:cubicBezTo>
                  <a:pt x="12863" y="35"/>
                  <a:pt x="12893" y="55"/>
                  <a:pt x="12919" y="81"/>
                </a:cubicBezTo>
                <a:cubicBezTo>
                  <a:pt x="12945" y="107"/>
                  <a:pt x="12965" y="138"/>
                  <a:pt x="12979" y="172"/>
                </a:cubicBezTo>
                <a:cubicBezTo>
                  <a:pt x="12993" y="206"/>
                  <a:pt x="13000" y="241"/>
                  <a:pt x="13000" y="278"/>
                </a:cubicBezTo>
                <a:lnTo>
                  <a:pt x="13000" y="3576"/>
                </a:lnTo>
                <a:cubicBezTo>
                  <a:pt x="13000" y="3612"/>
                  <a:pt x="12993" y="3648"/>
                  <a:pt x="12979" y="3682"/>
                </a:cubicBezTo>
                <a:cubicBezTo>
                  <a:pt x="12965" y="3716"/>
                  <a:pt x="12945" y="3746"/>
                  <a:pt x="12919" y="3773"/>
                </a:cubicBezTo>
                <a:cubicBezTo>
                  <a:pt x="12893" y="3799"/>
                  <a:pt x="12863" y="3819"/>
                  <a:pt x="12828" y="3833"/>
                </a:cubicBezTo>
                <a:cubicBezTo>
                  <a:pt x="12794" y="3847"/>
                  <a:pt x="12759" y="3854"/>
                  <a:pt x="12722" y="3854"/>
                </a:cubicBezTo>
                <a:lnTo>
                  <a:pt x="279" y="3854"/>
                </a:lnTo>
                <a:cubicBezTo>
                  <a:pt x="242" y="3854"/>
                  <a:pt x="206" y="3847"/>
                  <a:pt x="172" y="3833"/>
                </a:cubicBezTo>
                <a:cubicBezTo>
                  <a:pt x="138" y="3819"/>
                  <a:pt x="108" y="3799"/>
                  <a:pt x="82" y="3773"/>
                </a:cubicBezTo>
                <a:cubicBezTo>
                  <a:pt x="56" y="3746"/>
                  <a:pt x="35" y="3716"/>
                  <a:pt x="21" y="3682"/>
                </a:cubicBezTo>
                <a:cubicBezTo>
                  <a:pt x="7" y="3648"/>
                  <a:pt x="0" y="3612"/>
                  <a:pt x="0" y="3576"/>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16" name="任意多边形: 形状 215"/>
          <p:cNvSpPr/>
          <p:nvPr/>
        </p:nvSpPr>
        <p:spPr>
          <a:xfrm>
            <a:off x="534600" y="3225600"/>
            <a:ext cx="4680000" cy="1387440"/>
          </a:xfrm>
          <a:custGeom>
            <a:avLst/>
            <a:gdLst/>
            <a:ahLst/>
            <a:cxnLst/>
            <a:rect l="0" t="0" r="r" b="b"/>
            <a:pathLst>
              <a:path w="13000" h="3854">
                <a:moveTo>
                  <a:pt x="0" y="3576"/>
                </a:moveTo>
                <a:lnTo>
                  <a:pt x="0" y="278"/>
                </a:lnTo>
                <a:cubicBezTo>
                  <a:pt x="0" y="241"/>
                  <a:pt x="7" y="206"/>
                  <a:pt x="21" y="172"/>
                </a:cubicBezTo>
                <a:cubicBezTo>
                  <a:pt x="35" y="138"/>
                  <a:pt x="56" y="107"/>
                  <a:pt x="82" y="81"/>
                </a:cubicBezTo>
                <a:cubicBezTo>
                  <a:pt x="108" y="55"/>
                  <a:pt x="138" y="35"/>
                  <a:pt x="172" y="21"/>
                </a:cubicBezTo>
                <a:cubicBezTo>
                  <a:pt x="206" y="7"/>
                  <a:pt x="242" y="0"/>
                  <a:pt x="279" y="0"/>
                </a:cubicBezTo>
                <a:lnTo>
                  <a:pt x="12722" y="0"/>
                </a:lnTo>
                <a:cubicBezTo>
                  <a:pt x="12759" y="0"/>
                  <a:pt x="12794" y="7"/>
                  <a:pt x="12828" y="21"/>
                </a:cubicBezTo>
                <a:cubicBezTo>
                  <a:pt x="12863" y="35"/>
                  <a:pt x="12893" y="55"/>
                  <a:pt x="12919" y="81"/>
                </a:cubicBezTo>
                <a:cubicBezTo>
                  <a:pt x="12945" y="107"/>
                  <a:pt x="12965" y="138"/>
                  <a:pt x="12979" y="172"/>
                </a:cubicBezTo>
                <a:cubicBezTo>
                  <a:pt x="12993" y="206"/>
                  <a:pt x="13000" y="241"/>
                  <a:pt x="13000" y="278"/>
                </a:cubicBezTo>
                <a:lnTo>
                  <a:pt x="13000" y="3576"/>
                </a:lnTo>
                <a:cubicBezTo>
                  <a:pt x="13000" y="3612"/>
                  <a:pt x="12993" y="3648"/>
                  <a:pt x="12979" y="3682"/>
                </a:cubicBezTo>
                <a:cubicBezTo>
                  <a:pt x="12965" y="3716"/>
                  <a:pt x="12945" y="3746"/>
                  <a:pt x="12919" y="3773"/>
                </a:cubicBezTo>
                <a:cubicBezTo>
                  <a:pt x="12893" y="3799"/>
                  <a:pt x="12863" y="3819"/>
                  <a:pt x="12828" y="3833"/>
                </a:cubicBezTo>
                <a:cubicBezTo>
                  <a:pt x="12794" y="3847"/>
                  <a:pt x="12759" y="3854"/>
                  <a:pt x="12722" y="3854"/>
                </a:cubicBezTo>
                <a:lnTo>
                  <a:pt x="279" y="3854"/>
                </a:lnTo>
                <a:cubicBezTo>
                  <a:pt x="242" y="3854"/>
                  <a:pt x="206" y="3847"/>
                  <a:pt x="172" y="3833"/>
                </a:cubicBezTo>
                <a:cubicBezTo>
                  <a:pt x="138" y="3819"/>
                  <a:pt x="108" y="3799"/>
                  <a:pt x="82" y="3773"/>
                </a:cubicBezTo>
                <a:cubicBezTo>
                  <a:pt x="56" y="3746"/>
                  <a:pt x="35" y="3716"/>
                  <a:pt x="21" y="3682"/>
                </a:cubicBezTo>
                <a:cubicBezTo>
                  <a:pt x="7" y="3648"/>
                  <a:pt x="0" y="3612"/>
                  <a:pt x="0" y="3576"/>
                </a:cubicBezTo>
                <a:moveTo>
                  <a:pt x="23" y="278"/>
                </a:moveTo>
                <a:lnTo>
                  <a:pt x="23" y="3576"/>
                </a:lnTo>
                <a:cubicBezTo>
                  <a:pt x="23" y="3592"/>
                  <a:pt x="25" y="3609"/>
                  <a:pt x="28" y="3625"/>
                </a:cubicBezTo>
                <a:cubicBezTo>
                  <a:pt x="32" y="3642"/>
                  <a:pt x="36" y="3658"/>
                  <a:pt x="43" y="3673"/>
                </a:cubicBezTo>
                <a:cubicBezTo>
                  <a:pt x="49" y="3689"/>
                  <a:pt x="57" y="3703"/>
                  <a:pt x="66" y="3717"/>
                </a:cubicBezTo>
                <a:cubicBezTo>
                  <a:pt x="76" y="3731"/>
                  <a:pt x="86" y="3744"/>
                  <a:pt x="98" y="3756"/>
                </a:cubicBezTo>
                <a:cubicBezTo>
                  <a:pt x="110" y="3768"/>
                  <a:pt x="123" y="3779"/>
                  <a:pt x="137" y="3788"/>
                </a:cubicBezTo>
                <a:cubicBezTo>
                  <a:pt x="151" y="3797"/>
                  <a:pt x="165" y="3805"/>
                  <a:pt x="181" y="3811"/>
                </a:cubicBezTo>
                <a:cubicBezTo>
                  <a:pt x="196" y="3818"/>
                  <a:pt x="212" y="3823"/>
                  <a:pt x="229" y="3826"/>
                </a:cubicBezTo>
                <a:cubicBezTo>
                  <a:pt x="245" y="3829"/>
                  <a:pt x="262" y="3831"/>
                  <a:pt x="279" y="3831"/>
                </a:cubicBezTo>
                <a:lnTo>
                  <a:pt x="12722" y="3831"/>
                </a:lnTo>
                <a:cubicBezTo>
                  <a:pt x="12739" y="3831"/>
                  <a:pt x="12755" y="3829"/>
                  <a:pt x="12772" y="3826"/>
                </a:cubicBezTo>
                <a:cubicBezTo>
                  <a:pt x="12788" y="3823"/>
                  <a:pt x="12804" y="3818"/>
                  <a:pt x="12820" y="3811"/>
                </a:cubicBezTo>
                <a:cubicBezTo>
                  <a:pt x="12835" y="3805"/>
                  <a:pt x="12850" y="3797"/>
                  <a:pt x="12864" y="3788"/>
                </a:cubicBezTo>
                <a:cubicBezTo>
                  <a:pt x="12878" y="3779"/>
                  <a:pt x="12891" y="3768"/>
                  <a:pt x="12902" y="3756"/>
                </a:cubicBezTo>
                <a:cubicBezTo>
                  <a:pt x="12914" y="3744"/>
                  <a:pt x="12925" y="3731"/>
                  <a:pt x="12934" y="3717"/>
                </a:cubicBezTo>
                <a:cubicBezTo>
                  <a:pt x="12944" y="3703"/>
                  <a:pt x="12951" y="3689"/>
                  <a:pt x="12958" y="3673"/>
                </a:cubicBezTo>
                <a:cubicBezTo>
                  <a:pt x="12964" y="3658"/>
                  <a:pt x="12969" y="3642"/>
                  <a:pt x="12972" y="3625"/>
                </a:cubicBezTo>
                <a:cubicBezTo>
                  <a:pt x="12976" y="3609"/>
                  <a:pt x="12977" y="3592"/>
                  <a:pt x="12977" y="3576"/>
                </a:cubicBezTo>
                <a:lnTo>
                  <a:pt x="12977" y="278"/>
                </a:lnTo>
                <a:cubicBezTo>
                  <a:pt x="12977" y="262"/>
                  <a:pt x="12976" y="245"/>
                  <a:pt x="12972" y="228"/>
                </a:cubicBezTo>
                <a:cubicBezTo>
                  <a:pt x="12969" y="212"/>
                  <a:pt x="12964" y="196"/>
                  <a:pt x="12958" y="181"/>
                </a:cubicBezTo>
                <a:cubicBezTo>
                  <a:pt x="12951" y="165"/>
                  <a:pt x="12944" y="150"/>
                  <a:pt x="12934" y="136"/>
                </a:cubicBezTo>
                <a:cubicBezTo>
                  <a:pt x="12925" y="122"/>
                  <a:pt x="12914" y="110"/>
                  <a:pt x="12902" y="98"/>
                </a:cubicBezTo>
                <a:cubicBezTo>
                  <a:pt x="12891" y="86"/>
                  <a:pt x="12878" y="75"/>
                  <a:pt x="12864" y="66"/>
                </a:cubicBezTo>
                <a:cubicBezTo>
                  <a:pt x="12850" y="57"/>
                  <a:pt x="12835" y="49"/>
                  <a:pt x="12820" y="42"/>
                </a:cubicBezTo>
                <a:cubicBezTo>
                  <a:pt x="12804" y="36"/>
                  <a:pt x="12788" y="31"/>
                  <a:pt x="12772" y="28"/>
                </a:cubicBezTo>
                <a:cubicBezTo>
                  <a:pt x="12755" y="25"/>
                  <a:pt x="12739" y="23"/>
                  <a:pt x="12722" y="23"/>
                </a:cubicBezTo>
                <a:lnTo>
                  <a:pt x="279" y="23"/>
                </a:lnTo>
                <a:cubicBezTo>
                  <a:pt x="262" y="23"/>
                  <a:pt x="245" y="25"/>
                  <a:pt x="229" y="28"/>
                </a:cubicBezTo>
                <a:cubicBezTo>
                  <a:pt x="212" y="31"/>
                  <a:pt x="196" y="36"/>
                  <a:pt x="181" y="42"/>
                </a:cubicBezTo>
                <a:cubicBezTo>
                  <a:pt x="165" y="49"/>
                  <a:pt x="151" y="57"/>
                  <a:pt x="137" y="66"/>
                </a:cubicBezTo>
                <a:cubicBezTo>
                  <a:pt x="123" y="75"/>
                  <a:pt x="110" y="86"/>
                  <a:pt x="98" y="98"/>
                </a:cubicBezTo>
                <a:cubicBezTo>
                  <a:pt x="86" y="110"/>
                  <a:pt x="76" y="122"/>
                  <a:pt x="66" y="136"/>
                </a:cubicBezTo>
                <a:cubicBezTo>
                  <a:pt x="57" y="150"/>
                  <a:pt x="49" y="165"/>
                  <a:pt x="43" y="181"/>
                </a:cubicBezTo>
                <a:cubicBezTo>
                  <a:pt x="36" y="196"/>
                  <a:pt x="32" y="212"/>
                  <a:pt x="28" y="228"/>
                </a:cubicBezTo>
                <a:cubicBezTo>
                  <a:pt x="25" y="245"/>
                  <a:pt x="23" y="262"/>
                  <a:pt x="23" y="278"/>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17" name="任意多边形: 形状 216"/>
          <p:cNvSpPr/>
          <p:nvPr/>
        </p:nvSpPr>
        <p:spPr>
          <a:xfrm>
            <a:off x="743400" y="3434400"/>
            <a:ext cx="501840" cy="501840"/>
          </a:xfrm>
          <a:custGeom>
            <a:avLst/>
            <a:gdLst/>
            <a:ahLst/>
            <a:cxnLst/>
            <a:rect l="0" t="0" r="r" b="b"/>
            <a:pathLst>
              <a:path w="1394" h="1394">
                <a:moveTo>
                  <a:pt x="1394" y="696"/>
                </a:moveTo>
                <a:cubicBezTo>
                  <a:pt x="1394" y="719"/>
                  <a:pt x="1393" y="742"/>
                  <a:pt x="1391" y="765"/>
                </a:cubicBezTo>
                <a:cubicBezTo>
                  <a:pt x="1389" y="787"/>
                  <a:pt x="1385" y="810"/>
                  <a:pt x="1381" y="832"/>
                </a:cubicBezTo>
                <a:cubicBezTo>
                  <a:pt x="1376" y="855"/>
                  <a:pt x="1371" y="877"/>
                  <a:pt x="1364" y="899"/>
                </a:cubicBezTo>
                <a:cubicBezTo>
                  <a:pt x="1358" y="921"/>
                  <a:pt x="1350" y="943"/>
                  <a:pt x="1341" y="964"/>
                </a:cubicBezTo>
                <a:cubicBezTo>
                  <a:pt x="1333" y="985"/>
                  <a:pt x="1323" y="1006"/>
                  <a:pt x="1312" y="1026"/>
                </a:cubicBezTo>
                <a:cubicBezTo>
                  <a:pt x="1301" y="1046"/>
                  <a:pt x="1290" y="1065"/>
                  <a:pt x="1277" y="1084"/>
                </a:cubicBezTo>
                <a:cubicBezTo>
                  <a:pt x="1264" y="1103"/>
                  <a:pt x="1251" y="1122"/>
                  <a:pt x="1236" y="1139"/>
                </a:cubicBezTo>
                <a:cubicBezTo>
                  <a:pt x="1222" y="1157"/>
                  <a:pt x="1206" y="1174"/>
                  <a:pt x="1190" y="1190"/>
                </a:cubicBezTo>
                <a:cubicBezTo>
                  <a:pt x="1174" y="1206"/>
                  <a:pt x="1157" y="1221"/>
                  <a:pt x="1140" y="1236"/>
                </a:cubicBezTo>
                <a:cubicBezTo>
                  <a:pt x="1122" y="1250"/>
                  <a:pt x="1104" y="1264"/>
                  <a:pt x="1085" y="1276"/>
                </a:cubicBezTo>
                <a:cubicBezTo>
                  <a:pt x="1066" y="1289"/>
                  <a:pt x="1046" y="1301"/>
                  <a:pt x="1026" y="1312"/>
                </a:cubicBezTo>
                <a:cubicBezTo>
                  <a:pt x="1006" y="1322"/>
                  <a:pt x="985" y="1332"/>
                  <a:pt x="964" y="1341"/>
                </a:cubicBezTo>
                <a:cubicBezTo>
                  <a:pt x="943" y="1350"/>
                  <a:pt x="922" y="1357"/>
                  <a:pt x="900" y="1364"/>
                </a:cubicBezTo>
                <a:cubicBezTo>
                  <a:pt x="878" y="1370"/>
                  <a:pt x="856" y="1376"/>
                  <a:pt x="834" y="1380"/>
                </a:cubicBezTo>
                <a:cubicBezTo>
                  <a:pt x="811" y="1385"/>
                  <a:pt x="789" y="1388"/>
                  <a:pt x="766" y="1390"/>
                </a:cubicBezTo>
                <a:cubicBezTo>
                  <a:pt x="743" y="1393"/>
                  <a:pt x="721" y="1394"/>
                  <a:pt x="698" y="1394"/>
                </a:cubicBezTo>
                <a:cubicBezTo>
                  <a:pt x="675" y="1394"/>
                  <a:pt x="652" y="1393"/>
                  <a:pt x="630" y="1390"/>
                </a:cubicBezTo>
                <a:cubicBezTo>
                  <a:pt x="607" y="1388"/>
                  <a:pt x="584" y="1385"/>
                  <a:pt x="562" y="1380"/>
                </a:cubicBezTo>
                <a:cubicBezTo>
                  <a:pt x="540" y="1376"/>
                  <a:pt x="518" y="1370"/>
                  <a:pt x="496" y="1364"/>
                </a:cubicBezTo>
                <a:cubicBezTo>
                  <a:pt x="474" y="1357"/>
                  <a:pt x="452" y="1350"/>
                  <a:pt x="431" y="1341"/>
                </a:cubicBezTo>
                <a:cubicBezTo>
                  <a:pt x="410" y="1332"/>
                  <a:pt x="390" y="1322"/>
                  <a:pt x="370" y="1312"/>
                </a:cubicBezTo>
                <a:cubicBezTo>
                  <a:pt x="349" y="1301"/>
                  <a:pt x="330" y="1289"/>
                  <a:pt x="311" y="1276"/>
                </a:cubicBezTo>
                <a:cubicBezTo>
                  <a:pt x="292" y="1264"/>
                  <a:pt x="274" y="1250"/>
                  <a:pt x="256" y="1236"/>
                </a:cubicBezTo>
                <a:cubicBezTo>
                  <a:pt x="238" y="1221"/>
                  <a:pt x="222" y="1206"/>
                  <a:pt x="205" y="1190"/>
                </a:cubicBezTo>
                <a:cubicBezTo>
                  <a:pt x="189" y="1174"/>
                  <a:pt x="174" y="1157"/>
                  <a:pt x="160" y="1139"/>
                </a:cubicBezTo>
                <a:cubicBezTo>
                  <a:pt x="145" y="1122"/>
                  <a:pt x="131" y="1103"/>
                  <a:pt x="119" y="1084"/>
                </a:cubicBezTo>
                <a:cubicBezTo>
                  <a:pt x="106" y="1065"/>
                  <a:pt x="94" y="1046"/>
                  <a:pt x="84" y="1026"/>
                </a:cubicBezTo>
                <a:cubicBezTo>
                  <a:pt x="73" y="1006"/>
                  <a:pt x="63" y="985"/>
                  <a:pt x="54" y="964"/>
                </a:cubicBezTo>
                <a:cubicBezTo>
                  <a:pt x="46" y="943"/>
                  <a:pt x="38" y="921"/>
                  <a:pt x="31" y="899"/>
                </a:cubicBezTo>
                <a:cubicBezTo>
                  <a:pt x="25" y="877"/>
                  <a:pt x="18" y="855"/>
                  <a:pt x="14" y="832"/>
                </a:cubicBezTo>
                <a:cubicBezTo>
                  <a:pt x="9" y="810"/>
                  <a:pt x="6" y="787"/>
                  <a:pt x="4" y="765"/>
                </a:cubicBezTo>
                <a:cubicBezTo>
                  <a:pt x="2" y="742"/>
                  <a:pt x="0" y="719"/>
                  <a:pt x="0" y="696"/>
                </a:cubicBezTo>
                <a:cubicBezTo>
                  <a:pt x="0" y="674"/>
                  <a:pt x="2" y="651"/>
                  <a:pt x="4" y="628"/>
                </a:cubicBezTo>
                <a:cubicBezTo>
                  <a:pt x="6" y="606"/>
                  <a:pt x="9" y="583"/>
                  <a:pt x="14" y="561"/>
                </a:cubicBezTo>
                <a:cubicBezTo>
                  <a:pt x="18" y="538"/>
                  <a:pt x="25" y="516"/>
                  <a:pt x="31" y="494"/>
                </a:cubicBezTo>
                <a:cubicBezTo>
                  <a:pt x="38" y="472"/>
                  <a:pt x="46" y="451"/>
                  <a:pt x="54" y="430"/>
                </a:cubicBezTo>
                <a:cubicBezTo>
                  <a:pt x="63" y="409"/>
                  <a:pt x="73" y="388"/>
                  <a:pt x="84" y="368"/>
                </a:cubicBezTo>
                <a:cubicBezTo>
                  <a:pt x="94" y="348"/>
                  <a:pt x="106" y="329"/>
                  <a:pt x="119" y="310"/>
                </a:cubicBezTo>
                <a:cubicBezTo>
                  <a:pt x="131" y="291"/>
                  <a:pt x="145" y="272"/>
                  <a:pt x="160" y="255"/>
                </a:cubicBezTo>
                <a:cubicBezTo>
                  <a:pt x="174" y="237"/>
                  <a:pt x="189" y="220"/>
                  <a:pt x="205" y="204"/>
                </a:cubicBezTo>
                <a:cubicBezTo>
                  <a:pt x="222" y="188"/>
                  <a:pt x="238" y="173"/>
                  <a:pt x="256" y="158"/>
                </a:cubicBezTo>
                <a:cubicBezTo>
                  <a:pt x="274" y="144"/>
                  <a:pt x="292" y="130"/>
                  <a:pt x="311" y="117"/>
                </a:cubicBezTo>
                <a:cubicBezTo>
                  <a:pt x="330" y="105"/>
                  <a:pt x="349" y="93"/>
                  <a:pt x="370" y="82"/>
                </a:cubicBezTo>
                <a:cubicBezTo>
                  <a:pt x="390" y="72"/>
                  <a:pt x="410" y="62"/>
                  <a:pt x="431" y="53"/>
                </a:cubicBezTo>
                <a:cubicBezTo>
                  <a:pt x="452" y="44"/>
                  <a:pt x="474" y="37"/>
                  <a:pt x="496" y="30"/>
                </a:cubicBezTo>
                <a:cubicBezTo>
                  <a:pt x="518" y="23"/>
                  <a:pt x="540" y="18"/>
                  <a:pt x="562" y="13"/>
                </a:cubicBezTo>
                <a:cubicBezTo>
                  <a:pt x="584" y="9"/>
                  <a:pt x="607" y="6"/>
                  <a:pt x="630" y="3"/>
                </a:cubicBezTo>
                <a:cubicBezTo>
                  <a:pt x="652" y="1"/>
                  <a:pt x="675" y="0"/>
                  <a:pt x="698" y="0"/>
                </a:cubicBezTo>
                <a:cubicBezTo>
                  <a:pt x="721" y="0"/>
                  <a:pt x="743" y="1"/>
                  <a:pt x="766" y="3"/>
                </a:cubicBezTo>
                <a:cubicBezTo>
                  <a:pt x="789" y="6"/>
                  <a:pt x="811" y="9"/>
                  <a:pt x="834" y="13"/>
                </a:cubicBezTo>
                <a:cubicBezTo>
                  <a:pt x="856" y="18"/>
                  <a:pt x="878" y="23"/>
                  <a:pt x="900" y="30"/>
                </a:cubicBezTo>
                <a:cubicBezTo>
                  <a:pt x="922" y="37"/>
                  <a:pt x="943" y="44"/>
                  <a:pt x="964" y="53"/>
                </a:cubicBezTo>
                <a:cubicBezTo>
                  <a:pt x="985" y="62"/>
                  <a:pt x="1006" y="72"/>
                  <a:pt x="1026" y="82"/>
                </a:cubicBezTo>
                <a:cubicBezTo>
                  <a:pt x="1046" y="93"/>
                  <a:pt x="1066" y="105"/>
                  <a:pt x="1085" y="117"/>
                </a:cubicBezTo>
                <a:cubicBezTo>
                  <a:pt x="1104" y="130"/>
                  <a:pt x="1122" y="144"/>
                  <a:pt x="1140" y="158"/>
                </a:cubicBezTo>
                <a:cubicBezTo>
                  <a:pt x="1157" y="173"/>
                  <a:pt x="1174" y="188"/>
                  <a:pt x="1190" y="204"/>
                </a:cubicBezTo>
                <a:cubicBezTo>
                  <a:pt x="1206" y="220"/>
                  <a:pt x="1222" y="237"/>
                  <a:pt x="1236" y="255"/>
                </a:cubicBezTo>
                <a:cubicBezTo>
                  <a:pt x="1251" y="272"/>
                  <a:pt x="1264" y="291"/>
                  <a:pt x="1277" y="310"/>
                </a:cubicBezTo>
                <a:cubicBezTo>
                  <a:pt x="1290" y="329"/>
                  <a:pt x="1301" y="348"/>
                  <a:pt x="1312" y="368"/>
                </a:cubicBezTo>
                <a:cubicBezTo>
                  <a:pt x="1323" y="388"/>
                  <a:pt x="1333" y="409"/>
                  <a:pt x="1341" y="430"/>
                </a:cubicBezTo>
                <a:cubicBezTo>
                  <a:pt x="1350" y="451"/>
                  <a:pt x="1358" y="472"/>
                  <a:pt x="1364" y="494"/>
                </a:cubicBezTo>
                <a:cubicBezTo>
                  <a:pt x="1371" y="516"/>
                  <a:pt x="1376" y="538"/>
                  <a:pt x="1381" y="561"/>
                </a:cubicBezTo>
                <a:cubicBezTo>
                  <a:pt x="1385" y="583"/>
                  <a:pt x="1389" y="606"/>
                  <a:pt x="1391" y="628"/>
                </a:cubicBezTo>
                <a:cubicBezTo>
                  <a:pt x="1393" y="651"/>
                  <a:pt x="1394" y="674"/>
                  <a:pt x="1394" y="696"/>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18" name="图片 217"/>
          <p:cNvPicPr/>
          <p:nvPr/>
        </p:nvPicPr>
        <p:blipFill>
          <a:blip r:embed="rId6"/>
          <a:stretch/>
        </p:blipFill>
        <p:spPr>
          <a:xfrm>
            <a:off x="919080" y="3584880"/>
            <a:ext cx="150120" cy="200160"/>
          </a:xfrm>
          <a:prstGeom prst="rect">
            <a:avLst/>
          </a:prstGeom>
          <a:noFill/>
          <a:ln w="0">
            <a:noFill/>
          </a:ln>
        </p:spPr>
      </p:pic>
      <p:sp>
        <p:nvSpPr>
          <p:cNvPr id="219" name="文本框 218"/>
          <p:cNvSpPr txBox="1"/>
          <p:nvPr/>
        </p:nvSpPr>
        <p:spPr>
          <a:xfrm>
            <a:off x="6359400" y="2535840"/>
            <a:ext cx="1744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设备，实现便捷的家居管理。</a:t>
            </a:r>
            <a:endParaRPr lang="en-US" sz="1050" b="0" u="none" strike="noStrike">
              <a:solidFill>
                <a:srgbClr val="000000"/>
              </a:solidFill>
              <a:effectLst/>
              <a:uFillTx/>
              <a:latin typeface="Times New Roman"/>
            </a:endParaRPr>
          </a:p>
        </p:txBody>
      </p:sp>
      <p:sp>
        <p:nvSpPr>
          <p:cNvPr id="220" name="文本框 219"/>
          <p:cNvSpPr txBox="1"/>
          <p:nvPr/>
        </p:nvSpPr>
        <p:spPr>
          <a:xfrm>
            <a:off x="1412280" y="3449160"/>
            <a:ext cx="231120" cy="235080"/>
          </a:xfrm>
          <a:prstGeom prst="rect">
            <a:avLst/>
          </a:prstGeom>
          <a:noFill/>
          <a:ln w="0">
            <a:noFill/>
          </a:ln>
        </p:spPr>
        <p:txBody>
          <a:bodyPr wrap="none" lIns="0" tIns="0" rIns="0" bIns="0" anchor="t">
            <a:spAutoFit/>
          </a:bodyPr>
          <a:lstStyle/>
          <a:p>
            <a:r>
              <a:rPr lang="en-US" sz="1580" b="1" u="none" strike="noStrike">
                <a:solidFill>
                  <a:srgbClr val="FFFFFF"/>
                </a:solidFill>
                <a:effectLst/>
                <a:uFillTx/>
                <a:latin typeface="DejaVuSans"/>
                <a:ea typeface="DejaVuSans"/>
              </a:rPr>
              <a:t>AI</a:t>
            </a:r>
            <a:endParaRPr lang="en-US" sz="1580" b="0" u="none" strike="noStrike">
              <a:solidFill>
                <a:srgbClr val="000000"/>
              </a:solidFill>
              <a:effectLst/>
              <a:uFillTx/>
              <a:latin typeface="Times New Roman"/>
            </a:endParaRPr>
          </a:p>
        </p:txBody>
      </p:sp>
      <p:sp>
        <p:nvSpPr>
          <p:cNvPr id="221" name="文本框 220"/>
          <p:cNvSpPr txBox="1"/>
          <p:nvPr/>
        </p:nvSpPr>
        <p:spPr>
          <a:xfrm>
            <a:off x="1641960" y="340236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智能交互</a:t>
            </a:r>
            <a:endParaRPr lang="en-US" sz="1580" b="0" u="none" strike="noStrike">
              <a:solidFill>
                <a:srgbClr val="000000"/>
              </a:solidFill>
              <a:effectLst/>
              <a:uFillTx/>
              <a:latin typeface="Times New Roman"/>
            </a:endParaRPr>
          </a:p>
        </p:txBody>
      </p:sp>
      <p:sp>
        <p:nvSpPr>
          <p:cNvPr id="222" name="文本框 221"/>
          <p:cNvSpPr txBox="1"/>
          <p:nvPr/>
        </p:nvSpPr>
        <p:spPr>
          <a:xfrm>
            <a:off x="1412280" y="378936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⽀持⽤⼾通过⾃然语⾔查询环境数据、控制设备，提供语⾳</a:t>
            </a:r>
            <a:endParaRPr lang="en-US" sz="1050" b="0" u="none" strike="noStrike">
              <a:solidFill>
                <a:srgbClr val="000000"/>
              </a:solidFill>
              <a:effectLst/>
              <a:uFillTx/>
              <a:latin typeface="Times New Roman"/>
            </a:endParaRPr>
          </a:p>
        </p:txBody>
      </p:sp>
      <p:sp>
        <p:nvSpPr>
          <p:cNvPr id="223" name="文本框 222"/>
          <p:cNvSpPr txBox="1"/>
          <p:nvPr/>
        </p:nvSpPr>
        <p:spPr>
          <a:xfrm>
            <a:off x="1412280" y="398988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交互⼊⼝。集成鸿蒙</a:t>
            </a:r>
            <a:endParaRPr lang="en-US" sz="1050" b="0" u="none" strike="noStrike">
              <a:solidFill>
                <a:srgbClr val="000000"/>
              </a:solidFill>
              <a:effectLst/>
              <a:uFillTx/>
              <a:latin typeface="Times New Roman"/>
            </a:endParaRPr>
          </a:p>
        </p:txBody>
      </p:sp>
      <p:sp>
        <p:nvSpPr>
          <p:cNvPr id="224" name="文本框 223"/>
          <p:cNvSpPr txBox="1"/>
          <p:nvPr/>
        </p:nvSpPr>
        <p:spPr>
          <a:xfrm>
            <a:off x="2615760" y="402084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225" name="文本框 224"/>
          <p:cNvSpPr txBox="1"/>
          <p:nvPr/>
        </p:nvSpPr>
        <p:spPr>
          <a:xfrm>
            <a:off x="2746440" y="3989880"/>
            <a:ext cx="2146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引擎和⾃然语⾔处理库，实现智能化</a:t>
            </a:r>
            <a:endParaRPr lang="en-US" sz="1050" b="0" u="none" strike="noStrike">
              <a:solidFill>
                <a:srgbClr val="000000"/>
              </a:solidFill>
              <a:effectLst/>
              <a:uFillTx/>
              <a:latin typeface="Times New Roman"/>
            </a:endParaRPr>
          </a:p>
        </p:txBody>
      </p:sp>
      <p:sp>
        <p:nvSpPr>
          <p:cNvPr id="226" name="任意多边形: 形状 225"/>
          <p:cNvSpPr/>
          <p:nvPr/>
        </p:nvSpPr>
        <p:spPr>
          <a:xfrm>
            <a:off x="5481720" y="3225600"/>
            <a:ext cx="4680360" cy="1387440"/>
          </a:xfrm>
          <a:custGeom>
            <a:avLst/>
            <a:gdLst/>
            <a:ahLst/>
            <a:cxnLst/>
            <a:rect l="0" t="0" r="r" b="b"/>
            <a:pathLst>
              <a:path w="13001" h="3854">
                <a:moveTo>
                  <a:pt x="21" y="172"/>
                </a:moveTo>
                <a:cubicBezTo>
                  <a:pt x="36" y="138"/>
                  <a:pt x="56" y="107"/>
                  <a:pt x="82" y="81"/>
                </a:cubicBezTo>
                <a:cubicBezTo>
                  <a:pt x="108" y="55"/>
                  <a:pt x="138" y="35"/>
                  <a:pt x="172" y="21"/>
                </a:cubicBezTo>
                <a:cubicBezTo>
                  <a:pt x="206" y="7"/>
                  <a:pt x="242" y="0"/>
                  <a:pt x="279" y="0"/>
                </a:cubicBezTo>
                <a:lnTo>
                  <a:pt x="12722" y="0"/>
                </a:lnTo>
                <a:cubicBezTo>
                  <a:pt x="12759" y="0"/>
                  <a:pt x="12794" y="7"/>
                  <a:pt x="12829" y="21"/>
                </a:cubicBezTo>
                <a:cubicBezTo>
                  <a:pt x="12863" y="35"/>
                  <a:pt x="12893" y="55"/>
                  <a:pt x="12919" y="81"/>
                </a:cubicBezTo>
                <a:cubicBezTo>
                  <a:pt x="12945" y="107"/>
                  <a:pt x="12965" y="138"/>
                  <a:pt x="12979" y="172"/>
                </a:cubicBezTo>
                <a:cubicBezTo>
                  <a:pt x="12994" y="206"/>
                  <a:pt x="13001" y="241"/>
                  <a:pt x="13001" y="278"/>
                </a:cubicBezTo>
                <a:lnTo>
                  <a:pt x="13001" y="3576"/>
                </a:lnTo>
                <a:cubicBezTo>
                  <a:pt x="13001" y="3612"/>
                  <a:pt x="12994" y="3648"/>
                  <a:pt x="12979" y="3682"/>
                </a:cubicBezTo>
                <a:cubicBezTo>
                  <a:pt x="12965" y="3716"/>
                  <a:pt x="12945" y="3746"/>
                  <a:pt x="12919" y="3773"/>
                </a:cubicBezTo>
                <a:cubicBezTo>
                  <a:pt x="12893" y="3799"/>
                  <a:pt x="12863" y="3819"/>
                  <a:pt x="12829" y="3833"/>
                </a:cubicBezTo>
                <a:cubicBezTo>
                  <a:pt x="12794" y="3847"/>
                  <a:pt x="12759" y="3854"/>
                  <a:pt x="12722" y="3854"/>
                </a:cubicBezTo>
                <a:lnTo>
                  <a:pt x="279" y="3854"/>
                </a:lnTo>
                <a:cubicBezTo>
                  <a:pt x="242" y="3854"/>
                  <a:pt x="206" y="3847"/>
                  <a:pt x="172" y="3833"/>
                </a:cubicBezTo>
                <a:cubicBezTo>
                  <a:pt x="138" y="3819"/>
                  <a:pt x="108" y="3799"/>
                  <a:pt x="82" y="3773"/>
                </a:cubicBezTo>
                <a:cubicBezTo>
                  <a:pt x="56" y="3746"/>
                  <a:pt x="36" y="3716"/>
                  <a:pt x="21" y="3682"/>
                </a:cubicBezTo>
                <a:cubicBezTo>
                  <a:pt x="7" y="3648"/>
                  <a:pt x="0" y="3613"/>
                  <a:pt x="0" y="3576"/>
                </a:cubicBezTo>
                <a:lnTo>
                  <a:pt x="0" y="278"/>
                </a:lnTo>
                <a:cubicBezTo>
                  <a:pt x="0" y="241"/>
                  <a:pt x="7" y="206"/>
                  <a:pt x="21" y="172"/>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27" name="任意多边形: 形状 226"/>
          <p:cNvSpPr/>
          <p:nvPr/>
        </p:nvSpPr>
        <p:spPr>
          <a:xfrm>
            <a:off x="5481720" y="3225600"/>
            <a:ext cx="4680360" cy="1387440"/>
          </a:xfrm>
          <a:custGeom>
            <a:avLst/>
            <a:gdLst/>
            <a:ahLst/>
            <a:cxnLst/>
            <a:rect l="0" t="0" r="r" b="b"/>
            <a:pathLst>
              <a:path w="13001" h="3854">
                <a:moveTo>
                  <a:pt x="0" y="3576"/>
                </a:moveTo>
                <a:lnTo>
                  <a:pt x="0" y="278"/>
                </a:lnTo>
                <a:cubicBezTo>
                  <a:pt x="0" y="241"/>
                  <a:pt x="7" y="206"/>
                  <a:pt x="21" y="172"/>
                </a:cubicBezTo>
                <a:cubicBezTo>
                  <a:pt x="36" y="138"/>
                  <a:pt x="56" y="107"/>
                  <a:pt x="82" y="81"/>
                </a:cubicBezTo>
                <a:cubicBezTo>
                  <a:pt x="108" y="55"/>
                  <a:pt x="138" y="35"/>
                  <a:pt x="172" y="21"/>
                </a:cubicBezTo>
                <a:cubicBezTo>
                  <a:pt x="206" y="7"/>
                  <a:pt x="242" y="0"/>
                  <a:pt x="279" y="0"/>
                </a:cubicBezTo>
                <a:lnTo>
                  <a:pt x="12722" y="0"/>
                </a:lnTo>
                <a:cubicBezTo>
                  <a:pt x="12759" y="0"/>
                  <a:pt x="12794" y="7"/>
                  <a:pt x="12829" y="21"/>
                </a:cubicBezTo>
                <a:cubicBezTo>
                  <a:pt x="12863" y="35"/>
                  <a:pt x="12893" y="55"/>
                  <a:pt x="12919" y="81"/>
                </a:cubicBezTo>
                <a:cubicBezTo>
                  <a:pt x="12945" y="107"/>
                  <a:pt x="12965" y="138"/>
                  <a:pt x="12979" y="172"/>
                </a:cubicBezTo>
                <a:cubicBezTo>
                  <a:pt x="12994" y="206"/>
                  <a:pt x="13001" y="241"/>
                  <a:pt x="13001" y="278"/>
                </a:cubicBezTo>
                <a:lnTo>
                  <a:pt x="13001" y="3576"/>
                </a:lnTo>
                <a:cubicBezTo>
                  <a:pt x="13001" y="3612"/>
                  <a:pt x="12994" y="3648"/>
                  <a:pt x="12979" y="3682"/>
                </a:cubicBezTo>
                <a:cubicBezTo>
                  <a:pt x="12965" y="3716"/>
                  <a:pt x="12945" y="3746"/>
                  <a:pt x="12919" y="3773"/>
                </a:cubicBezTo>
                <a:cubicBezTo>
                  <a:pt x="12893" y="3799"/>
                  <a:pt x="12863" y="3819"/>
                  <a:pt x="12829" y="3833"/>
                </a:cubicBezTo>
                <a:cubicBezTo>
                  <a:pt x="12794" y="3847"/>
                  <a:pt x="12759" y="3854"/>
                  <a:pt x="12722" y="3854"/>
                </a:cubicBezTo>
                <a:lnTo>
                  <a:pt x="279" y="3854"/>
                </a:lnTo>
                <a:cubicBezTo>
                  <a:pt x="242" y="3854"/>
                  <a:pt x="206" y="3847"/>
                  <a:pt x="172" y="3833"/>
                </a:cubicBezTo>
                <a:cubicBezTo>
                  <a:pt x="138" y="3819"/>
                  <a:pt x="108" y="3799"/>
                  <a:pt x="82" y="3773"/>
                </a:cubicBezTo>
                <a:cubicBezTo>
                  <a:pt x="56" y="3746"/>
                  <a:pt x="36" y="3716"/>
                  <a:pt x="21" y="3682"/>
                </a:cubicBezTo>
                <a:cubicBezTo>
                  <a:pt x="7" y="3648"/>
                  <a:pt x="0" y="3612"/>
                  <a:pt x="0" y="3576"/>
                </a:cubicBezTo>
                <a:moveTo>
                  <a:pt x="23" y="278"/>
                </a:moveTo>
                <a:lnTo>
                  <a:pt x="23" y="3576"/>
                </a:lnTo>
                <a:cubicBezTo>
                  <a:pt x="23" y="3592"/>
                  <a:pt x="25" y="3609"/>
                  <a:pt x="28" y="3625"/>
                </a:cubicBezTo>
                <a:cubicBezTo>
                  <a:pt x="32" y="3642"/>
                  <a:pt x="36" y="3658"/>
                  <a:pt x="43" y="3673"/>
                </a:cubicBezTo>
                <a:cubicBezTo>
                  <a:pt x="49" y="3689"/>
                  <a:pt x="57" y="3703"/>
                  <a:pt x="67" y="3717"/>
                </a:cubicBezTo>
                <a:cubicBezTo>
                  <a:pt x="76" y="3731"/>
                  <a:pt x="86" y="3744"/>
                  <a:pt x="98" y="3756"/>
                </a:cubicBezTo>
                <a:cubicBezTo>
                  <a:pt x="110" y="3768"/>
                  <a:pt x="123" y="3779"/>
                  <a:pt x="137" y="3788"/>
                </a:cubicBezTo>
                <a:cubicBezTo>
                  <a:pt x="151" y="3797"/>
                  <a:pt x="166" y="3805"/>
                  <a:pt x="181" y="3811"/>
                </a:cubicBezTo>
                <a:cubicBezTo>
                  <a:pt x="197" y="3818"/>
                  <a:pt x="213" y="3823"/>
                  <a:pt x="229" y="3826"/>
                </a:cubicBezTo>
                <a:cubicBezTo>
                  <a:pt x="245" y="3829"/>
                  <a:pt x="262" y="3831"/>
                  <a:pt x="279" y="3831"/>
                </a:cubicBezTo>
                <a:lnTo>
                  <a:pt x="12722" y="3831"/>
                </a:lnTo>
                <a:cubicBezTo>
                  <a:pt x="12739" y="3831"/>
                  <a:pt x="12755" y="3829"/>
                  <a:pt x="12772" y="3826"/>
                </a:cubicBezTo>
                <a:cubicBezTo>
                  <a:pt x="12788" y="3823"/>
                  <a:pt x="12804" y="3818"/>
                  <a:pt x="12820" y="3811"/>
                </a:cubicBezTo>
                <a:cubicBezTo>
                  <a:pt x="12835" y="3805"/>
                  <a:pt x="12850" y="3797"/>
                  <a:pt x="12864" y="3788"/>
                </a:cubicBezTo>
                <a:cubicBezTo>
                  <a:pt x="12878" y="3779"/>
                  <a:pt x="12891" y="3768"/>
                  <a:pt x="12903" y="3756"/>
                </a:cubicBezTo>
                <a:cubicBezTo>
                  <a:pt x="12914" y="3744"/>
                  <a:pt x="12925" y="3731"/>
                  <a:pt x="12934" y="3717"/>
                </a:cubicBezTo>
                <a:cubicBezTo>
                  <a:pt x="12944" y="3703"/>
                  <a:pt x="12952" y="3689"/>
                  <a:pt x="12958" y="3673"/>
                </a:cubicBezTo>
                <a:cubicBezTo>
                  <a:pt x="12964" y="3658"/>
                  <a:pt x="12969" y="3642"/>
                  <a:pt x="12972" y="3625"/>
                </a:cubicBezTo>
                <a:cubicBezTo>
                  <a:pt x="12976" y="3609"/>
                  <a:pt x="12977" y="3592"/>
                  <a:pt x="12977" y="3576"/>
                </a:cubicBezTo>
                <a:lnTo>
                  <a:pt x="12977" y="278"/>
                </a:lnTo>
                <a:cubicBezTo>
                  <a:pt x="12977" y="262"/>
                  <a:pt x="12976" y="245"/>
                  <a:pt x="12972" y="228"/>
                </a:cubicBezTo>
                <a:cubicBezTo>
                  <a:pt x="12969" y="212"/>
                  <a:pt x="12964" y="196"/>
                  <a:pt x="12958" y="181"/>
                </a:cubicBezTo>
                <a:cubicBezTo>
                  <a:pt x="12952" y="165"/>
                  <a:pt x="12944" y="150"/>
                  <a:pt x="12934" y="136"/>
                </a:cubicBezTo>
                <a:cubicBezTo>
                  <a:pt x="12925" y="122"/>
                  <a:pt x="12914" y="110"/>
                  <a:pt x="12903" y="98"/>
                </a:cubicBezTo>
                <a:cubicBezTo>
                  <a:pt x="12891" y="86"/>
                  <a:pt x="12878" y="75"/>
                  <a:pt x="12864" y="66"/>
                </a:cubicBezTo>
                <a:cubicBezTo>
                  <a:pt x="12850" y="57"/>
                  <a:pt x="12835" y="49"/>
                  <a:pt x="12820" y="42"/>
                </a:cubicBezTo>
                <a:cubicBezTo>
                  <a:pt x="12804" y="36"/>
                  <a:pt x="12788" y="31"/>
                  <a:pt x="12772" y="28"/>
                </a:cubicBezTo>
                <a:cubicBezTo>
                  <a:pt x="12755" y="25"/>
                  <a:pt x="12739" y="23"/>
                  <a:pt x="12722" y="23"/>
                </a:cubicBezTo>
                <a:lnTo>
                  <a:pt x="279" y="23"/>
                </a:lnTo>
                <a:cubicBezTo>
                  <a:pt x="262" y="23"/>
                  <a:pt x="245" y="25"/>
                  <a:pt x="229" y="28"/>
                </a:cubicBezTo>
                <a:cubicBezTo>
                  <a:pt x="213" y="31"/>
                  <a:pt x="197" y="36"/>
                  <a:pt x="181" y="42"/>
                </a:cubicBezTo>
                <a:cubicBezTo>
                  <a:pt x="166" y="49"/>
                  <a:pt x="151" y="57"/>
                  <a:pt x="137" y="66"/>
                </a:cubicBezTo>
                <a:cubicBezTo>
                  <a:pt x="123" y="75"/>
                  <a:pt x="110" y="86"/>
                  <a:pt x="98" y="98"/>
                </a:cubicBezTo>
                <a:cubicBezTo>
                  <a:pt x="86" y="110"/>
                  <a:pt x="76" y="122"/>
                  <a:pt x="67" y="136"/>
                </a:cubicBezTo>
                <a:cubicBezTo>
                  <a:pt x="57" y="150"/>
                  <a:pt x="49" y="165"/>
                  <a:pt x="43" y="181"/>
                </a:cubicBezTo>
                <a:cubicBezTo>
                  <a:pt x="36" y="196"/>
                  <a:pt x="32" y="212"/>
                  <a:pt x="28" y="228"/>
                </a:cubicBezTo>
                <a:cubicBezTo>
                  <a:pt x="25" y="245"/>
                  <a:pt x="23" y="262"/>
                  <a:pt x="23" y="278"/>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28" name="任意多边形: 形状 227"/>
          <p:cNvSpPr/>
          <p:nvPr/>
        </p:nvSpPr>
        <p:spPr>
          <a:xfrm>
            <a:off x="5690880" y="3434400"/>
            <a:ext cx="501480" cy="501840"/>
          </a:xfrm>
          <a:custGeom>
            <a:avLst/>
            <a:gdLst/>
            <a:ahLst/>
            <a:cxnLst/>
            <a:rect l="0" t="0" r="r" b="b"/>
            <a:pathLst>
              <a:path w="1393" h="1394">
                <a:moveTo>
                  <a:pt x="1393" y="696"/>
                </a:moveTo>
                <a:cubicBezTo>
                  <a:pt x="1393" y="719"/>
                  <a:pt x="1392" y="742"/>
                  <a:pt x="1390" y="765"/>
                </a:cubicBezTo>
                <a:cubicBezTo>
                  <a:pt x="1388" y="787"/>
                  <a:pt x="1384" y="810"/>
                  <a:pt x="1380" y="832"/>
                </a:cubicBezTo>
                <a:cubicBezTo>
                  <a:pt x="1376" y="855"/>
                  <a:pt x="1370" y="877"/>
                  <a:pt x="1363" y="899"/>
                </a:cubicBezTo>
                <a:cubicBezTo>
                  <a:pt x="1357" y="921"/>
                  <a:pt x="1349" y="943"/>
                  <a:pt x="1340" y="964"/>
                </a:cubicBezTo>
                <a:cubicBezTo>
                  <a:pt x="1332" y="985"/>
                  <a:pt x="1322" y="1006"/>
                  <a:pt x="1311" y="1026"/>
                </a:cubicBezTo>
                <a:cubicBezTo>
                  <a:pt x="1300" y="1046"/>
                  <a:pt x="1289" y="1065"/>
                  <a:pt x="1276" y="1084"/>
                </a:cubicBezTo>
                <a:cubicBezTo>
                  <a:pt x="1263" y="1103"/>
                  <a:pt x="1250" y="1122"/>
                  <a:pt x="1235" y="1139"/>
                </a:cubicBezTo>
                <a:cubicBezTo>
                  <a:pt x="1221" y="1157"/>
                  <a:pt x="1206" y="1174"/>
                  <a:pt x="1189" y="1190"/>
                </a:cubicBezTo>
                <a:cubicBezTo>
                  <a:pt x="1173" y="1206"/>
                  <a:pt x="1156" y="1221"/>
                  <a:pt x="1139" y="1236"/>
                </a:cubicBezTo>
                <a:cubicBezTo>
                  <a:pt x="1121" y="1250"/>
                  <a:pt x="1103" y="1264"/>
                  <a:pt x="1084" y="1276"/>
                </a:cubicBezTo>
                <a:cubicBezTo>
                  <a:pt x="1065" y="1289"/>
                  <a:pt x="1045" y="1301"/>
                  <a:pt x="1025" y="1312"/>
                </a:cubicBezTo>
                <a:cubicBezTo>
                  <a:pt x="1005" y="1322"/>
                  <a:pt x="985" y="1332"/>
                  <a:pt x="963" y="1341"/>
                </a:cubicBezTo>
                <a:cubicBezTo>
                  <a:pt x="942" y="1350"/>
                  <a:pt x="921" y="1357"/>
                  <a:pt x="899" y="1364"/>
                </a:cubicBezTo>
                <a:cubicBezTo>
                  <a:pt x="877" y="1370"/>
                  <a:pt x="855" y="1376"/>
                  <a:pt x="833" y="1380"/>
                </a:cubicBezTo>
                <a:cubicBezTo>
                  <a:pt x="810" y="1385"/>
                  <a:pt x="788" y="1388"/>
                  <a:pt x="765" y="1390"/>
                </a:cubicBezTo>
                <a:cubicBezTo>
                  <a:pt x="743" y="1393"/>
                  <a:pt x="720" y="1394"/>
                  <a:pt x="697" y="1394"/>
                </a:cubicBezTo>
                <a:cubicBezTo>
                  <a:pt x="674" y="1394"/>
                  <a:pt x="651" y="1393"/>
                  <a:pt x="629" y="1390"/>
                </a:cubicBezTo>
                <a:cubicBezTo>
                  <a:pt x="606" y="1388"/>
                  <a:pt x="583" y="1385"/>
                  <a:pt x="561" y="1380"/>
                </a:cubicBezTo>
                <a:cubicBezTo>
                  <a:pt x="539" y="1376"/>
                  <a:pt x="517" y="1370"/>
                  <a:pt x="495" y="1364"/>
                </a:cubicBezTo>
                <a:cubicBezTo>
                  <a:pt x="473" y="1357"/>
                  <a:pt x="452" y="1350"/>
                  <a:pt x="430" y="1341"/>
                </a:cubicBezTo>
                <a:cubicBezTo>
                  <a:pt x="409" y="1332"/>
                  <a:pt x="389" y="1322"/>
                  <a:pt x="369" y="1312"/>
                </a:cubicBezTo>
                <a:cubicBezTo>
                  <a:pt x="349" y="1301"/>
                  <a:pt x="329" y="1289"/>
                  <a:pt x="310" y="1276"/>
                </a:cubicBezTo>
                <a:cubicBezTo>
                  <a:pt x="291" y="1264"/>
                  <a:pt x="273" y="1250"/>
                  <a:pt x="255" y="1236"/>
                </a:cubicBezTo>
                <a:cubicBezTo>
                  <a:pt x="238" y="1221"/>
                  <a:pt x="221" y="1206"/>
                  <a:pt x="205" y="1190"/>
                </a:cubicBezTo>
                <a:cubicBezTo>
                  <a:pt x="187" y="1174"/>
                  <a:pt x="172" y="1157"/>
                  <a:pt x="158" y="1139"/>
                </a:cubicBezTo>
                <a:cubicBezTo>
                  <a:pt x="143" y="1122"/>
                  <a:pt x="130" y="1103"/>
                  <a:pt x="117" y="1084"/>
                </a:cubicBezTo>
                <a:cubicBezTo>
                  <a:pt x="104" y="1065"/>
                  <a:pt x="93" y="1046"/>
                  <a:pt x="82" y="1026"/>
                </a:cubicBezTo>
                <a:cubicBezTo>
                  <a:pt x="71" y="1006"/>
                  <a:pt x="61" y="985"/>
                  <a:pt x="53" y="964"/>
                </a:cubicBezTo>
                <a:cubicBezTo>
                  <a:pt x="44" y="943"/>
                  <a:pt x="36" y="921"/>
                  <a:pt x="30" y="899"/>
                </a:cubicBezTo>
                <a:cubicBezTo>
                  <a:pt x="23" y="877"/>
                  <a:pt x="17" y="855"/>
                  <a:pt x="13" y="832"/>
                </a:cubicBezTo>
                <a:cubicBezTo>
                  <a:pt x="9" y="810"/>
                  <a:pt x="5" y="787"/>
                  <a:pt x="3" y="765"/>
                </a:cubicBezTo>
                <a:cubicBezTo>
                  <a:pt x="1" y="742"/>
                  <a:pt x="0" y="719"/>
                  <a:pt x="0" y="696"/>
                </a:cubicBezTo>
                <a:cubicBezTo>
                  <a:pt x="0" y="674"/>
                  <a:pt x="1" y="651"/>
                  <a:pt x="3" y="628"/>
                </a:cubicBezTo>
                <a:cubicBezTo>
                  <a:pt x="5" y="606"/>
                  <a:pt x="9" y="583"/>
                  <a:pt x="13" y="561"/>
                </a:cubicBezTo>
                <a:cubicBezTo>
                  <a:pt x="17" y="538"/>
                  <a:pt x="23" y="516"/>
                  <a:pt x="30" y="494"/>
                </a:cubicBezTo>
                <a:cubicBezTo>
                  <a:pt x="36" y="472"/>
                  <a:pt x="44" y="451"/>
                  <a:pt x="53" y="430"/>
                </a:cubicBezTo>
                <a:cubicBezTo>
                  <a:pt x="61" y="409"/>
                  <a:pt x="71" y="388"/>
                  <a:pt x="82" y="368"/>
                </a:cubicBezTo>
                <a:cubicBezTo>
                  <a:pt x="93" y="348"/>
                  <a:pt x="104" y="329"/>
                  <a:pt x="117" y="310"/>
                </a:cubicBezTo>
                <a:cubicBezTo>
                  <a:pt x="130" y="291"/>
                  <a:pt x="143" y="272"/>
                  <a:pt x="158" y="255"/>
                </a:cubicBezTo>
                <a:cubicBezTo>
                  <a:pt x="172" y="237"/>
                  <a:pt x="187" y="220"/>
                  <a:pt x="205" y="204"/>
                </a:cubicBezTo>
                <a:cubicBezTo>
                  <a:pt x="221" y="188"/>
                  <a:pt x="238" y="173"/>
                  <a:pt x="255" y="158"/>
                </a:cubicBezTo>
                <a:cubicBezTo>
                  <a:pt x="273" y="144"/>
                  <a:pt x="291" y="130"/>
                  <a:pt x="310" y="117"/>
                </a:cubicBezTo>
                <a:cubicBezTo>
                  <a:pt x="329" y="105"/>
                  <a:pt x="349" y="93"/>
                  <a:pt x="369" y="82"/>
                </a:cubicBezTo>
                <a:cubicBezTo>
                  <a:pt x="389" y="72"/>
                  <a:pt x="409" y="62"/>
                  <a:pt x="430" y="53"/>
                </a:cubicBezTo>
                <a:cubicBezTo>
                  <a:pt x="452" y="44"/>
                  <a:pt x="473" y="37"/>
                  <a:pt x="495" y="30"/>
                </a:cubicBezTo>
                <a:cubicBezTo>
                  <a:pt x="517" y="23"/>
                  <a:pt x="539" y="18"/>
                  <a:pt x="561" y="13"/>
                </a:cubicBezTo>
                <a:cubicBezTo>
                  <a:pt x="583" y="9"/>
                  <a:pt x="606" y="6"/>
                  <a:pt x="629" y="3"/>
                </a:cubicBezTo>
                <a:cubicBezTo>
                  <a:pt x="651" y="1"/>
                  <a:pt x="674" y="0"/>
                  <a:pt x="697" y="0"/>
                </a:cubicBezTo>
                <a:cubicBezTo>
                  <a:pt x="720" y="0"/>
                  <a:pt x="743" y="1"/>
                  <a:pt x="765" y="3"/>
                </a:cubicBezTo>
                <a:cubicBezTo>
                  <a:pt x="788" y="6"/>
                  <a:pt x="810" y="9"/>
                  <a:pt x="833" y="13"/>
                </a:cubicBezTo>
                <a:cubicBezTo>
                  <a:pt x="855" y="18"/>
                  <a:pt x="877" y="23"/>
                  <a:pt x="899" y="30"/>
                </a:cubicBezTo>
                <a:cubicBezTo>
                  <a:pt x="921" y="37"/>
                  <a:pt x="942" y="44"/>
                  <a:pt x="963" y="53"/>
                </a:cubicBezTo>
                <a:cubicBezTo>
                  <a:pt x="985" y="62"/>
                  <a:pt x="1005" y="72"/>
                  <a:pt x="1025" y="82"/>
                </a:cubicBezTo>
                <a:cubicBezTo>
                  <a:pt x="1045" y="93"/>
                  <a:pt x="1065" y="105"/>
                  <a:pt x="1084" y="117"/>
                </a:cubicBezTo>
                <a:cubicBezTo>
                  <a:pt x="1103" y="130"/>
                  <a:pt x="1121" y="144"/>
                  <a:pt x="1139" y="158"/>
                </a:cubicBezTo>
                <a:cubicBezTo>
                  <a:pt x="1156" y="173"/>
                  <a:pt x="1173" y="188"/>
                  <a:pt x="1189" y="204"/>
                </a:cubicBezTo>
                <a:cubicBezTo>
                  <a:pt x="1206" y="220"/>
                  <a:pt x="1221" y="237"/>
                  <a:pt x="1235" y="255"/>
                </a:cubicBezTo>
                <a:cubicBezTo>
                  <a:pt x="1250" y="272"/>
                  <a:pt x="1263" y="291"/>
                  <a:pt x="1276" y="310"/>
                </a:cubicBezTo>
                <a:cubicBezTo>
                  <a:pt x="1289" y="329"/>
                  <a:pt x="1300" y="348"/>
                  <a:pt x="1311" y="368"/>
                </a:cubicBezTo>
                <a:cubicBezTo>
                  <a:pt x="1322" y="388"/>
                  <a:pt x="1332" y="409"/>
                  <a:pt x="1340" y="430"/>
                </a:cubicBezTo>
                <a:cubicBezTo>
                  <a:pt x="1349" y="451"/>
                  <a:pt x="1357" y="472"/>
                  <a:pt x="1363" y="494"/>
                </a:cubicBezTo>
                <a:cubicBezTo>
                  <a:pt x="1370" y="516"/>
                  <a:pt x="1376" y="538"/>
                  <a:pt x="1380" y="561"/>
                </a:cubicBezTo>
                <a:cubicBezTo>
                  <a:pt x="1384" y="583"/>
                  <a:pt x="1388" y="606"/>
                  <a:pt x="1390" y="628"/>
                </a:cubicBezTo>
                <a:cubicBezTo>
                  <a:pt x="1392" y="651"/>
                  <a:pt x="1393" y="674"/>
                  <a:pt x="1393" y="696"/>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29" name="图片 228"/>
          <p:cNvPicPr/>
          <p:nvPr/>
        </p:nvPicPr>
        <p:blipFill>
          <a:blip r:embed="rId7"/>
          <a:stretch/>
        </p:blipFill>
        <p:spPr>
          <a:xfrm>
            <a:off x="5841360" y="3584880"/>
            <a:ext cx="200160" cy="200160"/>
          </a:xfrm>
          <a:prstGeom prst="rect">
            <a:avLst/>
          </a:prstGeom>
          <a:noFill/>
          <a:ln w="0">
            <a:noFill/>
          </a:ln>
        </p:spPr>
      </p:pic>
      <p:sp>
        <p:nvSpPr>
          <p:cNvPr id="230" name="文本框 229"/>
          <p:cNvSpPr txBox="1"/>
          <p:nvPr/>
        </p:nvSpPr>
        <p:spPr>
          <a:xfrm>
            <a:off x="1412280" y="4190400"/>
            <a:ext cx="1744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的⼈机交互，提升⽤⼾体验。</a:t>
            </a:r>
            <a:endParaRPr lang="en-US" sz="1050" b="0" u="none" strike="noStrike">
              <a:solidFill>
                <a:srgbClr val="000000"/>
              </a:solidFill>
              <a:effectLst/>
              <a:uFillTx/>
              <a:latin typeface="Times New Roman"/>
            </a:endParaRPr>
          </a:p>
        </p:txBody>
      </p:sp>
      <p:sp>
        <p:nvSpPr>
          <p:cNvPr id="231" name="文本框 230"/>
          <p:cNvSpPr txBox="1"/>
          <p:nvPr/>
        </p:nvSpPr>
        <p:spPr>
          <a:xfrm>
            <a:off x="6359400" y="340236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数据⾼效交互</a:t>
            </a:r>
            <a:endParaRPr lang="en-US" sz="1580" b="0" u="none" strike="noStrike">
              <a:solidFill>
                <a:srgbClr val="000000"/>
              </a:solidFill>
              <a:effectLst/>
              <a:uFillTx/>
              <a:latin typeface="Times New Roman"/>
            </a:endParaRPr>
          </a:p>
        </p:txBody>
      </p:sp>
      <p:sp>
        <p:nvSpPr>
          <p:cNvPr id="232" name="文本框 231"/>
          <p:cNvSpPr txBox="1"/>
          <p:nvPr/>
        </p:nvSpPr>
        <p:spPr>
          <a:xfrm>
            <a:off x="6359400" y="378936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打通北向应⽤与南向开发板的数据交互，保障指令下发、数</a:t>
            </a:r>
            <a:endParaRPr lang="en-US" sz="1050" b="0" u="none" strike="noStrike">
              <a:solidFill>
                <a:srgbClr val="000000"/>
              </a:solidFill>
              <a:effectLst/>
              <a:uFillTx/>
              <a:latin typeface="Times New Roman"/>
            </a:endParaRPr>
          </a:p>
        </p:txBody>
      </p:sp>
      <p:sp>
        <p:nvSpPr>
          <p:cNvPr id="233" name="文本框 232"/>
          <p:cNvSpPr txBox="1"/>
          <p:nvPr/>
        </p:nvSpPr>
        <p:spPr>
          <a:xfrm>
            <a:off x="6359400" y="3989880"/>
            <a:ext cx="13417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据上报⾼效稳定。基于</a:t>
            </a:r>
            <a:endParaRPr lang="en-US" sz="1050" b="0" u="none" strike="noStrike">
              <a:solidFill>
                <a:srgbClr val="000000"/>
              </a:solidFill>
              <a:effectLst/>
              <a:uFillTx/>
              <a:latin typeface="Times New Roman"/>
            </a:endParaRPr>
          </a:p>
        </p:txBody>
      </p:sp>
      <p:sp>
        <p:nvSpPr>
          <p:cNvPr id="234" name="文本框 233"/>
          <p:cNvSpPr txBox="1"/>
          <p:nvPr/>
        </p:nvSpPr>
        <p:spPr>
          <a:xfrm>
            <a:off x="7696440" y="4020840"/>
            <a:ext cx="30384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MQT</a:t>
            </a:r>
            <a:endParaRPr lang="en-US" sz="1050" b="0" u="none" strike="noStrike">
              <a:solidFill>
                <a:srgbClr val="000000"/>
              </a:solidFill>
              <a:effectLst/>
              <a:uFillTx/>
              <a:latin typeface="Times New Roman"/>
            </a:endParaRPr>
          </a:p>
        </p:txBody>
      </p:sp>
      <p:sp>
        <p:nvSpPr>
          <p:cNvPr id="235" name="文本框 234"/>
          <p:cNvSpPr txBox="1"/>
          <p:nvPr/>
        </p:nvSpPr>
        <p:spPr>
          <a:xfrm>
            <a:off x="7998840" y="3989880"/>
            <a:ext cx="1878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通信协议，实现北向应⽤与南向</a:t>
            </a:r>
            <a:endParaRPr lang="en-US" sz="1050" b="0" u="none" strike="noStrike">
              <a:solidFill>
                <a:srgbClr val="000000"/>
              </a:solidFill>
              <a:effectLst/>
              <a:uFillTx/>
              <a:latin typeface="Times New Roman"/>
            </a:endParaRPr>
          </a:p>
        </p:txBody>
      </p:sp>
      <p:sp>
        <p:nvSpPr>
          <p:cNvPr id="236" name="文本框 235"/>
          <p:cNvSpPr txBox="1"/>
          <p:nvPr/>
        </p:nvSpPr>
        <p:spPr>
          <a:xfrm>
            <a:off x="6359400" y="419040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设备间的可靠数据传输，确保系统响应迅速。</a:t>
            </a:r>
            <a:endParaRPr lang="en-US" sz="1050" b="0" u="none" strike="noStrike">
              <a:solidFill>
                <a:srgbClr val="000000"/>
              </a:solidFill>
              <a:effectLst/>
              <a:uFillTx/>
              <a:latin typeface="Times New Roman"/>
            </a:endParaRPr>
          </a:p>
        </p:txBody>
      </p:sp>
      <p:sp>
        <p:nvSpPr>
          <p:cNvPr id="237" name="文本框 236"/>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238" name="文本框 237"/>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5</a:t>
            </a:r>
            <a:endParaRPr lang="en-US" sz="920" b="0" u="none" strike="noStrike">
              <a:solidFill>
                <a:srgbClr val="000000"/>
              </a:solidFill>
              <a:effectLst/>
              <a:uFillTx/>
              <a:latin typeface="Times New Roman"/>
            </a:endParaRPr>
          </a:p>
        </p:txBody>
      </p:sp>
      <p:sp>
        <p:nvSpPr>
          <p:cNvPr id="239" name="文本框 238"/>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240" name="文本框 239"/>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241" name="文本框 240"/>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242" name="文本框 241"/>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243" name="文本框 242"/>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图片 243"/>
          <p:cNvPicPr/>
          <p:nvPr/>
        </p:nvPicPr>
        <p:blipFill>
          <a:blip r:embed="rId2"/>
          <a:stretch/>
        </p:blipFill>
        <p:spPr>
          <a:xfrm>
            <a:off x="0" y="0"/>
            <a:ext cx="10696320" cy="6016320"/>
          </a:xfrm>
          <a:prstGeom prst="rect">
            <a:avLst/>
          </a:prstGeom>
          <a:noFill/>
          <a:ln w="0">
            <a:noFill/>
          </a:ln>
        </p:spPr>
      </p:pic>
      <p:pic>
        <p:nvPicPr>
          <p:cNvPr id="245" name="图片 244"/>
          <p:cNvPicPr/>
          <p:nvPr/>
        </p:nvPicPr>
        <p:blipFill>
          <a:blip r:embed="rId3"/>
          <a:stretch/>
        </p:blipFill>
        <p:spPr>
          <a:xfrm>
            <a:off x="0" y="0"/>
            <a:ext cx="10696320" cy="6016320"/>
          </a:xfrm>
          <a:prstGeom prst="rect">
            <a:avLst/>
          </a:prstGeom>
          <a:noFill/>
          <a:ln w="0">
            <a:noFill/>
          </a:ln>
        </p:spPr>
      </p:pic>
      <p:sp>
        <p:nvSpPr>
          <p:cNvPr id="246" name="任意多边形: 形状 245"/>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47" name="任意多边形: 形状 246"/>
          <p:cNvSpPr/>
          <p:nvPr/>
        </p:nvSpPr>
        <p:spPr>
          <a:xfrm>
            <a:off x="569880" y="1530300"/>
            <a:ext cx="4596480" cy="1738440"/>
          </a:xfrm>
          <a:custGeom>
            <a:avLst/>
            <a:gdLst/>
            <a:ahLst/>
            <a:cxnLst/>
            <a:rect l="0" t="0" r="r" b="b"/>
            <a:pathLst>
              <a:path w="12768" h="4829">
                <a:moveTo>
                  <a:pt x="0" y="4690"/>
                </a:moveTo>
                <a:lnTo>
                  <a:pt x="0" y="139"/>
                </a:lnTo>
                <a:cubicBezTo>
                  <a:pt x="0" y="121"/>
                  <a:pt x="2" y="103"/>
                  <a:pt x="7" y="86"/>
                </a:cubicBezTo>
                <a:cubicBezTo>
                  <a:pt x="11" y="69"/>
                  <a:pt x="18" y="54"/>
                  <a:pt x="27" y="40"/>
                </a:cubicBezTo>
                <a:cubicBezTo>
                  <a:pt x="35" y="27"/>
                  <a:pt x="46" y="17"/>
                  <a:pt x="57" y="10"/>
                </a:cubicBezTo>
                <a:cubicBezTo>
                  <a:pt x="68" y="3"/>
                  <a:pt x="80" y="0"/>
                  <a:pt x="92" y="0"/>
                </a:cubicBezTo>
                <a:lnTo>
                  <a:pt x="12628" y="0"/>
                </a:lnTo>
                <a:cubicBezTo>
                  <a:pt x="12647" y="0"/>
                  <a:pt x="12665" y="3"/>
                  <a:pt x="12682" y="10"/>
                </a:cubicBezTo>
                <a:cubicBezTo>
                  <a:pt x="12699" y="17"/>
                  <a:pt x="12714" y="27"/>
                  <a:pt x="12727" y="40"/>
                </a:cubicBezTo>
                <a:cubicBezTo>
                  <a:pt x="12740" y="54"/>
                  <a:pt x="12750" y="69"/>
                  <a:pt x="12757" y="86"/>
                </a:cubicBezTo>
                <a:cubicBezTo>
                  <a:pt x="12764" y="103"/>
                  <a:pt x="12768" y="121"/>
                  <a:pt x="12768" y="139"/>
                </a:cubicBezTo>
                <a:lnTo>
                  <a:pt x="12768" y="4690"/>
                </a:lnTo>
                <a:cubicBezTo>
                  <a:pt x="12768" y="4708"/>
                  <a:pt x="12764" y="4726"/>
                  <a:pt x="12757" y="4743"/>
                </a:cubicBezTo>
                <a:cubicBezTo>
                  <a:pt x="12750" y="4760"/>
                  <a:pt x="12740" y="4775"/>
                  <a:pt x="12727" y="4788"/>
                </a:cubicBezTo>
                <a:cubicBezTo>
                  <a:pt x="12714" y="4801"/>
                  <a:pt x="12699" y="4811"/>
                  <a:pt x="12682" y="4818"/>
                </a:cubicBezTo>
                <a:cubicBezTo>
                  <a:pt x="12665" y="4825"/>
                  <a:pt x="12647" y="4829"/>
                  <a:pt x="12628" y="4829"/>
                </a:cubicBezTo>
                <a:lnTo>
                  <a:pt x="92" y="4829"/>
                </a:lnTo>
                <a:cubicBezTo>
                  <a:pt x="80" y="4829"/>
                  <a:pt x="68" y="4825"/>
                  <a:pt x="57" y="4818"/>
                </a:cubicBezTo>
                <a:cubicBezTo>
                  <a:pt x="46" y="4811"/>
                  <a:pt x="35" y="4801"/>
                  <a:pt x="27" y="4788"/>
                </a:cubicBezTo>
                <a:cubicBezTo>
                  <a:pt x="18" y="4775"/>
                  <a:pt x="11" y="4760"/>
                  <a:pt x="7" y="4743"/>
                </a:cubicBezTo>
                <a:cubicBezTo>
                  <a:pt x="2" y="4726"/>
                  <a:pt x="0" y="4708"/>
                  <a:pt x="0" y="4690"/>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48" name="任意多边形: 形状 247"/>
          <p:cNvSpPr/>
          <p:nvPr/>
        </p:nvSpPr>
        <p:spPr>
          <a:xfrm>
            <a:off x="534600" y="1537560"/>
            <a:ext cx="50400" cy="1738440"/>
          </a:xfrm>
          <a:custGeom>
            <a:avLst/>
            <a:gdLst/>
            <a:ahLst/>
            <a:cxnLst/>
            <a:rect l="0" t="0" r="r" b="b"/>
            <a:pathLst>
              <a:path w="140" h="4829">
                <a:moveTo>
                  <a:pt x="0" y="0"/>
                </a:moveTo>
                <a:lnTo>
                  <a:pt x="140" y="0"/>
                </a:lnTo>
                <a:lnTo>
                  <a:pt x="140" y="4829"/>
                </a:lnTo>
                <a:lnTo>
                  <a:pt x="0" y="4829"/>
                </a:lnTo>
                <a:lnTo>
                  <a:pt x="0" y="0"/>
                </a:lnTo>
                <a:close/>
              </a:path>
            </a:pathLst>
          </a:custGeom>
          <a:solidFill>
            <a:srgbClr val="3B82F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49" name="任意多边形: 形状 248"/>
          <p:cNvSpPr/>
          <p:nvPr/>
        </p:nvSpPr>
        <p:spPr>
          <a:xfrm>
            <a:off x="551520" y="3442680"/>
            <a:ext cx="4596480" cy="2005920"/>
          </a:xfrm>
          <a:custGeom>
            <a:avLst/>
            <a:gdLst/>
            <a:ahLst/>
            <a:cxnLst/>
            <a:rect l="0" t="0" r="r" b="b"/>
            <a:pathLst>
              <a:path w="12768" h="5572">
                <a:moveTo>
                  <a:pt x="0" y="5433"/>
                </a:moveTo>
                <a:lnTo>
                  <a:pt x="0" y="140"/>
                </a:lnTo>
                <a:cubicBezTo>
                  <a:pt x="0" y="121"/>
                  <a:pt x="2" y="103"/>
                  <a:pt x="7" y="86"/>
                </a:cubicBezTo>
                <a:cubicBezTo>
                  <a:pt x="11" y="69"/>
                  <a:pt x="18" y="54"/>
                  <a:pt x="27" y="41"/>
                </a:cubicBezTo>
                <a:cubicBezTo>
                  <a:pt x="35" y="28"/>
                  <a:pt x="46" y="18"/>
                  <a:pt x="57" y="11"/>
                </a:cubicBezTo>
                <a:cubicBezTo>
                  <a:pt x="68" y="4"/>
                  <a:pt x="80" y="0"/>
                  <a:pt x="92" y="0"/>
                </a:cubicBezTo>
                <a:lnTo>
                  <a:pt x="12628" y="0"/>
                </a:lnTo>
                <a:cubicBezTo>
                  <a:pt x="12647" y="0"/>
                  <a:pt x="12665" y="4"/>
                  <a:pt x="12682" y="11"/>
                </a:cubicBezTo>
                <a:cubicBezTo>
                  <a:pt x="12699" y="18"/>
                  <a:pt x="12714" y="28"/>
                  <a:pt x="12727" y="41"/>
                </a:cubicBezTo>
                <a:cubicBezTo>
                  <a:pt x="12740" y="54"/>
                  <a:pt x="12750" y="69"/>
                  <a:pt x="12757" y="86"/>
                </a:cubicBezTo>
                <a:cubicBezTo>
                  <a:pt x="12764" y="103"/>
                  <a:pt x="12768" y="121"/>
                  <a:pt x="12768" y="140"/>
                </a:cubicBezTo>
                <a:lnTo>
                  <a:pt x="12768" y="5433"/>
                </a:lnTo>
                <a:cubicBezTo>
                  <a:pt x="12768" y="5452"/>
                  <a:pt x="12764" y="5469"/>
                  <a:pt x="12757" y="5486"/>
                </a:cubicBezTo>
                <a:cubicBezTo>
                  <a:pt x="12750" y="5503"/>
                  <a:pt x="12740" y="5519"/>
                  <a:pt x="12727" y="5532"/>
                </a:cubicBezTo>
                <a:cubicBezTo>
                  <a:pt x="12714" y="5545"/>
                  <a:pt x="12699" y="5555"/>
                  <a:pt x="12682" y="5562"/>
                </a:cubicBezTo>
                <a:cubicBezTo>
                  <a:pt x="12665" y="5569"/>
                  <a:pt x="12647" y="5572"/>
                  <a:pt x="12628" y="5572"/>
                </a:cubicBezTo>
                <a:lnTo>
                  <a:pt x="92" y="5572"/>
                </a:lnTo>
                <a:cubicBezTo>
                  <a:pt x="80" y="5572"/>
                  <a:pt x="68" y="5569"/>
                  <a:pt x="57" y="5562"/>
                </a:cubicBezTo>
                <a:cubicBezTo>
                  <a:pt x="46" y="5555"/>
                  <a:pt x="35" y="5545"/>
                  <a:pt x="27" y="5532"/>
                </a:cubicBezTo>
                <a:cubicBezTo>
                  <a:pt x="18" y="5519"/>
                  <a:pt x="11" y="5503"/>
                  <a:pt x="7" y="5486"/>
                </a:cubicBezTo>
                <a:cubicBezTo>
                  <a:pt x="2" y="5469"/>
                  <a:pt x="0" y="5452"/>
                  <a:pt x="0" y="5433"/>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50" name="任意多边形: 形状 249"/>
          <p:cNvSpPr/>
          <p:nvPr/>
        </p:nvSpPr>
        <p:spPr>
          <a:xfrm>
            <a:off x="534600" y="3442680"/>
            <a:ext cx="50400" cy="2005920"/>
          </a:xfrm>
          <a:custGeom>
            <a:avLst/>
            <a:gdLst/>
            <a:ahLst/>
            <a:cxnLst/>
            <a:rect l="0" t="0" r="r" b="b"/>
            <a:pathLst>
              <a:path w="140" h="5572">
                <a:moveTo>
                  <a:pt x="0" y="0"/>
                </a:moveTo>
                <a:lnTo>
                  <a:pt x="140" y="0"/>
                </a:lnTo>
                <a:lnTo>
                  <a:pt x="140" y="5572"/>
                </a:lnTo>
                <a:lnTo>
                  <a:pt x="0" y="557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51" name="任意多边形: 形状 250"/>
          <p:cNvSpPr/>
          <p:nvPr/>
        </p:nvSpPr>
        <p:spPr>
          <a:xfrm>
            <a:off x="534600" y="1069560"/>
            <a:ext cx="334800" cy="334440"/>
          </a:xfrm>
          <a:custGeom>
            <a:avLst/>
            <a:gdLst/>
            <a:ahLst/>
            <a:cxnLst/>
            <a:rect l="0" t="0" r="r" b="b"/>
            <a:pathLst>
              <a:path w="930" h="929">
                <a:moveTo>
                  <a:pt x="930" y="465"/>
                </a:moveTo>
                <a:cubicBezTo>
                  <a:pt x="930" y="496"/>
                  <a:pt x="927" y="526"/>
                  <a:pt x="921" y="556"/>
                </a:cubicBezTo>
                <a:cubicBezTo>
                  <a:pt x="915" y="586"/>
                  <a:pt x="906" y="615"/>
                  <a:pt x="894" y="643"/>
                </a:cubicBezTo>
                <a:cubicBezTo>
                  <a:pt x="883" y="671"/>
                  <a:pt x="868" y="698"/>
                  <a:pt x="851" y="723"/>
                </a:cubicBezTo>
                <a:cubicBezTo>
                  <a:pt x="833" y="748"/>
                  <a:pt x="814" y="772"/>
                  <a:pt x="793" y="793"/>
                </a:cubicBezTo>
                <a:cubicBezTo>
                  <a:pt x="771" y="815"/>
                  <a:pt x="748" y="834"/>
                  <a:pt x="722" y="851"/>
                </a:cubicBezTo>
                <a:cubicBezTo>
                  <a:pt x="697" y="868"/>
                  <a:pt x="670" y="882"/>
                  <a:pt x="642" y="894"/>
                </a:cubicBezTo>
                <a:cubicBezTo>
                  <a:pt x="614" y="906"/>
                  <a:pt x="585" y="914"/>
                  <a:pt x="555" y="920"/>
                </a:cubicBezTo>
                <a:cubicBezTo>
                  <a:pt x="525" y="926"/>
                  <a:pt x="495" y="929"/>
                  <a:pt x="464" y="929"/>
                </a:cubicBezTo>
                <a:cubicBezTo>
                  <a:pt x="434" y="929"/>
                  <a:pt x="404" y="926"/>
                  <a:pt x="374" y="920"/>
                </a:cubicBezTo>
                <a:cubicBezTo>
                  <a:pt x="344" y="914"/>
                  <a:pt x="315" y="906"/>
                  <a:pt x="287" y="894"/>
                </a:cubicBezTo>
                <a:cubicBezTo>
                  <a:pt x="259" y="882"/>
                  <a:pt x="232" y="868"/>
                  <a:pt x="206" y="851"/>
                </a:cubicBezTo>
                <a:cubicBezTo>
                  <a:pt x="181" y="834"/>
                  <a:pt x="158" y="815"/>
                  <a:pt x="136" y="793"/>
                </a:cubicBezTo>
                <a:cubicBezTo>
                  <a:pt x="115" y="772"/>
                  <a:pt x="95" y="748"/>
                  <a:pt x="78" y="723"/>
                </a:cubicBezTo>
                <a:cubicBezTo>
                  <a:pt x="61" y="698"/>
                  <a:pt x="47" y="671"/>
                  <a:pt x="35" y="643"/>
                </a:cubicBezTo>
                <a:cubicBezTo>
                  <a:pt x="24" y="615"/>
                  <a:pt x="15" y="586"/>
                  <a:pt x="9" y="556"/>
                </a:cubicBezTo>
                <a:cubicBezTo>
                  <a:pt x="3" y="526"/>
                  <a:pt x="0" y="496"/>
                  <a:pt x="0" y="465"/>
                </a:cubicBezTo>
                <a:cubicBezTo>
                  <a:pt x="0" y="435"/>
                  <a:pt x="3" y="404"/>
                  <a:pt x="9" y="374"/>
                </a:cubicBezTo>
                <a:cubicBezTo>
                  <a:pt x="15" y="345"/>
                  <a:pt x="24" y="316"/>
                  <a:pt x="35" y="287"/>
                </a:cubicBezTo>
                <a:cubicBezTo>
                  <a:pt x="47" y="258"/>
                  <a:pt x="61" y="231"/>
                  <a:pt x="78" y="206"/>
                </a:cubicBezTo>
                <a:cubicBezTo>
                  <a:pt x="95" y="181"/>
                  <a:pt x="115" y="157"/>
                  <a:pt x="136" y="136"/>
                </a:cubicBezTo>
                <a:cubicBezTo>
                  <a:pt x="158" y="114"/>
                  <a:pt x="181" y="95"/>
                  <a:pt x="206" y="78"/>
                </a:cubicBezTo>
                <a:cubicBezTo>
                  <a:pt x="232" y="61"/>
                  <a:pt x="259" y="47"/>
                  <a:pt x="287" y="35"/>
                </a:cubicBezTo>
                <a:cubicBezTo>
                  <a:pt x="315" y="23"/>
                  <a:pt x="344" y="15"/>
                  <a:pt x="374" y="9"/>
                </a:cubicBezTo>
                <a:cubicBezTo>
                  <a:pt x="404" y="3"/>
                  <a:pt x="434" y="0"/>
                  <a:pt x="464" y="0"/>
                </a:cubicBezTo>
                <a:cubicBezTo>
                  <a:pt x="495" y="0"/>
                  <a:pt x="525" y="3"/>
                  <a:pt x="555" y="9"/>
                </a:cubicBezTo>
                <a:cubicBezTo>
                  <a:pt x="585" y="15"/>
                  <a:pt x="614" y="23"/>
                  <a:pt x="642" y="35"/>
                </a:cubicBezTo>
                <a:cubicBezTo>
                  <a:pt x="670" y="47"/>
                  <a:pt x="697" y="61"/>
                  <a:pt x="722" y="78"/>
                </a:cubicBezTo>
                <a:cubicBezTo>
                  <a:pt x="748" y="95"/>
                  <a:pt x="771" y="114"/>
                  <a:pt x="793" y="136"/>
                </a:cubicBezTo>
                <a:cubicBezTo>
                  <a:pt x="814" y="157"/>
                  <a:pt x="833" y="181"/>
                  <a:pt x="851" y="206"/>
                </a:cubicBezTo>
                <a:cubicBezTo>
                  <a:pt x="868" y="231"/>
                  <a:pt x="883" y="258"/>
                  <a:pt x="894" y="287"/>
                </a:cubicBezTo>
                <a:cubicBezTo>
                  <a:pt x="906" y="316"/>
                  <a:pt x="915" y="345"/>
                  <a:pt x="921" y="374"/>
                </a:cubicBezTo>
                <a:cubicBezTo>
                  <a:pt x="927" y="404"/>
                  <a:pt x="930" y="435"/>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52" name="图片 251"/>
          <p:cNvPicPr/>
          <p:nvPr/>
        </p:nvPicPr>
        <p:blipFill>
          <a:blip r:embed="rId4"/>
          <a:stretch/>
        </p:blipFill>
        <p:spPr>
          <a:xfrm>
            <a:off x="618480" y="1170000"/>
            <a:ext cx="166680" cy="133200"/>
          </a:xfrm>
          <a:prstGeom prst="rect">
            <a:avLst/>
          </a:prstGeom>
          <a:noFill/>
          <a:ln w="0">
            <a:noFill/>
          </a:ln>
        </p:spPr>
      </p:pic>
      <p:sp>
        <p:nvSpPr>
          <p:cNvPr id="253" name="文本框 252"/>
          <p:cNvSpPr txBox="1"/>
          <p:nvPr/>
        </p:nvSpPr>
        <p:spPr>
          <a:xfrm>
            <a:off x="534960" y="252720"/>
            <a:ext cx="12016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运⾏环境</a:t>
            </a:r>
            <a:endParaRPr lang="en-US" sz="2370" b="0" u="none" strike="noStrike">
              <a:solidFill>
                <a:srgbClr val="000000"/>
              </a:solidFill>
              <a:effectLst/>
              <a:uFillTx/>
              <a:latin typeface="Times New Roman"/>
            </a:endParaRPr>
          </a:p>
        </p:txBody>
      </p:sp>
      <p:pic>
        <p:nvPicPr>
          <p:cNvPr id="254" name="图片 253"/>
          <p:cNvPicPr/>
          <p:nvPr/>
        </p:nvPicPr>
        <p:blipFill>
          <a:blip r:embed="rId5"/>
          <a:stretch/>
        </p:blipFill>
        <p:spPr>
          <a:xfrm>
            <a:off x="735480" y="1755000"/>
            <a:ext cx="100080" cy="133200"/>
          </a:xfrm>
          <a:prstGeom prst="rect">
            <a:avLst/>
          </a:prstGeom>
          <a:noFill/>
          <a:ln w="0">
            <a:noFill/>
          </a:ln>
        </p:spPr>
      </p:pic>
      <p:sp>
        <p:nvSpPr>
          <p:cNvPr id="255" name="文本框 254"/>
          <p:cNvSpPr txBox="1"/>
          <p:nvPr/>
        </p:nvSpPr>
        <p:spPr>
          <a:xfrm>
            <a:off x="969480" y="107100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软件环境</a:t>
            </a:r>
            <a:endParaRPr lang="en-US" sz="1580" b="0" u="none" strike="noStrike">
              <a:solidFill>
                <a:srgbClr val="000000"/>
              </a:solidFill>
              <a:effectLst/>
              <a:uFillTx/>
              <a:latin typeface="Times New Roman"/>
            </a:endParaRPr>
          </a:p>
        </p:txBody>
      </p:sp>
      <p:pic>
        <p:nvPicPr>
          <p:cNvPr id="256" name="图片 255"/>
          <p:cNvPicPr/>
          <p:nvPr/>
        </p:nvPicPr>
        <p:blipFill>
          <a:blip r:embed="rId6"/>
          <a:stretch/>
        </p:blipFill>
        <p:spPr>
          <a:xfrm>
            <a:off x="735480" y="2072520"/>
            <a:ext cx="133200" cy="133200"/>
          </a:xfrm>
          <a:prstGeom prst="rect">
            <a:avLst/>
          </a:prstGeom>
          <a:noFill/>
          <a:ln w="0">
            <a:noFill/>
          </a:ln>
        </p:spPr>
      </p:pic>
      <p:sp>
        <p:nvSpPr>
          <p:cNvPr id="257" name="文本框 256"/>
          <p:cNvSpPr txBox="1"/>
          <p:nvPr/>
        </p:nvSpPr>
        <p:spPr>
          <a:xfrm>
            <a:off x="902520" y="1686240"/>
            <a:ext cx="671400" cy="244080"/>
          </a:xfrm>
          <a:prstGeom prst="rect">
            <a:avLst/>
          </a:prstGeom>
          <a:noFill/>
          <a:ln w="0">
            <a:noFill/>
          </a:ln>
        </p:spPr>
        <p:txBody>
          <a:bodyPr wrap="none" lIns="0" tIns="0" rIns="0" bIns="0" anchor="t">
            <a:spAutoFit/>
          </a:bodyPr>
          <a:lstStyle/>
          <a:p>
            <a:r>
              <a:rPr lang="zh-CN" sz="1320" b="0" u="none" strike="noStrike">
                <a:solidFill>
                  <a:srgbClr val="93C5FD"/>
                </a:solidFill>
                <a:effectLst/>
                <a:uFillTx/>
                <a:latin typeface="NotoSansCJKsc"/>
                <a:ea typeface="NotoSansCJKsc"/>
              </a:rPr>
              <a:t>北向应⽤</a:t>
            </a:r>
            <a:endParaRPr lang="en-US" sz="1320" b="0" u="none" strike="noStrike">
              <a:solidFill>
                <a:srgbClr val="000000"/>
              </a:solidFill>
              <a:effectLst/>
              <a:uFillTx/>
              <a:latin typeface="Times New Roman"/>
            </a:endParaRPr>
          </a:p>
        </p:txBody>
      </p:sp>
      <p:sp>
        <p:nvSpPr>
          <p:cNvPr id="258" name="文本框 257"/>
          <p:cNvSpPr txBox="1"/>
          <p:nvPr/>
        </p:nvSpPr>
        <p:spPr>
          <a:xfrm>
            <a:off x="936000" y="202608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运⾏于搭载</a:t>
            </a:r>
            <a:endParaRPr lang="en-US" sz="1050" b="0" u="none" strike="noStrike">
              <a:solidFill>
                <a:srgbClr val="000000"/>
              </a:solidFill>
              <a:effectLst/>
              <a:uFillTx/>
              <a:latin typeface="Times New Roman"/>
            </a:endParaRPr>
          </a:p>
        </p:txBody>
      </p:sp>
      <p:sp>
        <p:nvSpPr>
          <p:cNvPr id="259" name="文本框 258"/>
          <p:cNvSpPr txBox="1"/>
          <p:nvPr/>
        </p:nvSpPr>
        <p:spPr>
          <a:xfrm>
            <a:off x="1666800" y="2037320"/>
            <a:ext cx="80676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HarmonyOS</a:t>
            </a:r>
            <a:endParaRPr lang="en-US" sz="1050" b="0" u="none" strike="noStrike" dirty="0">
              <a:solidFill>
                <a:srgbClr val="000000"/>
              </a:solidFill>
              <a:effectLst/>
              <a:uFillTx/>
              <a:latin typeface="Times New Roman"/>
            </a:endParaRPr>
          </a:p>
        </p:txBody>
      </p:sp>
      <p:pic>
        <p:nvPicPr>
          <p:cNvPr id="260" name="图片 259"/>
          <p:cNvPicPr/>
          <p:nvPr/>
        </p:nvPicPr>
        <p:blipFill>
          <a:blip r:embed="rId6"/>
          <a:stretch/>
        </p:blipFill>
        <p:spPr>
          <a:xfrm>
            <a:off x="735480" y="2340000"/>
            <a:ext cx="133200" cy="133200"/>
          </a:xfrm>
          <a:prstGeom prst="rect">
            <a:avLst/>
          </a:prstGeom>
          <a:noFill/>
          <a:ln w="0">
            <a:noFill/>
          </a:ln>
        </p:spPr>
      </p:pic>
      <p:sp>
        <p:nvSpPr>
          <p:cNvPr id="261" name="文本框 260"/>
          <p:cNvSpPr txBox="1"/>
          <p:nvPr/>
        </p:nvSpPr>
        <p:spPr>
          <a:xfrm>
            <a:off x="2405520" y="2026080"/>
            <a:ext cx="1609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的终端设备（⼿机、平板）</a:t>
            </a:r>
            <a:endParaRPr lang="en-US" sz="1050" b="0" u="none" strike="noStrike">
              <a:solidFill>
                <a:srgbClr val="000000"/>
              </a:solidFill>
              <a:effectLst/>
              <a:uFillTx/>
              <a:latin typeface="Times New Roman"/>
            </a:endParaRPr>
          </a:p>
        </p:txBody>
      </p:sp>
      <p:sp>
        <p:nvSpPr>
          <p:cNvPr id="262" name="文本框 261"/>
          <p:cNvSpPr txBox="1"/>
          <p:nvPr/>
        </p:nvSpPr>
        <p:spPr>
          <a:xfrm>
            <a:off x="936000" y="229356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基于</a:t>
            </a:r>
            <a:endParaRPr lang="en-US" sz="1050" b="0" u="none" strike="noStrike">
              <a:solidFill>
                <a:srgbClr val="000000"/>
              </a:solidFill>
              <a:effectLst/>
              <a:uFillTx/>
              <a:latin typeface="Times New Roman"/>
            </a:endParaRPr>
          </a:p>
        </p:txBody>
      </p:sp>
      <p:sp>
        <p:nvSpPr>
          <p:cNvPr id="263" name="文本框 262"/>
          <p:cNvSpPr txBox="1"/>
          <p:nvPr/>
        </p:nvSpPr>
        <p:spPr>
          <a:xfrm>
            <a:off x="1309690" y="2286300"/>
            <a:ext cx="976320" cy="157320"/>
          </a:xfrm>
          <a:prstGeom prst="rect">
            <a:avLst/>
          </a:prstGeom>
          <a:noFill/>
          <a:ln w="0">
            <a:noFill/>
          </a:ln>
        </p:spPr>
        <p:txBody>
          <a:bodyPr wrap="none" lIns="0" tIns="0" rIns="0" bIns="0" anchor="t">
            <a:spAutoFit/>
          </a:bodyPr>
          <a:lstStyle/>
          <a:p>
            <a:r>
              <a:rPr lang="en-US" sz="1050" b="0" u="none" strike="noStrike" dirty="0" err="1">
                <a:solidFill>
                  <a:srgbClr val="D1D5DB"/>
                </a:solidFill>
                <a:effectLst/>
                <a:uFillTx/>
                <a:latin typeface="DejaVuSans"/>
                <a:ea typeface="DejaVuSans"/>
              </a:rPr>
              <a:t>DevEco</a:t>
            </a:r>
            <a:r>
              <a:rPr lang="en-US" sz="1050" b="0" u="none" strike="noStrike" dirty="0">
                <a:solidFill>
                  <a:srgbClr val="D1D5DB"/>
                </a:solidFill>
                <a:effectLst/>
                <a:uFillTx/>
                <a:latin typeface="DejaVuSans"/>
                <a:ea typeface="DejaVuSans"/>
              </a:rPr>
              <a:t> Studio</a:t>
            </a:r>
            <a:endParaRPr lang="en-US" sz="1050" b="0" u="none" strike="noStrike" dirty="0">
              <a:solidFill>
                <a:srgbClr val="000000"/>
              </a:solidFill>
              <a:effectLst/>
              <a:uFillTx/>
              <a:latin typeface="Times New Roman"/>
            </a:endParaRPr>
          </a:p>
        </p:txBody>
      </p:sp>
      <p:sp>
        <p:nvSpPr>
          <p:cNvPr id="264" name="文本框 263"/>
          <p:cNvSpPr txBox="1"/>
          <p:nvPr/>
        </p:nvSpPr>
        <p:spPr>
          <a:xfrm>
            <a:off x="2175840" y="229356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开发，使⽤</a:t>
            </a:r>
            <a:endParaRPr lang="en-US" sz="1050" b="0" u="none" strike="noStrike">
              <a:solidFill>
                <a:srgbClr val="000000"/>
              </a:solidFill>
              <a:effectLst/>
              <a:uFillTx/>
              <a:latin typeface="Times New Roman"/>
            </a:endParaRPr>
          </a:p>
        </p:txBody>
      </p:sp>
      <p:sp>
        <p:nvSpPr>
          <p:cNvPr id="265" name="文本框 264"/>
          <p:cNvSpPr txBox="1"/>
          <p:nvPr/>
        </p:nvSpPr>
        <p:spPr>
          <a:xfrm>
            <a:off x="2888640" y="2314140"/>
            <a:ext cx="392400" cy="157320"/>
          </a:xfrm>
          <a:prstGeom prst="rect">
            <a:avLst/>
          </a:prstGeom>
          <a:noFill/>
          <a:ln w="0">
            <a:noFill/>
          </a:ln>
        </p:spPr>
        <p:txBody>
          <a:bodyPr wrap="none" lIns="0" tIns="0" rIns="0" bIns="0" anchor="t">
            <a:spAutoFit/>
          </a:bodyPr>
          <a:lstStyle/>
          <a:p>
            <a:r>
              <a:rPr lang="en-US" sz="1050" b="0" u="none" strike="noStrike" dirty="0" err="1">
                <a:solidFill>
                  <a:srgbClr val="D1D5DB"/>
                </a:solidFill>
                <a:effectLst/>
                <a:uFillTx/>
                <a:latin typeface="DejaVuSans"/>
                <a:ea typeface="DejaVuSans"/>
              </a:rPr>
              <a:t>ArkTS</a:t>
            </a:r>
            <a:endParaRPr lang="en-US" sz="1050" b="0" u="none" strike="noStrike" dirty="0">
              <a:solidFill>
                <a:srgbClr val="000000"/>
              </a:solidFill>
              <a:effectLst/>
              <a:uFillTx/>
              <a:latin typeface="Times New Roman"/>
            </a:endParaRPr>
          </a:p>
        </p:txBody>
      </p:sp>
      <p:sp>
        <p:nvSpPr>
          <p:cNvPr id="266" name="文本框 265"/>
          <p:cNvSpPr txBox="1"/>
          <p:nvPr/>
        </p:nvSpPr>
        <p:spPr>
          <a:xfrm>
            <a:off x="3234960" y="229356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语⾔、鸿蒙</a:t>
            </a:r>
            <a:endParaRPr lang="en-US" sz="1050" b="0" u="none" strike="noStrike">
              <a:solidFill>
                <a:srgbClr val="000000"/>
              </a:solidFill>
              <a:effectLst/>
              <a:uFillTx/>
              <a:latin typeface="Times New Roman"/>
            </a:endParaRPr>
          </a:p>
        </p:txBody>
      </p:sp>
      <p:pic>
        <p:nvPicPr>
          <p:cNvPr id="267" name="图片 266"/>
          <p:cNvPicPr/>
          <p:nvPr/>
        </p:nvPicPr>
        <p:blipFill>
          <a:blip r:embed="rId6"/>
          <a:stretch/>
        </p:blipFill>
        <p:spPr>
          <a:xfrm>
            <a:off x="735480" y="2607120"/>
            <a:ext cx="133200" cy="133200"/>
          </a:xfrm>
          <a:prstGeom prst="rect">
            <a:avLst/>
          </a:prstGeom>
          <a:noFill/>
          <a:ln w="0">
            <a:noFill/>
          </a:ln>
        </p:spPr>
      </p:pic>
      <p:sp>
        <p:nvSpPr>
          <p:cNvPr id="268" name="文本框 267"/>
          <p:cNvSpPr txBox="1"/>
          <p:nvPr/>
        </p:nvSpPr>
        <p:spPr>
          <a:xfrm>
            <a:off x="3922920" y="2293560"/>
            <a:ext cx="277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SDK</a:t>
            </a:r>
            <a:endParaRPr lang="en-US" sz="1050" b="0" u="none" strike="noStrike" dirty="0">
              <a:solidFill>
                <a:srgbClr val="000000"/>
              </a:solidFill>
              <a:effectLst/>
              <a:uFillTx/>
              <a:latin typeface="Times New Roman"/>
            </a:endParaRPr>
          </a:p>
        </p:txBody>
      </p:sp>
      <p:sp>
        <p:nvSpPr>
          <p:cNvPr id="269" name="文本框 268"/>
          <p:cNvSpPr txBox="1"/>
          <p:nvPr/>
        </p:nvSpPr>
        <p:spPr>
          <a:xfrm>
            <a:off x="936000" y="256068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集成鸿蒙</a:t>
            </a:r>
            <a:endParaRPr lang="en-US" sz="1050" b="0" u="none" strike="noStrike">
              <a:solidFill>
                <a:srgbClr val="000000"/>
              </a:solidFill>
              <a:effectLst/>
              <a:uFillTx/>
              <a:latin typeface="Times New Roman"/>
            </a:endParaRPr>
          </a:p>
        </p:txBody>
      </p:sp>
      <p:sp>
        <p:nvSpPr>
          <p:cNvPr id="270" name="文本框 269"/>
          <p:cNvSpPr txBox="1"/>
          <p:nvPr/>
        </p:nvSpPr>
        <p:spPr>
          <a:xfrm>
            <a:off x="1494320" y="2543930"/>
            <a:ext cx="133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AI</a:t>
            </a:r>
            <a:endParaRPr lang="en-US" sz="1050" b="0" u="none" strike="noStrike" dirty="0">
              <a:solidFill>
                <a:srgbClr val="000000"/>
              </a:solidFill>
              <a:effectLst/>
              <a:uFillTx/>
              <a:latin typeface="Times New Roman"/>
            </a:endParaRPr>
          </a:p>
        </p:txBody>
      </p:sp>
      <p:pic>
        <p:nvPicPr>
          <p:cNvPr id="271" name="图片 270"/>
          <p:cNvPicPr/>
          <p:nvPr/>
        </p:nvPicPr>
        <p:blipFill>
          <a:blip r:embed="rId6"/>
          <a:stretch/>
        </p:blipFill>
        <p:spPr>
          <a:xfrm>
            <a:off x="735480" y="2874600"/>
            <a:ext cx="133200" cy="133200"/>
          </a:xfrm>
          <a:prstGeom prst="rect">
            <a:avLst/>
          </a:prstGeom>
          <a:noFill/>
          <a:ln w="0">
            <a:noFill/>
          </a:ln>
        </p:spPr>
      </p:pic>
      <p:sp>
        <p:nvSpPr>
          <p:cNvPr id="272" name="文本框 271"/>
          <p:cNvSpPr txBox="1"/>
          <p:nvPr/>
        </p:nvSpPr>
        <p:spPr>
          <a:xfrm>
            <a:off x="1601640" y="2560680"/>
            <a:ext cx="13417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引擎、⾃然语⾔处理库</a:t>
            </a:r>
            <a:endParaRPr lang="en-US" sz="1050" b="0" u="none" strike="noStrike">
              <a:solidFill>
                <a:srgbClr val="000000"/>
              </a:solidFill>
              <a:effectLst/>
              <a:uFillTx/>
              <a:latin typeface="Times New Roman"/>
            </a:endParaRPr>
          </a:p>
        </p:txBody>
      </p:sp>
      <p:pic>
        <p:nvPicPr>
          <p:cNvPr id="273" name="图片 272"/>
          <p:cNvPicPr/>
          <p:nvPr/>
        </p:nvPicPr>
        <p:blipFill>
          <a:blip r:embed="rId7"/>
          <a:stretch/>
        </p:blipFill>
        <p:spPr>
          <a:xfrm>
            <a:off x="735480" y="3660120"/>
            <a:ext cx="133200" cy="133200"/>
          </a:xfrm>
          <a:prstGeom prst="rect">
            <a:avLst/>
          </a:prstGeom>
          <a:noFill/>
          <a:ln w="0">
            <a:noFill/>
          </a:ln>
        </p:spPr>
      </p:pic>
      <p:sp>
        <p:nvSpPr>
          <p:cNvPr id="274" name="文本框 273"/>
          <p:cNvSpPr txBox="1"/>
          <p:nvPr/>
        </p:nvSpPr>
        <p:spPr>
          <a:xfrm>
            <a:off x="936000" y="28281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⽀持多种智能家居设备的界⾯展⽰与控制</a:t>
            </a:r>
            <a:endParaRPr lang="en-US" sz="1050" b="0" u="none" strike="noStrike">
              <a:solidFill>
                <a:srgbClr val="000000"/>
              </a:solidFill>
              <a:effectLst/>
              <a:uFillTx/>
              <a:latin typeface="Times New Roman"/>
            </a:endParaRPr>
          </a:p>
        </p:txBody>
      </p:sp>
      <p:pic>
        <p:nvPicPr>
          <p:cNvPr id="275" name="图片 274"/>
          <p:cNvPicPr/>
          <p:nvPr/>
        </p:nvPicPr>
        <p:blipFill>
          <a:blip r:embed="rId8"/>
          <a:stretch/>
        </p:blipFill>
        <p:spPr>
          <a:xfrm>
            <a:off x="735480" y="3977640"/>
            <a:ext cx="133200" cy="133200"/>
          </a:xfrm>
          <a:prstGeom prst="rect">
            <a:avLst/>
          </a:prstGeom>
          <a:noFill/>
          <a:ln w="0">
            <a:noFill/>
          </a:ln>
        </p:spPr>
      </p:pic>
      <p:sp>
        <p:nvSpPr>
          <p:cNvPr id="276" name="文本框 275"/>
          <p:cNvSpPr txBox="1"/>
          <p:nvPr/>
        </p:nvSpPr>
        <p:spPr>
          <a:xfrm>
            <a:off x="936000" y="3591720"/>
            <a:ext cx="838800" cy="244080"/>
          </a:xfrm>
          <a:prstGeom prst="rect">
            <a:avLst/>
          </a:prstGeom>
          <a:noFill/>
          <a:ln w="0">
            <a:noFill/>
          </a:ln>
        </p:spPr>
        <p:txBody>
          <a:bodyPr wrap="none" lIns="0" tIns="0" rIns="0" bIns="0" anchor="t">
            <a:spAutoFit/>
          </a:bodyPr>
          <a:lstStyle/>
          <a:p>
            <a:r>
              <a:rPr lang="zh-CN" sz="1320" b="0" u="none" strike="noStrike">
                <a:solidFill>
                  <a:srgbClr val="FFB86A"/>
                </a:solidFill>
                <a:effectLst/>
                <a:uFillTx/>
                <a:latin typeface="NotoSansCJKsc"/>
                <a:ea typeface="NotoSansCJKsc"/>
              </a:rPr>
              <a:t>南向开发板</a:t>
            </a:r>
            <a:endParaRPr lang="en-US" sz="1320" b="0" u="none" strike="noStrike">
              <a:solidFill>
                <a:srgbClr val="000000"/>
              </a:solidFill>
              <a:effectLst/>
              <a:uFillTx/>
              <a:latin typeface="Times New Roman"/>
            </a:endParaRPr>
          </a:p>
        </p:txBody>
      </p:sp>
      <p:sp>
        <p:nvSpPr>
          <p:cNvPr id="277" name="文本框 276"/>
          <p:cNvSpPr txBox="1"/>
          <p:nvPr/>
        </p:nvSpPr>
        <p:spPr>
          <a:xfrm>
            <a:off x="936000" y="3931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运⾏</a:t>
            </a:r>
            <a:endParaRPr lang="en-US" sz="1050" b="0" u="none" strike="noStrike">
              <a:solidFill>
                <a:srgbClr val="000000"/>
              </a:solidFill>
              <a:effectLst/>
              <a:uFillTx/>
              <a:latin typeface="Times New Roman"/>
            </a:endParaRPr>
          </a:p>
        </p:txBody>
      </p:sp>
      <p:sp>
        <p:nvSpPr>
          <p:cNvPr id="278" name="文本框 277"/>
          <p:cNvSpPr txBox="1"/>
          <p:nvPr/>
        </p:nvSpPr>
        <p:spPr>
          <a:xfrm>
            <a:off x="1269360" y="3923820"/>
            <a:ext cx="974160" cy="157320"/>
          </a:xfrm>
          <a:prstGeom prst="rect">
            <a:avLst/>
          </a:prstGeom>
          <a:noFill/>
          <a:ln w="0">
            <a:noFill/>
          </a:ln>
        </p:spPr>
        <p:txBody>
          <a:bodyPr wrap="none" lIns="0" tIns="0" rIns="0" bIns="0" anchor="t">
            <a:spAutoFit/>
          </a:bodyPr>
          <a:lstStyle/>
          <a:p>
            <a:r>
              <a:rPr lang="en-US" sz="1050" b="0" u="none" strike="noStrike" dirty="0" err="1">
                <a:solidFill>
                  <a:srgbClr val="D1D5DB"/>
                </a:solidFill>
                <a:effectLst/>
                <a:uFillTx/>
                <a:latin typeface="DejaVuSans"/>
                <a:ea typeface="DejaVuSans"/>
              </a:rPr>
              <a:t>OpenHarmony</a:t>
            </a:r>
            <a:endParaRPr lang="en-US" sz="1050" b="0" u="none" strike="noStrike" dirty="0">
              <a:solidFill>
                <a:srgbClr val="000000"/>
              </a:solidFill>
              <a:effectLst/>
              <a:uFillTx/>
              <a:latin typeface="Times New Roman"/>
            </a:endParaRPr>
          </a:p>
        </p:txBody>
      </p:sp>
      <p:pic>
        <p:nvPicPr>
          <p:cNvPr id="279" name="图片 278"/>
          <p:cNvPicPr/>
          <p:nvPr/>
        </p:nvPicPr>
        <p:blipFill>
          <a:blip r:embed="rId8"/>
          <a:stretch/>
        </p:blipFill>
        <p:spPr>
          <a:xfrm>
            <a:off x="735480" y="4245120"/>
            <a:ext cx="133200" cy="133200"/>
          </a:xfrm>
          <a:prstGeom prst="rect">
            <a:avLst/>
          </a:prstGeom>
          <a:noFill/>
          <a:ln w="0">
            <a:noFill/>
          </a:ln>
        </p:spPr>
      </p:pic>
      <p:sp>
        <p:nvSpPr>
          <p:cNvPr id="280" name="文本框 279"/>
          <p:cNvSpPr txBox="1"/>
          <p:nvPr/>
        </p:nvSpPr>
        <p:spPr>
          <a:xfrm>
            <a:off x="2171520" y="3931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a:t>
            </a:r>
            <a:endParaRPr lang="en-US" sz="1050" b="0" u="none" strike="noStrike">
              <a:solidFill>
                <a:srgbClr val="000000"/>
              </a:solidFill>
              <a:effectLst/>
              <a:uFillTx/>
              <a:latin typeface="Times New Roman"/>
            </a:endParaRPr>
          </a:p>
        </p:txBody>
      </p:sp>
      <p:sp>
        <p:nvSpPr>
          <p:cNvPr id="281" name="文本框 280"/>
          <p:cNvSpPr txBox="1"/>
          <p:nvPr/>
        </p:nvSpPr>
        <p:spPr>
          <a:xfrm>
            <a:off x="936000" y="419868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搭载润和满天星系列</a:t>
            </a:r>
            <a:endParaRPr lang="en-US" sz="1050" b="0" u="none" strike="noStrike">
              <a:solidFill>
                <a:srgbClr val="000000"/>
              </a:solidFill>
              <a:effectLst/>
              <a:uFillTx/>
              <a:latin typeface="Times New Roman"/>
            </a:endParaRPr>
          </a:p>
        </p:txBody>
      </p:sp>
      <p:sp>
        <p:nvSpPr>
          <p:cNvPr id="282" name="文本框 281"/>
          <p:cNvSpPr txBox="1"/>
          <p:nvPr/>
        </p:nvSpPr>
        <p:spPr>
          <a:xfrm>
            <a:off x="2209720" y="4172940"/>
            <a:ext cx="556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Pegasus</a:t>
            </a:r>
            <a:endParaRPr lang="en-US" sz="1050" b="0" u="none" strike="noStrike" dirty="0">
              <a:solidFill>
                <a:srgbClr val="000000"/>
              </a:solidFill>
              <a:effectLst/>
              <a:uFillTx/>
              <a:latin typeface="Times New Roman"/>
            </a:endParaRPr>
          </a:p>
        </p:txBody>
      </p:sp>
      <p:pic>
        <p:nvPicPr>
          <p:cNvPr id="283" name="图片 282"/>
          <p:cNvPicPr/>
          <p:nvPr/>
        </p:nvPicPr>
        <p:blipFill>
          <a:blip r:embed="rId8"/>
          <a:stretch/>
        </p:blipFill>
        <p:spPr>
          <a:xfrm>
            <a:off x="735480" y="4512600"/>
            <a:ext cx="133200" cy="133200"/>
          </a:xfrm>
          <a:prstGeom prst="rect">
            <a:avLst/>
          </a:prstGeom>
          <a:noFill/>
          <a:ln w="0">
            <a:noFill/>
          </a:ln>
        </p:spPr>
      </p:pic>
      <p:sp>
        <p:nvSpPr>
          <p:cNvPr id="284" name="文本框 283"/>
          <p:cNvSpPr txBox="1"/>
          <p:nvPr/>
        </p:nvSpPr>
        <p:spPr>
          <a:xfrm>
            <a:off x="2688480" y="419868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开发套件对应的系统镜像</a:t>
            </a:r>
            <a:endParaRPr lang="en-US" sz="1050" b="0" u="none" strike="noStrike">
              <a:solidFill>
                <a:srgbClr val="000000"/>
              </a:solidFill>
              <a:effectLst/>
              <a:uFillTx/>
              <a:latin typeface="Times New Roman"/>
            </a:endParaRPr>
          </a:p>
        </p:txBody>
      </p:sp>
      <p:pic>
        <p:nvPicPr>
          <p:cNvPr id="285" name="图片 284"/>
          <p:cNvPicPr/>
          <p:nvPr/>
        </p:nvPicPr>
        <p:blipFill>
          <a:blip r:embed="rId8"/>
          <a:stretch/>
        </p:blipFill>
        <p:spPr>
          <a:xfrm>
            <a:off x="735480" y="4780080"/>
            <a:ext cx="133200" cy="133200"/>
          </a:xfrm>
          <a:prstGeom prst="rect">
            <a:avLst/>
          </a:prstGeom>
          <a:noFill/>
          <a:ln w="0">
            <a:noFill/>
          </a:ln>
        </p:spPr>
      </p:pic>
      <p:sp>
        <p:nvSpPr>
          <p:cNvPr id="286" name="文本框 285"/>
          <p:cNvSpPr txBox="1"/>
          <p:nvPr/>
        </p:nvSpPr>
        <p:spPr>
          <a:xfrm>
            <a:off x="936000" y="446616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使⽤鸿蒙设备开发⼯具链、传感器驱动程序</a:t>
            </a:r>
            <a:endParaRPr lang="en-US" sz="1050" b="0" u="none" strike="noStrike">
              <a:solidFill>
                <a:srgbClr val="000000"/>
              </a:solidFill>
              <a:effectLst/>
              <a:uFillTx/>
              <a:latin typeface="Times New Roman"/>
            </a:endParaRPr>
          </a:p>
        </p:txBody>
      </p:sp>
      <p:pic>
        <p:nvPicPr>
          <p:cNvPr id="287" name="图片 286"/>
          <p:cNvPicPr/>
          <p:nvPr/>
        </p:nvPicPr>
        <p:blipFill>
          <a:blip r:embed="rId8"/>
          <a:stretch/>
        </p:blipFill>
        <p:spPr>
          <a:xfrm>
            <a:off x="735480" y="5047560"/>
            <a:ext cx="133200" cy="133200"/>
          </a:xfrm>
          <a:prstGeom prst="rect">
            <a:avLst/>
          </a:prstGeom>
          <a:noFill/>
          <a:ln w="0">
            <a:noFill/>
          </a:ln>
        </p:spPr>
      </p:pic>
      <p:sp>
        <p:nvSpPr>
          <p:cNvPr id="288" name="文本框 287"/>
          <p:cNvSpPr txBox="1"/>
          <p:nvPr/>
        </p:nvSpPr>
        <p:spPr>
          <a:xfrm>
            <a:off x="936000" y="473364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⽀持环境数据采集与智能家居设备状态模拟</a:t>
            </a:r>
            <a:endParaRPr lang="en-US" sz="1050" b="0" u="none" strike="noStrike">
              <a:solidFill>
                <a:srgbClr val="000000"/>
              </a:solidFill>
              <a:effectLst/>
              <a:uFillTx/>
              <a:latin typeface="Times New Roman"/>
            </a:endParaRPr>
          </a:p>
        </p:txBody>
      </p:sp>
      <p:sp>
        <p:nvSpPr>
          <p:cNvPr id="289" name="任意多边形: 形状 288"/>
          <p:cNvSpPr/>
          <p:nvPr/>
        </p:nvSpPr>
        <p:spPr>
          <a:xfrm>
            <a:off x="5565240" y="1537560"/>
            <a:ext cx="4596840" cy="1738440"/>
          </a:xfrm>
          <a:custGeom>
            <a:avLst/>
            <a:gdLst/>
            <a:ahLst/>
            <a:cxnLst/>
            <a:rect l="0" t="0" r="r" b="b"/>
            <a:pathLst>
              <a:path w="12769" h="4829">
                <a:moveTo>
                  <a:pt x="0" y="4690"/>
                </a:moveTo>
                <a:lnTo>
                  <a:pt x="0" y="139"/>
                </a:lnTo>
                <a:cubicBezTo>
                  <a:pt x="0" y="121"/>
                  <a:pt x="3" y="103"/>
                  <a:pt x="7" y="86"/>
                </a:cubicBezTo>
                <a:cubicBezTo>
                  <a:pt x="12" y="69"/>
                  <a:pt x="19" y="54"/>
                  <a:pt x="28" y="40"/>
                </a:cubicBezTo>
                <a:cubicBezTo>
                  <a:pt x="36" y="27"/>
                  <a:pt x="46" y="17"/>
                  <a:pt x="58" y="10"/>
                </a:cubicBezTo>
                <a:cubicBezTo>
                  <a:pt x="69" y="3"/>
                  <a:pt x="81" y="0"/>
                  <a:pt x="93" y="0"/>
                </a:cubicBezTo>
                <a:lnTo>
                  <a:pt x="12629" y="0"/>
                </a:lnTo>
                <a:cubicBezTo>
                  <a:pt x="12648" y="0"/>
                  <a:pt x="12666" y="3"/>
                  <a:pt x="12683" y="10"/>
                </a:cubicBezTo>
                <a:cubicBezTo>
                  <a:pt x="12700" y="17"/>
                  <a:pt x="12715" y="27"/>
                  <a:pt x="12728" y="40"/>
                </a:cubicBezTo>
                <a:cubicBezTo>
                  <a:pt x="12741" y="54"/>
                  <a:pt x="12751" y="69"/>
                  <a:pt x="12758" y="86"/>
                </a:cubicBezTo>
                <a:cubicBezTo>
                  <a:pt x="12765" y="103"/>
                  <a:pt x="12769" y="121"/>
                  <a:pt x="12769" y="139"/>
                </a:cubicBezTo>
                <a:lnTo>
                  <a:pt x="12769" y="4690"/>
                </a:lnTo>
                <a:cubicBezTo>
                  <a:pt x="12769" y="4708"/>
                  <a:pt x="12765" y="4726"/>
                  <a:pt x="12758" y="4743"/>
                </a:cubicBezTo>
                <a:cubicBezTo>
                  <a:pt x="12751" y="4760"/>
                  <a:pt x="12741" y="4775"/>
                  <a:pt x="12728" y="4788"/>
                </a:cubicBezTo>
                <a:cubicBezTo>
                  <a:pt x="12715" y="4801"/>
                  <a:pt x="12700" y="4811"/>
                  <a:pt x="12683" y="4818"/>
                </a:cubicBezTo>
                <a:cubicBezTo>
                  <a:pt x="12666" y="4825"/>
                  <a:pt x="12648" y="4829"/>
                  <a:pt x="12629" y="4829"/>
                </a:cubicBezTo>
                <a:lnTo>
                  <a:pt x="93" y="4829"/>
                </a:lnTo>
                <a:cubicBezTo>
                  <a:pt x="81" y="4829"/>
                  <a:pt x="69" y="4825"/>
                  <a:pt x="58" y="4818"/>
                </a:cubicBezTo>
                <a:cubicBezTo>
                  <a:pt x="46" y="4811"/>
                  <a:pt x="36" y="4801"/>
                  <a:pt x="28" y="4788"/>
                </a:cubicBezTo>
                <a:cubicBezTo>
                  <a:pt x="19" y="4775"/>
                  <a:pt x="12" y="4760"/>
                  <a:pt x="7" y="4743"/>
                </a:cubicBezTo>
                <a:cubicBezTo>
                  <a:pt x="3" y="4726"/>
                  <a:pt x="0" y="4708"/>
                  <a:pt x="0" y="4690"/>
                </a:cubicBezTo>
                <a:close/>
              </a:path>
            </a:pathLst>
          </a:custGeom>
          <a:solidFill>
            <a:srgbClr val="0F172A">
              <a:alpha val="70000"/>
            </a:srgbClr>
          </a:solidFill>
          <a:ln w="0">
            <a:noFill/>
          </a:ln>
        </p:spPr>
        <p:txBody>
          <a:bodyPr lIns="0" tIns="0" rIns="0" bIns="0" anchor="t">
            <a:noAutofit/>
          </a:bodyPr>
          <a:lstStyle/>
          <a:p>
            <a:endParaRPr lang="en-US" sz="2400" b="0" u="none" strike="noStrike" dirty="0">
              <a:solidFill>
                <a:srgbClr val="FFFFFF"/>
              </a:solidFill>
              <a:effectLst/>
              <a:uFillTx/>
              <a:latin typeface="Times New Roman"/>
            </a:endParaRPr>
          </a:p>
        </p:txBody>
      </p:sp>
      <p:sp>
        <p:nvSpPr>
          <p:cNvPr id="290" name="任意多边形: 形状 289"/>
          <p:cNvSpPr/>
          <p:nvPr/>
        </p:nvSpPr>
        <p:spPr>
          <a:xfrm>
            <a:off x="5548680" y="1537560"/>
            <a:ext cx="50400" cy="1738440"/>
          </a:xfrm>
          <a:custGeom>
            <a:avLst/>
            <a:gdLst/>
            <a:ahLst/>
            <a:cxnLst/>
            <a:rect l="0" t="0" r="r" b="b"/>
            <a:pathLst>
              <a:path w="140" h="4829">
                <a:moveTo>
                  <a:pt x="0" y="0"/>
                </a:moveTo>
                <a:lnTo>
                  <a:pt x="140" y="0"/>
                </a:lnTo>
                <a:lnTo>
                  <a:pt x="140" y="4829"/>
                </a:lnTo>
                <a:lnTo>
                  <a:pt x="0" y="4829"/>
                </a:lnTo>
                <a:lnTo>
                  <a:pt x="0" y="0"/>
                </a:lnTo>
                <a:close/>
              </a:path>
            </a:pathLst>
          </a:custGeom>
          <a:solidFill>
            <a:srgbClr val="3B82F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91" name="任意多边形: 形状 290"/>
          <p:cNvSpPr/>
          <p:nvPr/>
        </p:nvSpPr>
        <p:spPr>
          <a:xfrm>
            <a:off x="5565240" y="3442680"/>
            <a:ext cx="4596840" cy="2139840"/>
          </a:xfrm>
          <a:custGeom>
            <a:avLst/>
            <a:gdLst/>
            <a:ahLst/>
            <a:cxnLst/>
            <a:rect l="0" t="0" r="r" b="b"/>
            <a:pathLst>
              <a:path w="12769" h="5944">
                <a:moveTo>
                  <a:pt x="0" y="5805"/>
                </a:moveTo>
                <a:lnTo>
                  <a:pt x="0" y="140"/>
                </a:lnTo>
                <a:cubicBezTo>
                  <a:pt x="0" y="121"/>
                  <a:pt x="3" y="103"/>
                  <a:pt x="7" y="86"/>
                </a:cubicBezTo>
                <a:cubicBezTo>
                  <a:pt x="12" y="69"/>
                  <a:pt x="19" y="54"/>
                  <a:pt x="28" y="41"/>
                </a:cubicBezTo>
                <a:cubicBezTo>
                  <a:pt x="36" y="28"/>
                  <a:pt x="46" y="18"/>
                  <a:pt x="58" y="11"/>
                </a:cubicBezTo>
                <a:cubicBezTo>
                  <a:pt x="69" y="4"/>
                  <a:pt x="81" y="0"/>
                  <a:pt x="93" y="0"/>
                </a:cubicBezTo>
                <a:lnTo>
                  <a:pt x="12629" y="0"/>
                </a:lnTo>
                <a:cubicBezTo>
                  <a:pt x="12648" y="0"/>
                  <a:pt x="12666" y="4"/>
                  <a:pt x="12683" y="11"/>
                </a:cubicBezTo>
                <a:cubicBezTo>
                  <a:pt x="12700" y="18"/>
                  <a:pt x="12715" y="28"/>
                  <a:pt x="12728" y="41"/>
                </a:cubicBezTo>
                <a:cubicBezTo>
                  <a:pt x="12741" y="54"/>
                  <a:pt x="12751" y="69"/>
                  <a:pt x="12758" y="86"/>
                </a:cubicBezTo>
                <a:cubicBezTo>
                  <a:pt x="12765" y="103"/>
                  <a:pt x="12769" y="121"/>
                  <a:pt x="12769" y="140"/>
                </a:cubicBezTo>
                <a:lnTo>
                  <a:pt x="12769" y="5805"/>
                </a:lnTo>
                <a:cubicBezTo>
                  <a:pt x="12769" y="5823"/>
                  <a:pt x="12765" y="5841"/>
                  <a:pt x="12758" y="5858"/>
                </a:cubicBezTo>
                <a:cubicBezTo>
                  <a:pt x="12751" y="5875"/>
                  <a:pt x="12741" y="5890"/>
                  <a:pt x="12728" y="5903"/>
                </a:cubicBezTo>
                <a:cubicBezTo>
                  <a:pt x="12715" y="5916"/>
                  <a:pt x="12700" y="5926"/>
                  <a:pt x="12683" y="5933"/>
                </a:cubicBezTo>
                <a:cubicBezTo>
                  <a:pt x="12666" y="5940"/>
                  <a:pt x="12648" y="5944"/>
                  <a:pt x="12629" y="5944"/>
                </a:cubicBezTo>
                <a:lnTo>
                  <a:pt x="93" y="5944"/>
                </a:lnTo>
                <a:cubicBezTo>
                  <a:pt x="81" y="5944"/>
                  <a:pt x="69" y="5940"/>
                  <a:pt x="58" y="5933"/>
                </a:cubicBezTo>
                <a:cubicBezTo>
                  <a:pt x="46" y="5926"/>
                  <a:pt x="36" y="5916"/>
                  <a:pt x="28" y="5903"/>
                </a:cubicBezTo>
                <a:cubicBezTo>
                  <a:pt x="19" y="5890"/>
                  <a:pt x="12" y="5875"/>
                  <a:pt x="7" y="5858"/>
                </a:cubicBezTo>
                <a:cubicBezTo>
                  <a:pt x="3" y="5841"/>
                  <a:pt x="0" y="5823"/>
                  <a:pt x="0" y="5805"/>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92" name="任意多边形: 形状 291"/>
          <p:cNvSpPr/>
          <p:nvPr/>
        </p:nvSpPr>
        <p:spPr>
          <a:xfrm>
            <a:off x="5548680" y="3442680"/>
            <a:ext cx="50400" cy="2139840"/>
          </a:xfrm>
          <a:custGeom>
            <a:avLst/>
            <a:gdLst/>
            <a:ahLst/>
            <a:cxnLst/>
            <a:rect l="0" t="0" r="r" b="b"/>
            <a:pathLst>
              <a:path w="140" h="5944">
                <a:moveTo>
                  <a:pt x="0" y="0"/>
                </a:moveTo>
                <a:lnTo>
                  <a:pt x="140" y="0"/>
                </a:lnTo>
                <a:lnTo>
                  <a:pt x="140" y="5944"/>
                </a:lnTo>
                <a:lnTo>
                  <a:pt x="0" y="5944"/>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93" name="任意多边形: 形状 292"/>
          <p:cNvSpPr/>
          <p:nvPr/>
        </p:nvSpPr>
        <p:spPr>
          <a:xfrm>
            <a:off x="5548680" y="1069560"/>
            <a:ext cx="334440" cy="334440"/>
          </a:xfrm>
          <a:custGeom>
            <a:avLst/>
            <a:gdLst/>
            <a:ahLst/>
            <a:cxnLst/>
            <a:rect l="0" t="0" r="r" b="b"/>
            <a:pathLst>
              <a:path w="929" h="929">
                <a:moveTo>
                  <a:pt x="929" y="465"/>
                </a:moveTo>
                <a:cubicBezTo>
                  <a:pt x="929" y="496"/>
                  <a:pt x="927" y="526"/>
                  <a:pt x="921" y="556"/>
                </a:cubicBezTo>
                <a:cubicBezTo>
                  <a:pt x="915" y="586"/>
                  <a:pt x="906" y="615"/>
                  <a:pt x="894" y="643"/>
                </a:cubicBezTo>
                <a:cubicBezTo>
                  <a:pt x="882" y="671"/>
                  <a:pt x="868" y="698"/>
                  <a:pt x="851" y="723"/>
                </a:cubicBezTo>
                <a:cubicBezTo>
                  <a:pt x="834" y="748"/>
                  <a:pt x="814" y="772"/>
                  <a:pt x="793" y="793"/>
                </a:cubicBezTo>
                <a:cubicBezTo>
                  <a:pt x="771" y="815"/>
                  <a:pt x="748" y="834"/>
                  <a:pt x="722" y="851"/>
                </a:cubicBezTo>
                <a:cubicBezTo>
                  <a:pt x="697" y="868"/>
                  <a:pt x="670" y="882"/>
                  <a:pt x="642" y="894"/>
                </a:cubicBezTo>
                <a:cubicBezTo>
                  <a:pt x="614" y="906"/>
                  <a:pt x="585" y="914"/>
                  <a:pt x="555" y="920"/>
                </a:cubicBezTo>
                <a:cubicBezTo>
                  <a:pt x="525" y="926"/>
                  <a:pt x="495" y="929"/>
                  <a:pt x="464" y="929"/>
                </a:cubicBezTo>
                <a:cubicBezTo>
                  <a:pt x="434" y="929"/>
                  <a:pt x="404" y="926"/>
                  <a:pt x="374" y="920"/>
                </a:cubicBezTo>
                <a:cubicBezTo>
                  <a:pt x="344" y="914"/>
                  <a:pt x="315" y="906"/>
                  <a:pt x="287" y="894"/>
                </a:cubicBezTo>
                <a:cubicBezTo>
                  <a:pt x="258" y="882"/>
                  <a:pt x="232" y="868"/>
                  <a:pt x="206" y="851"/>
                </a:cubicBezTo>
                <a:cubicBezTo>
                  <a:pt x="181" y="834"/>
                  <a:pt x="158" y="815"/>
                  <a:pt x="136" y="793"/>
                </a:cubicBezTo>
                <a:cubicBezTo>
                  <a:pt x="114" y="772"/>
                  <a:pt x="95" y="748"/>
                  <a:pt x="78" y="723"/>
                </a:cubicBezTo>
                <a:cubicBezTo>
                  <a:pt x="61" y="698"/>
                  <a:pt x="47" y="671"/>
                  <a:pt x="35" y="643"/>
                </a:cubicBezTo>
                <a:cubicBezTo>
                  <a:pt x="24" y="615"/>
                  <a:pt x="15" y="586"/>
                  <a:pt x="9" y="556"/>
                </a:cubicBezTo>
                <a:cubicBezTo>
                  <a:pt x="3" y="526"/>
                  <a:pt x="0" y="496"/>
                  <a:pt x="0" y="465"/>
                </a:cubicBezTo>
                <a:cubicBezTo>
                  <a:pt x="0" y="435"/>
                  <a:pt x="3" y="404"/>
                  <a:pt x="9" y="374"/>
                </a:cubicBezTo>
                <a:cubicBezTo>
                  <a:pt x="15" y="345"/>
                  <a:pt x="24" y="316"/>
                  <a:pt x="35" y="287"/>
                </a:cubicBezTo>
                <a:cubicBezTo>
                  <a:pt x="47" y="258"/>
                  <a:pt x="61" y="231"/>
                  <a:pt x="78" y="206"/>
                </a:cubicBezTo>
                <a:cubicBezTo>
                  <a:pt x="95" y="181"/>
                  <a:pt x="114" y="157"/>
                  <a:pt x="136" y="136"/>
                </a:cubicBezTo>
                <a:cubicBezTo>
                  <a:pt x="158" y="114"/>
                  <a:pt x="181" y="95"/>
                  <a:pt x="206" y="78"/>
                </a:cubicBezTo>
                <a:cubicBezTo>
                  <a:pt x="232" y="61"/>
                  <a:pt x="258" y="47"/>
                  <a:pt x="287" y="35"/>
                </a:cubicBezTo>
                <a:cubicBezTo>
                  <a:pt x="315" y="23"/>
                  <a:pt x="344" y="15"/>
                  <a:pt x="374" y="9"/>
                </a:cubicBezTo>
                <a:cubicBezTo>
                  <a:pt x="404" y="3"/>
                  <a:pt x="434" y="0"/>
                  <a:pt x="464" y="0"/>
                </a:cubicBezTo>
                <a:cubicBezTo>
                  <a:pt x="495" y="0"/>
                  <a:pt x="525" y="3"/>
                  <a:pt x="555" y="9"/>
                </a:cubicBezTo>
                <a:cubicBezTo>
                  <a:pt x="585" y="15"/>
                  <a:pt x="614" y="23"/>
                  <a:pt x="642" y="35"/>
                </a:cubicBezTo>
                <a:cubicBezTo>
                  <a:pt x="670" y="47"/>
                  <a:pt x="697" y="61"/>
                  <a:pt x="722" y="78"/>
                </a:cubicBezTo>
                <a:cubicBezTo>
                  <a:pt x="748" y="95"/>
                  <a:pt x="771" y="114"/>
                  <a:pt x="793" y="136"/>
                </a:cubicBezTo>
                <a:cubicBezTo>
                  <a:pt x="814" y="157"/>
                  <a:pt x="834" y="181"/>
                  <a:pt x="851" y="206"/>
                </a:cubicBezTo>
                <a:cubicBezTo>
                  <a:pt x="868" y="231"/>
                  <a:pt x="882" y="258"/>
                  <a:pt x="894" y="287"/>
                </a:cubicBezTo>
                <a:cubicBezTo>
                  <a:pt x="906" y="316"/>
                  <a:pt x="915" y="345"/>
                  <a:pt x="921" y="374"/>
                </a:cubicBezTo>
                <a:cubicBezTo>
                  <a:pt x="927" y="404"/>
                  <a:pt x="929" y="435"/>
                  <a:pt x="929"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94" name="图片 293"/>
          <p:cNvPicPr/>
          <p:nvPr/>
        </p:nvPicPr>
        <p:blipFill>
          <a:blip r:embed="rId9"/>
          <a:stretch/>
        </p:blipFill>
        <p:spPr>
          <a:xfrm>
            <a:off x="5649120" y="1170000"/>
            <a:ext cx="133200" cy="133200"/>
          </a:xfrm>
          <a:prstGeom prst="rect">
            <a:avLst/>
          </a:prstGeom>
          <a:noFill/>
          <a:ln w="0">
            <a:noFill/>
          </a:ln>
        </p:spPr>
      </p:pic>
      <p:sp>
        <p:nvSpPr>
          <p:cNvPr id="295" name="文本框 294"/>
          <p:cNvSpPr txBox="1"/>
          <p:nvPr/>
        </p:nvSpPr>
        <p:spPr>
          <a:xfrm>
            <a:off x="936000" y="5001120"/>
            <a:ext cx="3085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可采⽤鸿蒙系统⽀持的数据库或轻量级嵌⼊式数据库</a:t>
            </a:r>
            <a:endParaRPr lang="en-US" sz="1050" b="0" u="none" strike="noStrike">
              <a:solidFill>
                <a:srgbClr val="000000"/>
              </a:solidFill>
              <a:effectLst/>
              <a:uFillTx/>
              <a:latin typeface="Times New Roman"/>
            </a:endParaRPr>
          </a:p>
        </p:txBody>
      </p:sp>
      <p:pic>
        <p:nvPicPr>
          <p:cNvPr id="296" name="图片 295"/>
          <p:cNvPicPr/>
          <p:nvPr/>
        </p:nvPicPr>
        <p:blipFill>
          <a:blip r:embed="rId5"/>
          <a:stretch/>
        </p:blipFill>
        <p:spPr>
          <a:xfrm>
            <a:off x="5749560" y="1755000"/>
            <a:ext cx="100080" cy="133200"/>
          </a:xfrm>
          <a:prstGeom prst="rect">
            <a:avLst/>
          </a:prstGeom>
          <a:noFill/>
          <a:ln w="0">
            <a:noFill/>
          </a:ln>
        </p:spPr>
      </p:pic>
      <p:sp>
        <p:nvSpPr>
          <p:cNvPr id="297" name="文本框 296"/>
          <p:cNvSpPr txBox="1"/>
          <p:nvPr/>
        </p:nvSpPr>
        <p:spPr>
          <a:xfrm>
            <a:off x="5983560" y="107100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硬件环境</a:t>
            </a:r>
            <a:endParaRPr lang="en-US" sz="1580" b="0" u="none" strike="noStrike">
              <a:solidFill>
                <a:srgbClr val="000000"/>
              </a:solidFill>
              <a:effectLst/>
              <a:uFillTx/>
              <a:latin typeface="Times New Roman"/>
            </a:endParaRPr>
          </a:p>
        </p:txBody>
      </p:sp>
      <p:pic>
        <p:nvPicPr>
          <p:cNvPr id="298" name="图片 297"/>
          <p:cNvPicPr/>
          <p:nvPr/>
        </p:nvPicPr>
        <p:blipFill>
          <a:blip r:embed="rId6"/>
          <a:stretch/>
        </p:blipFill>
        <p:spPr>
          <a:xfrm>
            <a:off x="5749560" y="2072520"/>
            <a:ext cx="133200" cy="133200"/>
          </a:xfrm>
          <a:prstGeom prst="rect">
            <a:avLst/>
          </a:prstGeom>
          <a:noFill/>
          <a:ln w="0">
            <a:noFill/>
          </a:ln>
        </p:spPr>
      </p:pic>
      <p:sp>
        <p:nvSpPr>
          <p:cNvPr id="299" name="文本框 298"/>
          <p:cNvSpPr txBox="1"/>
          <p:nvPr/>
        </p:nvSpPr>
        <p:spPr>
          <a:xfrm>
            <a:off x="5916600" y="1686240"/>
            <a:ext cx="671400" cy="244080"/>
          </a:xfrm>
          <a:prstGeom prst="rect">
            <a:avLst/>
          </a:prstGeom>
          <a:noFill/>
          <a:ln w="0">
            <a:noFill/>
          </a:ln>
        </p:spPr>
        <p:txBody>
          <a:bodyPr wrap="none" lIns="0" tIns="0" rIns="0" bIns="0" anchor="t">
            <a:spAutoFit/>
          </a:bodyPr>
          <a:lstStyle/>
          <a:p>
            <a:r>
              <a:rPr lang="zh-CN" sz="1320" b="0" u="none" strike="noStrike">
                <a:solidFill>
                  <a:srgbClr val="93C5FD"/>
                </a:solidFill>
                <a:effectLst/>
                <a:uFillTx/>
                <a:latin typeface="NotoSansCJKsc"/>
                <a:ea typeface="NotoSansCJKsc"/>
              </a:rPr>
              <a:t>北向终端</a:t>
            </a:r>
            <a:endParaRPr lang="en-US" sz="1320" b="0" u="none" strike="noStrike">
              <a:solidFill>
                <a:srgbClr val="000000"/>
              </a:solidFill>
              <a:effectLst/>
              <a:uFillTx/>
              <a:latin typeface="Times New Roman"/>
            </a:endParaRPr>
          </a:p>
        </p:txBody>
      </p:sp>
      <p:sp>
        <p:nvSpPr>
          <p:cNvPr id="300" name="文本框 299"/>
          <p:cNvSpPr txBox="1"/>
          <p:nvPr/>
        </p:nvSpPr>
        <p:spPr>
          <a:xfrm>
            <a:off x="5950080" y="202608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具备</a:t>
            </a:r>
            <a:endParaRPr lang="en-US" sz="1050" b="0" u="none" strike="noStrike">
              <a:solidFill>
                <a:srgbClr val="000000"/>
              </a:solidFill>
              <a:effectLst/>
              <a:uFillTx/>
              <a:latin typeface="Times New Roman"/>
            </a:endParaRPr>
          </a:p>
        </p:txBody>
      </p:sp>
      <p:sp>
        <p:nvSpPr>
          <p:cNvPr id="301" name="文本框 300"/>
          <p:cNvSpPr txBox="1"/>
          <p:nvPr/>
        </p:nvSpPr>
        <p:spPr>
          <a:xfrm>
            <a:off x="6217560" y="2057040"/>
            <a:ext cx="80676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HarmonyOS</a:t>
            </a:r>
            <a:endParaRPr lang="en-US" sz="1050" b="0" u="none" strike="noStrike">
              <a:solidFill>
                <a:srgbClr val="000000"/>
              </a:solidFill>
              <a:effectLst/>
              <a:uFillTx/>
              <a:latin typeface="Times New Roman"/>
            </a:endParaRPr>
          </a:p>
        </p:txBody>
      </p:sp>
      <p:pic>
        <p:nvPicPr>
          <p:cNvPr id="302" name="图片 301"/>
          <p:cNvPicPr/>
          <p:nvPr/>
        </p:nvPicPr>
        <p:blipFill>
          <a:blip r:embed="rId6"/>
          <a:stretch/>
        </p:blipFill>
        <p:spPr>
          <a:xfrm>
            <a:off x="5749560" y="2340000"/>
            <a:ext cx="133200" cy="133200"/>
          </a:xfrm>
          <a:prstGeom prst="rect">
            <a:avLst/>
          </a:prstGeom>
          <a:noFill/>
          <a:ln w="0">
            <a:noFill/>
          </a:ln>
        </p:spPr>
      </p:pic>
      <p:sp>
        <p:nvSpPr>
          <p:cNvPr id="303" name="文本框 302"/>
          <p:cNvSpPr txBox="1"/>
          <p:nvPr/>
        </p:nvSpPr>
        <p:spPr>
          <a:xfrm>
            <a:off x="7018560" y="202608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运⾏能⼒的智能终端</a:t>
            </a:r>
            <a:endParaRPr lang="en-US" sz="1050" b="0" u="none" strike="noStrike">
              <a:solidFill>
                <a:srgbClr val="000000"/>
              </a:solidFill>
              <a:effectLst/>
              <a:uFillTx/>
              <a:latin typeface="Times New Roman"/>
            </a:endParaRPr>
          </a:p>
        </p:txBody>
      </p:sp>
      <p:sp>
        <p:nvSpPr>
          <p:cNvPr id="304" name="文本框 303"/>
          <p:cNvSpPr txBox="1"/>
          <p:nvPr/>
        </p:nvSpPr>
        <p:spPr>
          <a:xfrm>
            <a:off x="5950080" y="229356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⼿机：内存</a:t>
            </a:r>
            <a:endParaRPr lang="en-US" sz="1050" b="0" u="none" strike="noStrike">
              <a:solidFill>
                <a:srgbClr val="000000"/>
              </a:solidFill>
              <a:effectLst/>
              <a:uFillTx/>
              <a:latin typeface="Times New Roman"/>
            </a:endParaRPr>
          </a:p>
        </p:txBody>
      </p:sp>
      <p:sp>
        <p:nvSpPr>
          <p:cNvPr id="305" name="文本框 304"/>
          <p:cNvSpPr txBox="1"/>
          <p:nvPr/>
        </p:nvSpPr>
        <p:spPr>
          <a:xfrm>
            <a:off x="6662700" y="2310660"/>
            <a:ext cx="394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≥4GB</a:t>
            </a:r>
            <a:endParaRPr lang="en-US" sz="1050" b="0" u="none" strike="noStrike" dirty="0">
              <a:solidFill>
                <a:srgbClr val="000000"/>
              </a:solidFill>
              <a:effectLst/>
              <a:uFillTx/>
              <a:latin typeface="Times New Roman"/>
            </a:endParaRPr>
          </a:p>
        </p:txBody>
      </p:sp>
      <p:sp>
        <p:nvSpPr>
          <p:cNvPr id="306" name="文本框 305"/>
          <p:cNvSpPr txBox="1"/>
          <p:nvPr/>
        </p:nvSpPr>
        <p:spPr>
          <a:xfrm>
            <a:off x="7011000" y="229356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、存储空间</a:t>
            </a:r>
            <a:endParaRPr lang="en-US" sz="1050" b="0" u="none" strike="noStrike">
              <a:solidFill>
                <a:srgbClr val="000000"/>
              </a:solidFill>
              <a:effectLst/>
              <a:uFillTx/>
              <a:latin typeface="Times New Roman"/>
            </a:endParaRPr>
          </a:p>
        </p:txBody>
      </p:sp>
      <p:pic>
        <p:nvPicPr>
          <p:cNvPr id="307" name="图片 306"/>
          <p:cNvPicPr/>
          <p:nvPr/>
        </p:nvPicPr>
        <p:blipFill>
          <a:blip r:embed="rId6"/>
          <a:stretch/>
        </p:blipFill>
        <p:spPr>
          <a:xfrm>
            <a:off x="5749560" y="2607120"/>
            <a:ext cx="133200" cy="133200"/>
          </a:xfrm>
          <a:prstGeom prst="rect">
            <a:avLst/>
          </a:prstGeom>
          <a:noFill/>
          <a:ln w="0">
            <a:noFill/>
          </a:ln>
        </p:spPr>
      </p:pic>
      <p:sp>
        <p:nvSpPr>
          <p:cNvPr id="308" name="文本框 307"/>
          <p:cNvSpPr txBox="1"/>
          <p:nvPr/>
        </p:nvSpPr>
        <p:spPr>
          <a:xfrm>
            <a:off x="7726245" y="2268000"/>
            <a:ext cx="47952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≥64GB</a:t>
            </a:r>
            <a:endParaRPr lang="en-US" sz="1050" b="0" u="none" strike="noStrike" dirty="0">
              <a:solidFill>
                <a:srgbClr val="000000"/>
              </a:solidFill>
              <a:effectLst/>
              <a:uFillTx/>
              <a:latin typeface="Times New Roman"/>
            </a:endParaRPr>
          </a:p>
        </p:txBody>
      </p:sp>
      <p:sp>
        <p:nvSpPr>
          <p:cNvPr id="309" name="文本框 308"/>
          <p:cNvSpPr txBox="1"/>
          <p:nvPr/>
        </p:nvSpPr>
        <p:spPr>
          <a:xfrm>
            <a:off x="5950080" y="256068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平板：屏幕分辨率</a:t>
            </a:r>
            <a:endParaRPr lang="en-US" sz="1050" b="0" u="none" strike="noStrike">
              <a:solidFill>
                <a:srgbClr val="000000"/>
              </a:solidFill>
              <a:effectLst/>
              <a:uFillTx/>
              <a:latin typeface="Times New Roman"/>
            </a:endParaRPr>
          </a:p>
        </p:txBody>
      </p:sp>
      <p:sp>
        <p:nvSpPr>
          <p:cNvPr id="310" name="文本框 309"/>
          <p:cNvSpPr txBox="1"/>
          <p:nvPr/>
        </p:nvSpPr>
        <p:spPr>
          <a:xfrm>
            <a:off x="7057950" y="2541200"/>
            <a:ext cx="53532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≥1080P</a:t>
            </a:r>
            <a:endParaRPr lang="en-US" sz="1050" b="0" u="none" strike="noStrike" dirty="0">
              <a:solidFill>
                <a:srgbClr val="000000"/>
              </a:solidFill>
              <a:effectLst/>
              <a:uFillTx/>
              <a:latin typeface="Times New Roman"/>
            </a:endParaRPr>
          </a:p>
        </p:txBody>
      </p:sp>
      <p:sp>
        <p:nvSpPr>
          <p:cNvPr id="311" name="文本框 310"/>
          <p:cNvSpPr txBox="1"/>
          <p:nvPr/>
        </p:nvSpPr>
        <p:spPr>
          <a:xfrm>
            <a:off x="7552440" y="256068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、内存</a:t>
            </a:r>
            <a:endParaRPr lang="en-US" sz="1050" b="0" u="none" strike="noStrike">
              <a:solidFill>
                <a:srgbClr val="000000"/>
              </a:solidFill>
              <a:effectLst/>
              <a:uFillTx/>
              <a:latin typeface="Times New Roman"/>
            </a:endParaRPr>
          </a:p>
        </p:txBody>
      </p:sp>
      <p:pic>
        <p:nvPicPr>
          <p:cNvPr id="312" name="图片 311"/>
          <p:cNvPicPr/>
          <p:nvPr/>
        </p:nvPicPr>
        <p:blipFill>
          <a:blip r:embed="rId6"/>
          <a:stretch/>
        </p:blipFill>
        <p:spPr>
          <a:xfrm>
            <a:off x="5749560" y="2874600"/>
            <a:ext cx="133200" cy="133200"/>
          </a:xfrm>
          <a:prstGeom prst="rect">
            <a:avLst/>
          </a:prstGeom>
          <a:noFill/>
          <a:ln w="0">
            <a:noFill/>
          </a:ln>
        </p:spPr>
      </p:pic>
      <p:sp>
        <p:nvSpPr>
          <p:cNvPr id="313" name="文本框 312"/>
          <p:cNvSpPr txBox="1"/>
          <p:nvPr/>
        </p:nvSpPr>
        <p:spPr>
          <a:xfrm>
            <a:off x="7999520" y="2553930"/>
            <a:ext cx="394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≥6GB</a:t>
            </a:r>
            <a:endParaRPr lang="en-US" sz="1050" b="0" u="none" strike="noStrike" dirty="0">
              <a:solidFill>
                <a:srgbClr val="000000"/>
              </a:solidFill>
              <a:effectLst/>
              <a:uFillTx/>
              <a:latin typeface="Times New Roman"/>
            </a:endParaRPr>
          </a:p>
        </p:txBody>
      </p:sp>
      <p:pic>
        <p:nvPicPr>
          <p:cNvPr id="314" name="图片 313"/>
          <p:cNvPicPr/>
          <p:nvPr/>
        </p:nvPicPr>
        <p:blipFill>
          <a:blip r:embed="rId7"/>
          <a:stretch/>
        </p:blipFill>
        <p:spPr>
          <a:xfrm>
            <a:off x="5749560" y="3660120"/>
            <a:ext cx="133200" cy="133200"/>
          </a:xfrm>
          <a:prstGeom prst="rect">
            <a:avLst/>
          </a:prstGeom>
          <a:noFill/>
          <a:ln w="0">
            <a:noFill/>
          </a:ln>
        </p:spPr>
      </p:pic>
      <p:sp>
        <p:nvSpPr>
          <p:cNvPr id="315" name="文本框 314"/>
          <p:cNvSpPr txBox="1"/>
          <p:nvPr/>
        </p:nvSpPr>
        <p:spPr>
          <a:xfrm>
            <a:off x="5950080" y="282816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⽀持语⾳交互和触控操作</a:t>
            </a:r>
            <a:endParaRPr lang="en-US" sz="1050" b="0" u="none" strike="noStrike">
              <a:solidFill>
                <a:srgbClr val="000000"/>
              </a:solidFill>
              <a:effectLst/>
              <a:uFillTx/>
              <a:latin typeface="Times New Roman"/>
            </a:endParaRPr>
          </a:p>
        </p:txBody>
      </p:sp>
      <p:pic>
        <p:nvPicPr>
          <p:cNvPr id="316" name="图片 315"/>
          <p:cNvPicPr/>
          <p:nvPr/>
        </p:nvPicPr>
        <p:blipFill>
          <a:blip r:embed="rId8"/>
          <a:stretch/>
        </p:blipFill>
        <p:spPr>
          <a:xfrm>
            <a:off x="5749560" y="3977640"/>
            <a:ext cx="133200" cy="133200"/>
          </a:xfrm>
          <a:prstGeom prst="rect">
            <a:avLst/>
          </a:prstGeom>
          <a:noFill/>
          <a:ln w="0">
            <a:noFill/>
          </a:ln>
        </p:spPr>
      </p:pic>
      <p:sp>
        <p:nvSpPr>
          <p:cNvPr id="317" name="文本框 316"/>
          <p:cNvSpPr txBox="1"/>
          <p:nvPr/>
        </p:nvSpPr>
        <p:spPr>
          <a:xfrm>
            <a:off x="5950080" y="3591720"/>
            <a:ext cx="838800" cy="244080"/>
          </a:xfrm>
          <a:prstGeom prst="rect">
            <a:avLst/>
          </a:prstGeom>
          <a:noFill/>
          <a:ln w="0">
            <a:noFill/>
          </a:ln>
        </p:spPr>
        <p:txBody>
          <a:bodyPr wrap="none" lIns="0" tIns="0" rIns="0" bIns="0" anchor="t">
            <a:spAutoFit/>
          </a:bodyPr>
          <a:lstStyle/>
          <a:p>
            <a:r>
              <a:rPr lang="zh-CN" sz="1320" b="0" u="none" strike="noStrike">
                <a:solidFill>
                  <a:srgbClr val="FFB86A"/>
                </a:solidFill>
                <a:effectLst/>
                <a:uFillTx/>
                <a:latin typeface="NotoSansCJKsc"/>
                <a:ea typeface="NotoSansCJKsc"/>
              </a:rPr>
              <a:t>南向开发板</a:t>
            </a:r>
            <a:endParaRPr lang="en-US" sz="1320" b="0" u="none" strike="noStrike">
              <a:solidFill>
                <a:srgbClr val="000000"/>
              </a:solidFill>
              <a:effectLst/>
              <a:uFillTx/>
              <a:latin typeface="Times New Roman"/>
            </a:endParaRPr>
          </a:p>
        </p:txBody>
      </p:sp>
      <p:sp>
        <p:nvSpPr>
          <p:cNvPr id="318" name="文本框 317"/>
          <p:cNvSpPr txBox="1"/>
          <p:nvPr/>
        </p:nvSpPr>
        <p:spPr>
          <a:xfrm>
            <a:off x="5950079" y="3931200"/>
            <a:ext cx="3550953" cy="161583"/>
          </a:xfrm>
          <a:prstGeom prst="rect">
            <a:avLst/>
          </a:prstGeom>
          <a:noFill/>
          <a:ln w="0">
            <a:noFill/>
          </a:ln>
        </p:spPr>
        <p:txBody>
          <a:bodyPr wrap="square" lIns="0" tIns="0" rIns="0" bIns="0" anchor="t">
            <a:spAutoFit/>
          </a:bodyPr>
          <a:lstStyle/>
          <a:p>
            <a:r>
              <a:rPr lang="zh-CN" sz="1050" b="0" u="none" strike="noStrike" dirty="0">
                <a:solidFill>
                  <a:srgbClr val="D1D5DB"/>
                </a:solidFill>
                <a:effectLst/>
                <a:uFillTx/>
                <a:latin typeface="NotoSansCJKsc"/>
                <a:ea typeface="NotoSansCJKsc"/>
              </a:rPr>
              <a:t>润和满天星系列</a:t>
            </a:r>
            <a:r>
              <a:rPr lang="en-SG" altLang="zh-CN" sz="1050" b="0" u="none" strike="noStrike" dirty="0">
                <a:solidFill>
                  <a:srgbClr val="D1D5DB"/>
                </a:solidFill>
                <a:effectLst/>
                <a:uFillTx/>
                <a:latin typeface="NotoSansCJKsc"/>
                <a:ea typeface="NotoSansCJKsc"/>
              </a:rPr>
              <a:t>Pegasus </a:t>
            </a:r>
            <a:r>
              <a:rPr lang="en-SG" altLang="zh-CN" sz="1050" b="0" u="none" strike="noStrike" dirty="0" err="1">
                <a:solidFill>
                  <a:srgbClr val="D1D5DB"/>
                </a:solidFill>
                <a:effectLst/>
                <a:uFillTx/>
                <a:latin typeface="NotoSansCJKsc"/>
                <a:ea typeface="NotoSansCJKsc"/>
              </a:rPr>
              <a:t>OpenHarmony</a:t>
            </a:r>
            <a:r>
              <a:rPr lang="zh-CN" altLang="en-US" sz="1050" dirty="0">
                <a:solidFill>
                  <a:srgbClr val="D1D5DB"/>
                </a:solidFill>
                <a:latin typeface="NotoSansCJKsc"/>
              </a:rPr>
              <a:t>开发套件</a:t>
            </a:r>
            <a:endParaRPr lang="en-SG" altLang="zh-CN" sz="1050" dirty="0">
              <a:solidFill>
                <a:srgbClr val="D1D5DB"/>
              </a:solidFill>
              <a:latin typeface="NotoSansCJKsc"/>
            </a:endParaRPr>
          </a:p>
        </p:txBody>
      </p:sp>
      <p:pic>
        <p:nvPicPr>
          <p:cNvPr id="320" name="图片 319"/>
          <p:cNvPicPr/>
          <p:nvPr/>
        </p:nvPicPr>
        <p:blipFill>
          <a:blip r:embed="rId8"/>
          <a:stretch/>
        </p:blipFill>
        <p:spPr>
          <a:xfrm>
            <a:off x="5749560" y="4345560"/>
            <a:ext cx="133200" cy="133200"/>
          </a:xfrm>
          <a:prstGeom prst="rect">
            <a:avLst/>
          </a:prstGeom>
          <a:noFill/>
          <a:ln w="0">
            <a:noFill/>
          </a:ln>
        </p:spPr>
      </p:pic>
      <p:sp>
        <p:nvSpPr>
          <p:cNvPr id="322" name="文本框 321"/>
          <p:cNvSpPr txBox="1"/>
          <p:nvPr/>
        </p:nvSpPr>
        <p:spPr>
          <a:xfrm>
            <a:off x="5950080" y="419868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包含开发板主体、传感器扩展模块（温湿度传感器、空⽓质量传感</a:t>
            </a:r>
            <a:endParaRPr lang="en-US" sz="1050" b="0" u="none" strike="noStrike">
              <a:solidFill>
                <a:srgbClr val="000000"/>
              </a:solidFill>
              <a:effectLst/>
              <a:uFillTx/>
              <a:latin typeface="Times New Roman"/>
            </a:endParaRPr>
          </a:p>
        </p:txBody>
      </p:sp>
      <p:pic>
        <p:nvPicPr>
          <p:cNvPr id="323" name="图片 322"/>
          <p:cNvPicPr/>
          <p:nvPr/>
        </p:nvPicPr>
        <p:blipFill>
          <a:blip r:embed="rId8"/>
          <a:stretch/>
        </p:blipFill>
        <p:spPr>
          <a:xfrm>
            <a:off x="5749560" y="4713120"/>
            <a:ext cx="133200" cy="133200"/>
          </a:xfrm>
          <a:prstGeom prst="rect">
            <a:avLst/>
          </a:prstGeom>
          <a:noFill/>
          <a:ln w="0">
            <a:noFill/>
          </a:ln>
        </p:spPr>
      </p:pic>
      <p:sp>
        <p:nvSpPr>
          <p:cNvPr id="324" name="文本框 323"/>
          <p:cNvSpPr txBox="1"/>
          <p:nvPr/>
        </p:nvSpPr>
        <p:spPr>
          <a:xfrm>
            <a:off x="5950080" y="4399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器）</a:t>
            </a:r>
            <a:endParaRPr lang="en-US" sz="1050" b="0" u="none" strike="noStrike">
              <a:solidFill>
                <a:srgbClr val="000000"/>
              </a:solidFill>
              <a:effectLst/>
              <a:uFillTx/>
              <a:latin typeface="Times New Roman"/>
            </a:endParaRPr>
          </a:p>
        </p:txBody>
      </p:sp>
      <p:sp>
        <p:nvSpPr>
          <p:cNvPr id="325" name="文本框 324"/>
          <p:cNvSpPr txBox="1"/>
          <p:nvPr/>
        </p:nvSpPr>
        <p:spPr>
          <a:xfrm>
            <a:off x="5950080" y="466668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通信模块（⽀持</a:t>
            </a:r>
            <a:endParaRPr lang="en-US" sz="1050" b="0" u="none" strike="noStrike">
              <a:solidFill>
                <a:srgbClr val="000000"/>
              </a:solidFill>
              <a:effectLst/>
              <a:uFillTx/>
              <a:latin typeface="Times New Roman"/>
            </a:endParaRPr>
          </a:p>
        </p:txBody>
      </p:sp>
      <p:sp>
        <p:nvSpPr>
          <p:cNvPr id="326" name="文本框 325"/>
          <p:cNvSpPr txBox="1"/>
          <p:nvPr/>
        </p:nvSpPr>
        <p:spPr>
          <a:xfrm>
            <a:off x="6876000" y="4673340"/>
            <a:ext cx="285120" cy="157320"/>
          </a:xfrm>
          <a:prstGeom prst="rect">
            <a:avLst/>
          </a:prstGeom>
          <a:noFill/>
          <a:ln w="0">
            <a:noFill/>
          </a:ln>
        </p:spPr>
        <p:txBody>
          <a:bodyPr wrap="none" lIns="0" tIns="0" rIns="0" bIns="0" anchor="t">
            <a:spAutoFit/>
          </a:bodyPr>
          <a:lstStyle/>
          <a:p>
            <a:r>
              <a:rPr lang="en-US" sz="1050" b="0" u="none" strike="noStrike" dirty="0" err="1">
                <a:solidFill>
                  <a:srgbClr val="D1D5DB"/>
                </a:solidFill>
                <a:effectLst/>
                <a:uFillTx/>
                <a:latin typeface="DejaVuSans"/>
                <a:ea typeface="DejaVuSans"/>
              </a:rPr>
              <a:t>WiFi</a:t>
            </a:r>
            <a:endParaRPr lang="en-US" sz="1050" b="0" u="none" strike="noStrike" dirty="0">
              <a:solidFill>
                <a:srgbClr val="000000"/>
              </a:solidFill>
              <a:effectLst/>
              <a:uFillTx/>
              <a:latin typeface="Times New Roman"/>
            </a:endParaRPr>
          </a:p>
        </p:txBody>
      </p:sp>
      <p:pic>
        <p:nvPicPr>
          <p:cNvPr id="327" name="图片 326"/>
          <p:cNvPicPr/>
          <p:nvPr/>
        </p:nvPicPr>
        <p:blipFill>
          <a:blip r:embed="rId8"/>
          <a:stretch/>
        </p:blipFill>
        <p:spPr>
          <a:xfrm>
            <a:off x="5749560" y="5081040"/>
            <a:ext cx="133200" cy="133200"/>
          </a:xfrm>
          <a:prstGeom prst="rect">
            <a:avLst/>
          </a:prstGeom>
          <a:noFill/>
          <a:ln w="0">
            <a:noFill/>
          </a:ln>
        </p:spPr>
      </p:pic>
      <p:sp>
        <p:nvSpPr>
          <p:cNvPr id="328" name="文本框 327"/>
          <p:cNvSpPr txBox="1"/>
          <p:nvPr/>
        </p:nvSpPr>
        <p:spPr>
          <a:xfrm>
            <a:off x="7156800" y="4666680"/>
            <a:ext cx="671400" cy="194040"/>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、蓝⽛等）</a:t>
            </a:r>
            <a:endParaRPr lang="en-US" sz="1050" b="0" u="none" strike="noStrike" dirty="0">
              <a:solidFill>
                <a:srgbClr val="000000"/>
              </a:solidFill>
              <a:effectLst/>
              <a:uFillTx/>
              <a:latin typeface="Times New Roman"/>
            </a:endParaRPr>
          </a:p>
        </p:txBody>
      </p:sp>
      <p:sp>
        <p:nvSpPr>
          <p:cNvPr id="329" name="文本框 328"/>
          <p:cNvSpPr txBox="1"/>
          <p:nvPr/>
        </p:nvSpPr>
        <p:spPr>
          <a:xfrm>
            <a:off x="5950080" y="49341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计算与存储资源：</a:t>
            </a:r>
            <a:endParaRPr lang="en-US" sz="1050" b="0" u="none" strike="noStrike">
              <a:solidFill>
                <a:srgbClr val="000000"/>
              </a:solidFill>
              <a:effectLst/>
              <a:uFillTx/>
              <a:latin typeface="Times New Roman"/>
            </a:endParaRPr>
          </a:p>
        </p:txBody>
      </p:sp>
      <p:sp>
        <p:nvSpPr>
          <p:cNvPr id="330" name="文本框 329"/>
          <p:cNvSpPr txBox="1"/>
          <p:nvPr/>
        </p:nvSpPr>
        <p:spPr>
          <a:xfrm>
            <a:off x="7014060" y="4940820"/>
            <a:ext cx="27324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CPU</a:t>
            </a:r>
            <a:endParaRPr lang="en-US" sz="1050" b="0" u="none" strike="noStrike" dirty="0">
              <a:solidFill>
                <a:srgbClr val="000000"/>
              </a:solidFill>
              <a:effectLst/>
              <a:uFillTx/>
              <a:latin typeface="Times New Roman"/>
            </a:endParaRPr>
          </a:p>
        </p:txBody>
      </p:sp>
      <p:sp>
        <p:nvSpPr>
          <p:cNvPr id="331" name="文本框 330"/>
          <p:cNvSpPr txBox="1"/>
          <p:nvPr/>
        </p:nvSpPr>
        <p:spPr>
          <a:xfrm>
            <a:off x="7291440" y="493416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主频</a:t>
            </a:r>
            <a:endParaRPr lang="en-US" sz="1050" b="0" u="none" strike="noStrike">
              <a:solidFill>
                <a:srgbClr val="000000"/>
              </a:solidFill>
              <a:effectLst/>
              <a:uFillTx/>
              <a:latin typeface="Times New Roman"/>
            </a:endParaRPr>
          </a:p>
        </p:txBody>
      </p:sp>
      <p:sp>
        <p:nvSpPr>
          <p:cNvPr id="332" name="文本框 331"/>
          <p:cNvSpPr txBox="1"/>
          <p:nvPr/>
        </p:nvSpPr>
        <p:spPr>
          <a:xfrm>
            <a:off x="7622460" y="4937870"/>
            <a:ext cx="47376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≥1GHz</a:t>
            </a:r>
            <a:endParaRPr lang="en-US" sz="1050" b="0" u="none" strike="noStrike" dirty="0">
              <a:solidFill>
                <a:srgbClr val="000000"/>
              </a:solidFill>
              <a:effectLst/>
              <a:uFillTx/>
              <a:latin typeface="Times New Roman"/>
            </a:endParaRPr>
          </a:p>
        </p:txBody>
      </p:sp>
      <p:sp>
        <p:nvSpPr>
          <p:cNvPr id="333" name="文本框 332"/>
          <p:cNvSpPr txBox="1"/>
          <p:nvPr/>
        </p:nvSpPr>
        <p:spPr>
          <a:xfrm>
            <a:off x="8030160" y="493416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、内存</a:t>
            </a:r>
            <a:endParaRPr lang="en-US" sz="1050" b="0" u="none" strike="noStrike">
              <a:solidFill>
                <a:srgbClr val="000000"/>
              </a:solidFill>
              <a:effectLst/>
              <a:uFillTx/>
              <a:latin typeface="Times New Roman"/>
            </a:endParaRPr>
          </a:p>
        </p:txBody>
      </p:sp>
      <p:sp>
        <p:nvSpPr>
          <p:cNvPr id="334" name="文本框 333"/>
          <p:cNvSpPr txBox="1"/>
          <p:nvPr/>
        </p:nvSpPr>
        <p:spPr>
          <a:xfrm>
            <a:off x="8501410" y="4922460"/>
            <a:ext cx="57672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≥256MB</a:t>
            </a:r>
            <a:endParaRPr lang="en-US" sz="1050" b="0" u="none" strike="noStrike" dirty="0">
              <a:solidFill>
                <a:srgbClr val="000000"/>
              </a:solidFill>
              <a:effectLst/>
              <a:uFillTx/>
              <a:latin typeface="Times New Roman"/>
            </a:endParaRPr>
          </a:p>
        </p:txBody>
      </p:sp>
      <p:sp>
        <p:nvSpPr>
          <p:cNvPr id="335" name="文本框 334"/>
          <p:cNvSpPr txBox="1"/>
          <p:nvPr/>
        </p:nvSpPr>
        <p:spPr>
          <a:xfrm>
            <a:off x="9005760" y="4934160"/>
            <a:ext cx="135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a:t>
            </a:r>
            <a:endParaRPr lang="en-US" sz="1050" b="0" u="none" strike="noStrike">
              <a:solidFill>
                <a:srgbClr val="000000"/>
              </a:solidFill>
              <a:effectLst/>
              <a:uFillTx/>
              <a:latin typeface="Times New Roman"/>
            </a:endParaRPr>
          </a:p>
        </p:txBody>
      </p:sp>
      <p:sp>
        <p:nvSpPr>
          <p:cNvPr id="336" name="文本框 335"/>
          <p:cNvSpPr txBox="1"/>
          <p:nvPr/>
        </p:nvSpPr>
        <p:spPr>
          <a:xfrm>
            <a:off x="9148952" y="4927680"/>
            <a:ext cx="35208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Flash</a:t>
            </a:r>
            <a:endParaRPr lang="en-US" sz="1050" b="0" u="none" strike="noStrike">
              <a:solidFill>
                <a:srgbClr val="000000"/>
              </a:solidFill>
              <a:effectLst/>
              <a:uFillTx/>
              <a:latin typeface="Times New Roman"/>
            </a:endParaRPr>
          </a:p>
        </p:txBody>
      </p:sp>
      <p:sp>
        <p:nvSpPr>
          <p:cNvPr id="337" name="文本框 336"/>
          <p:cNvSpPr txBox="1"/>
          <p:nvPr/>
        </p:nvSpPr>
        <p:spPr>
          <a:xfrm>
            <a:off x="9489960" y="493416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存储</a:t>
            </a:r>
            <a:endParaRPr lang="en-US" sz="1050" b="0" u="none" strike="noStrike">
              <a:solidFill>
                <a:srgbClr val="000000"/>
              </a:solidFill>
              <a:effectLst/>
              <a:uFillTx/>
              <a:latin typeface="Times New Roman"/>
            </a:endParaRPr>
          </a:p>
        </p:txBody>
      </p:sp>
      <p:sp>
        <p:nvSpPr>
          <p:cNvPr id="338" name="文本框 337"/>
          <p:cNvSpPr txBox="1"/>
          <p:nvPr/>
        </p:nvSpPr>
        <p:spPr>
          <a:xfrm>
            <a:off x="5950080" y="5165640"/>
            <a:ext cx="394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≥1GB</a:t>
            </a:r>
            <a:endParaRPr lang="en-US" sz="1050" b="0" u="none" strike="noStrike">
              <a:solidFill>
                <a:srgbClr val="000000"/>
              </a:solidFill>
              <a:effectLst/>
              <a:uFillTx/>
              <a:latin typeface="Times New Roman"/>
            </a:endParaRPr>
          </a:p>
        </p:txBody>
      </p:sp>
      <p:sp>
        <p:nvSpPr>
          <p:cNvPr id="339" name="文本框 338"/>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340" name="文本框 339"/>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6</a:t>
            </a:r>
            <a:endParaRPr lang="en-US" sz="920" b="0" u="none" strike="noStrike">
              <a:solidFill>
                <a:srgbClr val="000000"/>
              </a:solidFill>
              <a:effectLst/>
              <a:uFillTx/>
              <a:latin typeface="Times New Roman"/>
            </a:endParaRPr>
          </a:p>
        </p:txBody>
      </p:sp>
      <p:sp>
        <p:nvSpPr>
          <p:cNvPr id="341" name="文本框 340"/>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342" name="文本框 341"/>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343" name="文本框 342"/>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344" name="文本框 343"/>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345" name="文本框 344"/>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图片 345"/>
          <p:cNvPicPr/>
          <p:nvPr/>
        </p:nvPicPr>
        <p:blipFill>
          <a:blip r:embed="rId2"/>
          <a:stretch/>
        </p:blipFill>
        <p:spPr>
          <a:xfrm>
            <a:off x="0" y="0"/>
            <a:ext cx="10696320" cy="6016320"/>
          </a:xfrm>
          <a:prstGeom prst="rect">
            <a:avLst/>
          </a:prstGeom>
          <a:noFill/>
          <a:ln w="0">
            <a:noFill/>
          </a:ln>
        </p:spPr>
      </p:pic>
      <p:pic>
        <p:nvPicPr>
          <p:cNvPr id="347" name="图片 346"/>
          <p:cNvPicPr/>
          <p:nvPr/>
        </p:nvPicPr>
        <p:blipFill>
          <a:blip r:embed="rId3"/>
          <a:stretch/>
        </p:blipFill>
        <p:spPr>
          <a:xfrm>
            <a:off x="0" y="0"/>
            <a:ext cx="10696320" cy="6016320"/>
          </a:xfrm>
          <a:prstGeom prst="rect">
            <a:avLst/>
          </a:prstGeom>
          <a:noFill/>
          <a:ln w="0">
            <a:noFill/>
          </a:ln>
        </p:spPr>
      </p:pic>
      <p:sp>
        <p:nvSpPr>
          <p:cNvPr id="348" name="任意多边形: 形状 347"/>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49" name="文本框 348"/>
          <p:cNvSpPr txBox="1"/>
          <p:nvPr/>
        </p:nvSpPr>
        <p:spPr>
          <a:xfrm>
            <a:off x="534960" y="252720"/>
            <a:ext cx="180216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系统总体架构</a:t>
            </a:r>
            <a:endParaRPr lang="en-US" sz="2370" b="0" u="none" strike="noStrike">
              <a:solidFill>
                <a:srgbClr val="000000"/>
              </a:solidFill>
              <a:effectLst/>
              <a:uFillTx/>
              <a:latin typeface="Times New Roman"/>
            </a:endParaRPr>
          </a:p>
        </p:txBody>
      </p:sp>
      <p:sp>
        <p:nvSpPr>
          <p:cNvPr id="350" name="任意多边形: 形状 349"/>
          <p:cNvSpPr/>
          <p:nvPr/>
        </p:nvSpPr>
        <p:spPr>
          <a:xfrm>
            <a:off x="3007800" y="4975920"/>
            <a:ext cx="4680360" cy="969840"/>
          </a:xfrm>
          <a:custGeom>
            <a:avLst/>
            <a:gdLst/>
            <a:ahLst/>
            <a:cxnLst/>
            <a:rect l="0" t="0" r="r" b="b"/>
            <a:pathLst>
              <a:path w="13001" h="2694">
                <a:moveTo>
                  <a:pt x="0" y="2508"/>
                </a:moveTo>
                <a:lnTo>
                  <a:pt x="0" y="186"/>
                </a:lnTo>
                <a:cubicBezTo>
                  <a:pt x="0" y="174"/>
                  <a:pt x="1" y="162"/>
                  <a:pt x="4" y="150"/>
                </a:cubicBezTo>
                <a:cubicBezTo>
                  <a:pt x="6" y="138"/>
                  <a:pt x="10" y="126"/>
                  <a:pt x="14" y="115"/>
                </a:cubicBezTo>
                <a:cubicBezTo>
                  <a:pt x="19" y="104"/>
                  <a:pt x="25" y="93"/>
                  <a:pt x="31" y="83"/>
                </a:cubicBezTo>
                <a:cubicBezTo>
                  <a:pt x="38" y="73"/>
                  <a:pt x="46" y="63"/>
                  <a:pt x="55" y="55"/>
                </a:cubicBezTo>
                <a:cubicBezTo>
                  <a:pt x="63" y="46"/>
                  <a:pt x="73" y="38"/>
                  <a:pt x="83" y="31"/>
                </a:cubicBezTo>
                <a:cubicBezTo>
                  <a:pt x="93" y="25"/>
                  <a:pt x="104" y="19"/>
                  <a:pt x="115" y="14"/>
                </a:cubicBezTo>
                <a:cubicBezTo>
                  <a:pt x="126" y="10"/>
                  <a:pt x="138" y="6"/>
                  <a:pt x="150" y="4"/>
                </a:cubicBezTo>
                <a:cubicBezTo>
                  <a:pt x="162" y="1"/>
                  <a:pt x="174" y="0"/>
                  <a:pt x="186" y="0"/>
                </a:cubicBezTo>
                <a:lnTo>
                  <a:pt x="12815" y="0"/>
                </a:lnTo>
                <a:cubicBezTo>
                  <a:pt x="12827" y="0"/>
                  <a:pt x="12839" y="1"/>
                  <a:pt x="12851" y="4"/>
                </a:cubicBezTo>
                <a:cubicBezTo>
                  <a:pt x="12863" y="6"/>
                  <a:pt x="12875" y="10"/>
                  <a:pt x="12886" y="14"/>
                </a:cubicBezTo>
                <a:cubicBezTo>
                  <a:pt x="12897" y="19"/>
                  <a:pt x="12908" y="25"/>
                  <a:pt x="12918" y="31"/>
                </a:cubicBezTo>
                <a:cubicBezTo>
                  <a:pt x="12928" y="38"/>
                  <a:pt x="12937" y="46"/>
                  <a:pt x="12946" y="55"/>
                </a:cubicBezTo>
                <a:cubicBezTo>
                  <a:pt x="12955" y="63"/>
                  <a:pt x="12962" y="73"/>
                  <a:pt x="12969" y="83"/>
                </a:cubicBezTo>
                <a:cubicBezTo>
                  <a:pt x="12976" y="93"/>
                  <a:pt x="12982" y="104"/>
                  <a:pt x="12986" y="115"/>
                </a:cubicBezTo>
                <a:cubicBezTo>
                  <a:pt x="12991" y="126"/>
                  <a:pt x="12995" y="138"/>
                  <a:pt x="12997" y="150"/>
                </a:cubicBezTo>
                <a:cubicBezTo>
                  <a:pt x="12999" y="162"/>
                  <a:pt x="13001" y="174"/>
                  <a:pt x="13001" y="186"/>
                </a:cubicBezTo>
                <a:lnTo>
                  <a:pt x="13001" y="2508"/>
                </a:lnTo>
                <a:cubicBezTo>
                  <a:pt x="13001" y="2520"/>
                  <a:pt x="12999" y="2532"/>
                  <a:pt x="12997" y="2544"/>
                </a:cubicBezTo>
                <a:cubicBezTo>
                  <a:pt x="12995" y="2556"/>
                  <a:pt x="12991" y="2568"/>
                  <a:pt x="12986" y="2579"/>
                </a:cubicBezTo>
                <a:cubicBezTo>
                  <a:pt x="12982" y="2591"/>
                  <a:pt x="12976" y="2601"/>
                  <a:pt x="12969" y="2611"/>
                </a:cubicBezTo>
                <a:cubicBezTo>
                  <a:pt x="12962" y="2622"/>
                  <a:pt x="12955" y="2631"/>
                  <a:pt x="12946" y="2640"/>
                </a:cubicBezTo>
                <a:cubicBezTo>
                  <a:pt x="12937" y="2648"/>
                  <a:pt x="12928" y="2656"/>
                  <a:pt x="12918" y="2663"/>
                </a:cubicBezTo>
                <a:cubicBezTo>
                  <a:pt x="12908" y="2669"/>
                  <a:pt x="12897" y="2675"/>
                  <a:pt x="12886" y="2680"/>
                </a:cubicBezTo>
                <a:cubicBezTo>
                  <a:pt x="12875" y="2684"/>
                  <a:pt x="12863" y="2688"/>
                  <a:pt x="12851" y="2690"/>
                </a:cubicBezTo>
                <a:cubicBezTo>
                  <a:pt x="12839" y="2693"/>
                  <a:pt x="12827" y="2694"/>
                  <a:pt x="12815" y="2694"/>
                </a:cubicBezTo>
                <a:lnTo>
                  <a:pt x="186" y="2694"/>
                </a:lnTo>
                <a:cubicBezTo>
                  <a:pt x="174" y="2694"/>
                  <a:pt x="162" y="2693"/>
                  <a:pt x="150" y="2690"/>
                </a:cubicBezTo>
                <a:cubicBezTo>
                  <a:pt x="138" y="2688"/>
                  <a:pt x="126" y="2684"/>
                  <a:pt x="115" y="2680"/>
                </a:cubicBezTo>
                <a:cubicBezTo>
                  <a:pt x="104" y="2675"/>
                  <a:pt x="93" y="2669"/>
                  <a:pt x="83" y="2663"/>
                </a:cubicBezTo>
                <a:cubicBezTo>
                  <a:pt x="73" y="2656"/>
                  <a:pt x="63" y="2648"/>
                  <a:pt x="55" y="2640"/>
                </a:cubicBezTo>
                <a:cubicBezTo>
                  <a:pt x="46" y="2631"/>
                  <a:pt x="38" y="2622"/>
                  <a:pt x="31" y="2611"/>
                </a:cubicBezTo>
                <a:cubicBezTo>
                  <a:pt x="25" y="2601"/>
                  <a:pt x="19" y="2591"/>
                  <a:pt x="14" y="2579"/>
                </a:cubicBezTo>
                <a:cubicBezTo>
                  <a:pt x="10" y="2568"/>
                  <a:pt x="6" y="2556"/>
                  <a:pt x="4" y="2544"/>
                </a:cubicBezTo>
                <a:cubicBezTo>
                  <a:pt x="1" y="2532"/>
                  <a:pt x="0" y="2520"/>
                  <a:pt x="0" y="2508"/>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51" name="文本框 350"/>
          <p:cNvSpPr txBox="1"/>
          <p:nvPr/>
        </p:nvSpPr>
        <p:spPr>
          <a:xfrm>
            <a:off x="2590560" y="1051200"/>
            <a:ext cx="5532840" cy="244080"/>
          </a:xfrm>
          <a:prstGeom prst="rect">
            <a:avLst/>
          </a:prstGeom>
          <a:noFill/>
          <a:ln w="0">
            <a:noFill/>
          </a:ln>
        </p:spPr>
        <p:txBody>
          <a:bodyPr wrap="none" lIns="0" tIns="0" rIns="0" bIns="0" anchor="t">
            <a:spAutoFit/>
          </a:bodyPr>
          <a:lstStyle/>
          <a:p>
            <a:r>
              <a:rPr lang="zh-CN" sz="1320" b="0" u="none" strike="noStrike">
                <a:solidFill>
                  <a:srgbClr val="BFDBFE"/>
                </a:solidFill>
                <a:effectLst/>
                <a:uFillTx/>
                <a:latin typeface="NotoSansCJKsc"/>
                <a:ea typeface="NotoSansCJKsc"/>
              </a:rPr>
              <a:t>本系统采⽤典型的物联⽹三层架构，确保模块化、可扩展性和⾼内聚低耦合</a:t>
            </a:r>
            <a:endParaRPr lang="en-US" sz="1320" b="0" u="none" strike="noStrike">
              <a:solidFill>
                <a:srgbClr val="000000"/>
              </a:solidFill>
              <a:effectLst/>
              <a:uFillTx/>
              <a:latin typeface="Times New Roman"/>
            </a:endParaRPr>
          </a:p>
        </p:txBody>
      </p:sp>
      <p:pic>
        <p:nvPicPr>
          <p:cNvPr id="352" name="图片 351"/>
          <p:cNvPicPr/>
          <p:nvPr/>
        </p:nvPicPr>
        <p:blipFill>
          <a:blip r:embed="rId4"/>
          <a:stretch/>
        </p:blipFill>
        <p:spPr>
          <a:xfrm>
            <a:off x="3610080" y="5482080"/>
            <a:ext cx="166680" cy="166680"/>
          </a:xfrm>
          <a:prstGeom prst="rect">
            <a:avLst/>
          </a:prstGeom>
          <a:noFill/>
          <a:ln w="0">
            <a:noFill/>
          </a:ln>
        </p:spPr>
      </p:pic>
      <p:sp>
        <p:nvSpPr>
          <p:cNvPr id="353" name="文本框 352"/>
          <p:cNvSpPr txBox="1"/>
          <p:nvPr/>
        </p:nvSpPr>
        <p:spPr>
          <a:xfrm>
            <a:off x="5045940" y="5120820"/>
            <a:ext cx="604080" cy="219960"/>
          </a:xfrm>
          <a:prstGeom prst="rect">
            <a:avLst/>
          </a:prstGeom>
          <a:noFill/>
          <a:ln w="0">
            <a:noFill/>
          </a:ln>
        </p:spPr>
        <p:txBody>
          <a:bodyPr wrap="none" lIns="0" tIns="0" rIns="0" bIns="0" anchor="t">
            <a:spAutoFit/>
          </a:bodyPr>
          <a:lstStyle/>
          <a:p>
            <a:r>
              <a:rPr lang="zh-CN" sz="1180" b="0" u="none" strike="noStrike" dirty="0">
                <a:solidFill>
                  <a:srgbClr val="FFFFFF"/>
                </a:solidFill>
                <a:effectLst/>
                <a:uFillTx/>
                <a:latin typeface="NotoSansCJKsc"/>
                <a:ea typeface="NotoSansCJKsc"/>
              </a:rPr>
              <a:t>架构优势</a:t>
            </a:r>
            <a:endParaRPr lang="en-US" sz="1180" b="0" u="none" strike="noStrike" dirty="0">
              <a:solidFill>
                <a:srgbClr val="000000"/>
              </a:solidFill>
              <a:effectLst/>
              <a:uFillTx/>
              <a:latin typeface="Times New Roman"/>
            </a:endParaRPr>
          </a:p>
        </p:txBody>
      </p:sp>
      <p:pic>
        <p:nvPicPr>
          <p:cNvPr id="354" name="图片 353"/>
          <p:cNvPicPr/>
          <p:nvPr/>
        </p:nvPicPr>
        <p:blipFill>
          <a:blip r:embed="rId5"/>
          <a:stretch/>
        </p:blipFill>
        <p:spPr>
          <a:xfrm>
            <a:off x="4721400" y="5482080"/>
            <a:ext cx="150120" cy="166680"/>
          </a:xfrm>
          <a:prstGeom prst="rect">
            <a:avLst/>
          </a:prstGeom>
          <a:noFill/>
          <a:ln w="0">
            <a:noFill/>
          </a:ln>
        </p:spPr>
      </p:pic>
      <p:sp>
        <p:nvSpPr>
          <p:cNvPr id="355" name="文本框 354"/>
          <p:cNvSpPr txBox="1"/>
          <p:nvPr/>
        </p:nvSpPr>
        <p:spPr>
          <a:xfrm>
            <a:off x="3342600" y="570564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⾼内聚低耦合</a:t>
            </a:r>
            <a:endParaRPr lang="en-US" sz="920" b="0" u="none" strike="noStrike">
              <a:solidFill>
                <a:srgbClr val="000000"/>
              </a:solidFill>
              <a:effectLst/>
              <a:uFillTx/>
              <a:latin typeface="Times New Roman"/>
            </a:endParaRPr>
          </a:p>
        </p:txBody>
      </p:sp>
      <p:pic>
        <p:nvPicPr>
          <p:cNvPr id="356" name="图片 355"/>
          <p:cNvPicPr/>
          <p:nvPr/>
        </p:nvPicPr>
        <p:blipFill>
          <a:blip r:embed="rId6"/>
          <a:stretch/>
        </p:blipFill>
        <p:spPr>
          <a:xfrm>
            <a:off x="5816160" y="5482080"/>
            <a:ext cx="166680" cy="166680"/>
          </a:xfrm>
          <a:prstGeom prst="rect">
            <a:avLst/>
          </a:prstGeom>
          <a:noFill/>
          <a:ln w="0">
            <a:noFill/>
          </a:ln>
        </p:spPr>
      </p:pic>
      <p:sp>
        <p:nvSpPr>
          <p:cNvPr id="357" name="文本框 356"/>
          <p:cNvSpPr txBox="1"/>
          <p:nvPr/>
        </p:nvSpPr>
        <p:spPr>
          <a:xfrm>
            <a:off x="4445640" y="570564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模块化可扩展</a:t>
            </a:r>
            <a:endParaRPr lang="en-US" sz="920" b="0" u="none" strike="noStrike">
              <a:solidFill>
                <a:srgbClr val="000000"/>
              </a:solidFill>
              <a:effectLst/>
              <a:uFillTx/>
              <a:latin typeface="Times New Roman"/>
            </a:endParaRPr>
          </a:p>
        </p:txBody>
      </p:sp>
      <p:pic>
        <p:nvPicPr>
          <p:cNvPr id="358" name="图片 357"/>
          <p:cNvPicPr/>
          <p:nvPr/>
        </p:nvPicPr>
        <p:blipFill>
          <a:blip r:embed="rId7"/>
          <a:stretch/>
        </p:blipFill>
        <p:spPr>
          <a:xfrm>
            <a:off x="6910920" y="5482080"/>
            <a:ext cx="191880" cy="166680"/>
          </a:xfrm>
          <a:prstGeom prst="rect">
            <a:avLst/>
          </a:prstGeom>
          <a:noFill/>
          <a:ln w="0">
            <a:noFill/>
          </a:ln>
        </p:spPr>
      </p:pic>
      <p:sp>
        <p:nvSpPr>
          <p:cNvPr id="359" name="文本框 358"/>
          <p:cNvSpPr txBox="1"/>
          <p:nvPr/>
        </p:nvSpPr>
        <p:spPr>
          <a:xfrm>
            <a:off x="5548680" y="570564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安全可靠通信</a:t>
            </a:r>
            <a:endParaRPr lang="en-US" sz="920" b="0" u="none" strike="noStrike">
              <a:solidFill>
                <a:srgbClr val="000000"/>
              </a:solidFill>
              <a:effectLst/>
              <a:uFillTx/>
              <a:latin typeface="Times New Roman"/>
            </a:endParaRPr>
          </a:p>
        </p:txBody>
      </p:sp>
      <p:sp>
        <p:nvSpPr>
          <p:cNvPr id="360" name="文本框 359"/>
          <p:cNvSpPr txBox="1"/>
          <p:nvPr/>
        </p:nvSpPr>
        <p:spPr>
          <a:xfrm>
            <a:off x="6652080" y="570564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⾼效数据交互</a:t>
            </a:r>
            <a:endParaRPr lang="en-US" sz="920" b="0" u="none" strike="noStrike">
              <a:solidFill>
                <a:srgbClr val="000000"/>
              </a:solidFill>
              <a:effectLst/>
              <a:uFillTx/>
              <a:latin typeface="Times New Roman"/>
            </a:endParaRPr>
          </a:p>
        </p:txBody>
      </p:sp>
      <p:sp>
        <p:nvSpPr>
          <p:cNvPr id="361" name="文本框 360"/>
          <p:cNvSpPr txBox="1"/>
          <p:nvPr/>
        </p:nvSpPr>
        <p:spPr>
          <a:xfrm>
            <a:off x="2941560" y="3006360"/>
            <a:ext cx="704880" cy="169560"/>
          </a:xfrm>
          <a:prstGeom prst="rect">
            <a:avLst/>
          </a:prstGeom>
          <a:noFill/>
          <a:ln w="0">
            <a:noFill/>
          </a:ln>
        </p:spPr>
        <p:txBody>
          <a:bodyPr wrap="none" lIns="0" tIns="0" rIns="0" bIns="0" anchor="t">
            <a:spAutoFit/>
          </a:bodyPr>
          <a:lstStyle/>
          <a:p>
            <a:r>
              <a:rPr lang="zh-CN" sz="920" b="0" u="none" strike="noStrike">
                <a:solidFill>
                  <a:srgbClr val="FFB86A"/>
                </a:solidFill>
                <a:effectLst/>
                <a:uFillTx/>
                <a:latin typeface="NotoSansCJKsc"/>
                <a:ea typeface="NotoSansCJKsc"/>
              </a:rPr>
              <a:t>环境数据上报</a:t>
            </a:r>
            <a:endParaRPr lang="en-US" sz="920" b="0" u="none" strike="noStrike">
              <a:solidFill>
                <a:srgbClr val="000000"/>
              </a:solidFill>
              <a:effectLst/>
              <a:uFillTx/>
              <a:latin typeface="Times New Roman"/>
            </a:endParaRPr>
          </a:p>
        </p:txBody>
      </p:sp>
      <p:sp>
        <p:nvSpPr>
          <p:cNvPr id="362" name="文本框 361"/>
          <p:cNvSpPr txBox="1"/>
          <p:nvPr/>
        </p:nvSpPr>
        <p:spPr>
          <a:xfrm>
            <a:off x="6118560" y="3006360"/>
            <a:ext cx="704880" cy="169560"/>
          </a:xfrm>
          <a:prstGeom prst="rect">
            <a:avLst/>
          </a:prstGeom>
          <a:noFill/>
          <a:ln w="0">
            <a:noFill/>
          </a:ln>
        </p:spPr>
        <p:txBody>
          <a:bodyPr wrap="none" lIns="0" tIns="0" rIns="0" bIns="0" anchor="t">
            <a:spAutoFit/>
          </a:bodyPr>
          <a:lstStyle/>
          <a:p>
            <a:r>
              <a:rPr lang="zh-CN" sz="920" b="0" u="none" strike="noStrike">
                <a:solidFill>
                  <a:srgbClr val="FFB86A"/>
                </a:solidFill>
                <a:effectLst/>
                <a:uFillTx/>
                <a:latin typeface="NotoSansCJKsc"/>
                <a:ea typeface="NotoSansCJKsc"/>
              </a:rPr>
              <a:t>设备控制指令</a:t>
            </a:r>
            <a:endParaRPr lang="en-US" sz="920" b="0" u="none" strike="noStrike">
              <a:solidFill>
                <a:srgbClr val="000000"/>
              </a:solidFill>
              <a:effectLst/>
              <a:uFillTx/>
              <a:latin typeface="Times New Roman"/>
            </a:endParaRPr>
          </a:p>
        </p:txBody>
      </p:sp>
      <p:sp>
        <p:nvSpPr>
          <p:cNvPr id="363" name="文本框 362"/>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364" name="文本框 363"/>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7</a:t>
            </a:r>
            <a:endParaRPr lang="en-US" sz="920" b="0" u="none" strike="noStrike">
              <a:solidFill>
                <a:srgbClr val="000000"/>
              </a:solidFill>
              <a:effectLst/>
              <a:uFillTx/>
              <a:latin typeface="Times New Roman"/>
            </a:endParaRPr>
          </a:p>
        </p:txBody>
      </p:sp>
      <p:sp>
        <p:nvSpPr>
          <p:cNvPr id="365" name="文本框 364"/>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366" name="文本框 365"/>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367" name="文本框 366"/>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368" name="文本框 367"/>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369" name="任意多边形: 形状 368"/>
          <p:cNvSpPr/>
          <p:nvPr/>
        </p:nvSpPr>
        <p:spPr>
          <a:xfrm>
            <a:off x="534600" y="1972080"/>
            <a:ext cx="3209400" cy="2834870"/>
          </a:xfrm>
          <a:custGeom>
            <a:avLst/>
            <a:gdLst/>
            <a:ahLst/>
            <a:cxnLst/>
            <a:rect l="0" t="0" r="r" b="b"/>
            <a:pathLst>
              <a:path w="8915" h="6686">
                <a:moveTo>
                  <a:pt x="0" y="6500"/>
                </a:moveTo>
                <a:lnTo>
                  <a:pt x="0" y="185"/>
                </a:lnTo>
                <a:cubicBezTo>
                  <a:pt x="0" y="161"/>
                  <a:pt x="5" y="137"/>
                  <a:pt x="14" y="114"/>
                </a:cubicBezTo>
                <a:cubicBezTo>
                  <a:pt x="24" y="92"/>
                  <a:pt x="37" y="72"/>
                  <a:pt x="55" y="54"/>
                </a:cubicBezTo>
                <a:cubicBezTo>
                  <a:pt x="72" y="37"/>
                  <a:pt x="92" y="23"/>
                  <a:pt x="115" y="14"/>
                </a:cubicBezTo>
                <a:cubicBezTo>
                  <a:pt x="138" y="4"/>
                  <a:pt x="161" y="0"/>
                  <a:pt x="186" y="0"/>
                </a:cubicBezTo>
                <a:lnTo>
                  <a:pt x="8729" y="0"/>
                </a:lnTo>
                <a:cubicBezTo>
                  <a:pt x="8754" y="0"/>
                  <a:pt x="8778" y="4"/>
                  <a:pt x="8800" y="14"/>
                </a:cubicBezTo>
                <a:cubicBezTo>
                  <a:pt x="8823" y="23"/>
                  <a:pt x="8843" y="37"/>
                  <a:pt x="8861" y="54"/>
                </a:cubicBezTo>
                <a:cubicBezTo>
                  <a:pt x="8878" y="72"/>
                  <a:pt x="8891" y="92"/>
                  <a:pt x="8901" y="114"/>
                </a:cubicBezTo>
                <a:cubicBezTo>
                  <a:pt x="8910" y="137"/>
                  <a:pt x="8915" y="161"/>
                  <a:pt x="8915" y="185"/>
                </a:cubicBezTo>
                <a:lnTo>
                  <a:pt x="8915" y="6500"/>
                </a:lnTo>
                <a:cubicBezTo>
                  <a:pt x="8915" y="6525"/>
                  <a:pt x="8910" y="6549"/>
                  <a:pt x="8901" y="6572"/>
                </a:cubicBezTo>
                <a:cubicBezTo>
                  <a:pt x="8891" y="6594"/>
                  <a:pt x="8878" y="6614"/>
                  <a:pt x="8861" y="6632"/>
                </a:cubicBezTo>
                <a:cubicBezTo>
                  <a:pt x="8843" y="6649"/>
                  <a:pt x="8823" y="6663"/>
                  <a:pt x="8800" y="6672"/>
                </a:cubicBezTo>
                <a:cubicBezTo>
                  <a:pt x="8778" y="6681"/>
                  <a:pt x="8754" y="6686"/>
                  <a:pt x="8729" y="6686"/>
                </a:cubicBezTo>
                <a:lnTo>
                  <a:pt x="186" y="6686"/>
                </a:lnTo>
                <a:cubicBezTo>
                  <a:pt x="161" y="6686"/>
                  <a:pt x="138" y="6681"/>
                  <a:pt x="115" y="6672"/>
                </a:cubicBezTo>
                <a:cubicBezTo>
                  <a:pt x="92" y="6663"/>
                  <a:pt x="72" y="6649"/>
                  <a:pt x="55" y="6632"/>
                </a:cubicBezTo>
                <a:cubicBezTo>
                  <a:pt x="37" y="6614"/>
                  <a:pt x="24" y="6594"/>
                  <a:pt x="14" y="6572"/>
                </a:cubicBezTo>
                <a:cubicBezTo>
                  <a:pt x="5" y="6549"/>
                  <a:pt x="0" y="6525"/>
                  <a:pt x="0" y="6500"/>
                </a:cubicBezTo>
                <a:close/>
              </a:path>
            </a:pathLst>
          </a:custGeom>
          <a:solidFill>
            <a:srgbClr val="1E3A8A">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70" name="任意多边形: 形状 369"/>
          <p:cNvSpPr/>
          <p:nvPr/>
        </p:nvSpPr>
        <p:spPr>
          <a:xfrm>
            <a:off x="534600" y="1972080"/>
            <a:ext cx="3209400" cy="2834870"/>
          </a:xfrm>
          <a:custGeom>
            <a:avLst/>
            <a:gdLst/>
            <a:ahLst/>
            <a:cxnLst/>
            <a:rect l="0" t="0" r="r" b="b"/>
            <a:pathLst>
              <a:path w="8915" h="6686">
                <a:moveTo>
                  <a:pt x="0" y="6500"/>
                </a:moveTo>
                <a:lnTo>
                  <a:pt x="0" y="185"/>
                </a:lnTo>
                <a:cubicBezTo>
                  <a:pt x="0" y="161"/>
                  <a:pt x="5" y="137"/>
                  <a:pt x="14" y="114"/>
                </a:cubicBezTo>
                <a:cubicBezTo>
                  <a:pt x="24" y="92"/>
                  <a:pt x="37" y="72"/>
                  <a:pt x="55" y="54"/>
                </a:cubicBezTo>
                <a:cubicBezTo>
                  <a:pt x="72" y="37"/>
                  <a:pt x="92" y="23"/>
                  <a:pt x="115" y="14"/>
                </a:cubicBezTo>
                <a:cubicBezTo>
                  <a:pt x="138" y="4"/>
                  <a:pt x="161" y="0"/>
                  <a:pt x="186" y="0"/>
                </a:cubicBezTo>
                <a:lnTo>
                  <a:pt x="8729" y="0"/>
                </a:lnTo>
                <a:cubicBezTo>
                  <a:pt x="8754" y="0"/>
                  <a:pt x="8778" y="4"/>
                  <a:pt x="8800" y="14"/>
                </a:cubicBezTo>
                <a:cubicBezTo>
                  <a:pt x="8823" y="23"/>
                  <a:pt x="8843" y="37"/>
                  <a:pt x="8861" y="54"/>
                </a:cubicBezTo>
                <a:cubicBezTo>
                  <a:pt x="8878" y="72"/>
                  <a:pt x="8891" y="92"/>
                  <a:pt x="8901" y="114"/>
                </a:cubicBezTo>
                <a:cubicBezTo>
                  <a:pt x="8910" y="137"/>
                  <a:pt x="8915" y="161"/>
                  <a:pt x="8915" y="185"/>
                </a:cubicBezTo>
                <a:lnTo>
                  <a:pt x="8915" y="6500"/>
                </a:lnTo>
                <a:cubicBezTo>
                  <a:pt x="8915" y="6525"/>
                  <a:pt x="8910" y="6549"/>
                  <a:pt x="8901" y="6572"/>
                </a:cubicBezTo>
                <a:cubicBezTo>
                  <a:pt x="8891" y="6594"/>
                  <a:pt x="8878" y="6614"/>
                  <a:pt x="8861" y="6632"/>
                </a:cubicBezTo>
                <a:cubicBezTo>
                  <a:pt x="8843" y="6649"/>
                  <a:pt x="8823" y="6663"/>
                  <a:pt x="8800" y="6672"/>
                </a:cubicBezTo>
                <a:cubicBezTo>
                  <a:pt x="8778" y="6681"/>
                  <a:pt x="8754" y="6686"/>
                  <a:pt x="8729" y="6686"/>
                </a:cubicBezTo>
                <a:lnTo>
                  <a:pt x="186" y="6686"/>
                </a:lnTo>
                <a:cubicBezTo>
                  <a:pt x="161" y="6686"/>
                  <a:pt x="138" y="6681"/>
                  <a:pt x="115" y="6672"/>
                </a:cubicBezTo>
                <a:cubicBezTo>
                  <a:pt x="92" y="6663"/>
                  <a:pt x="72" y="6649"/>
                  <a:pt x="55" y="6632"/>
                </a:cubicBezTo>
                <a:cubicBezTo>
                  <a:pt x="37" y="6614"/>
                  <a:pt x="24" y="6594"/>
                  <a:pt x="14" y="6572"/>
                </a:cubicBezTo>
                <a:cubicBezTo>
                  <a:pt x="5" y="6549"/>
                  <a:pt x="0" y="6525"/>
                  <a:pt x="0" y="6500"/>
                </a:cubicBezTo>
                <a:moveTo>
                  <a:pt x="23" y="185"/>
                </a:moveTo>
                <a:lnTo>
                  <a:pt x="23" y="6500"/>
                </a:lnTo>
                <a:cubicBezTo>
                  <a:pt x="23" y="6511"/>
                  <a:pt x="24" y="6522"/>
                  <a:pt x="26" y="6532"/>
                </a:cubicBezTo>
                <a:cubicBezTo>
                  <a:pt x="29" y="6543"/>
                  <a:pt x="32" y="6553"/>
                  <a:pt x="36" y="6563"/>
                </a:cubicBezTo>
                <a:cubicBezTo>
                  <a:pt x="40" y="6572"/>
                  <a:pt x="45" y="6582"/>
                  <a:pt x="51" y="6591"/>
                </a:cubicBezTo>
                <a:cubicBezTo>
                  <a:pt x="57" y="6600"/>
                  <a:pt x="63" y="6608"/>
                  <a:pt x="71" y="6615"/>
                </a:cubicBezTo>
                <a:cubicBezTo>
                  <a:pt x="78" y="6623"/>
                  <a:pt x="87" y="6630"/>
                  <a:pt x="96" y="6636"/>
                </a:cubicBezTo>
                <a:cubicBezTo>
                  <a:pt x="104" y="6641"/>
                  <a:pt x="114" y="6646"/>
                  <a:pt x="124" y="6651"/>
                </a:cubicBezTo>
                <a:cubicBezTo>
                  <a:pt x="134" y="6655"/>
                  <a:pt x="144" y="6658"/>
                  <a:pt x="154" y="6660"/>
                </a:cubicBezTo>
                <a:cubicBezTo>
                  <a:pt x="165" y="6662"/>
                  <a:pt x="175" y="6663"/>
                  <a:pt x="186" y="6663"/>
                </a:cubicBezTo>
                <a:lnTo>
                  <a:pt x="8729" y="6663"/>
                </a:lnTo>
                <a:cubicBezTo>
                  <a:pt x="8740" y="6663"/>
                  <a:pt x="8750" y="6662"/>
                  <a:pt x="8761" y="6660"/>
                </a:cubicBezTo>
                <a:cubicBezTo>
                  <a:pt x="8771" y="6658"/>
                  <a:pt x="8782" y="6655"/>
                  <a:pt x="8791" y="6651"/>
                </a:cubicBezTo>
                <a:cubicBezTo>
                  <a:pt x="8801" y="6646"/>
                  <a:pt x="8811" y="6641"/>
                  <a:pt x="8820" y="6636"/>
                </a:cubicBezTo>
                <a:cubicBezTo>
                  <a:pt x="8828" y="6630"/>
                  <a:pt x="8837" y="6623"/>
                  <a:pt x="8844" y="6615"/>
                </a:cubicBezTo>
                <a:cubicBezTo>
                  <a:pt x="8852" y="6608"/>
                  <a:pt x="8858" y="6600"/>
                  <a:pt x="8864" y="6591"/>
                </a:cubicBezTo>
                <a:cubicBezTo>
                  <a:pt x="8870" y="6582"/>
                  <a:pt x="8875" y="6572"/>
                  <a:pt x="8879" y="6563"/>
                </a:cubicBezTo>
                <a:cubicBezTo>
                  <a:pt x="8883" y="6553"/>
                  <a:pt x="8887" y="6543"/>
                  <a:pt x="8889" y="6532"/>
                </a:cubicBezTo>
                <a:cubicBezTo>
                  <a:pt x="8891" y="6522"/>
                  <a:pt x="8892" y="6511"/>
                  <a:pt x="8892" y="6500"/>
                </a:cubicBezTo>
                <a:lnTo>
                  <a:pt x="8892" y="185"/>
                </a:lnTo>
                <a:cubicBezTo>
                  <a:pt x="8892" y="175"/>
                  <a:pt x="8891" y="164"/>
                  <a:pt x="8889" y="154"/>
                </a:cubicBezTo>
                <a:cubicBezTo>
                  <a:pt x="8887" y="143"/>
                  <a:pt x="8883" y="133"/>
                  <a:pt x="8879" y="123"/>
                </a:cubicBezTo>
                <a:cubicBezTo>
                  <a:pt x="8875" y="113"/>
                  <a:pt x="8870" y="104"/>
                  <a:pt x="8864" y="95"/>
                </a:cubicBezTo>
                <a:cubicBezTo>
                  <a:pt x="8858" y="86"/>
                  <a:pt x="8852" y="78"/>
                  <a:pt x="8844" y="71"/>
                </a:cubicBezTo>
                <a:cubicBezTo>
                  <a:pt x="8837" y="63"/>
                  <a:pt x="8828" y="56"/>
                  <a:pt x="8820" y="50"/>
                </a:cubicBezTo>
                <a:cubicBezTo>
                  <a:pt x="8811" y="44"/>
                  <a:pt x="8801" y="39"/>
                  <a:pt x="8791" y="35"/>
                </a:cubicBezTo>
                <a:cubicBezTo>
                  <a:pt x="8782" y="31"/>
                  <a:pt x="8771" y="28"/>
                  <a:pt x="8761" y="26"/>
                </a:cubicBezTo>
                <a:cubicBezTo>
                  <a:pt x="8750" y="24"/>
                  <a:pt x="8740" y="23"/>
                  <a:pt x="8729" y="23"/>
                </a:cubicBezTo>
                <a:lnTo>
                  <a:pt x="186" y="23"/>
                </a:lnTo>
                <a:cubicBezTo>
                  <a:pt x="175" y="23"/>
                  <a:pt x="165" y="24"/>
                  <a:pt x="154" y="26"/>
                </a:cubicBezTo>
                <a:cubicBezTo>
                  <a:pt x="144" y="28"/>
                  <a:pt x="134" y="31"/>
                  <a:pt x="124" y="35"/>
                </a:cubicBezTo>
                <a:cubicBezTo>
                  <a:pt x="114" y="39"/>
                  <a:pt x="104" y="44"/>
                  <a:pt x="96" y="50"/>
                </a:cubicBezTo>
                <a:cubicBezTo>
                  <a:pt x="87" y="56"/>
                  <a:pt x="78" y="63"/>
                  <a:pt x="71" y="71"/>
                </a:cubicBezTo>
                <a:cubicBezTo>
                  <a:pt x="63" y="78"/>
                  <a:pt x="57" y="86"/>
                  <a:pt x="51" y="95"/>
                </a:cubicBezTo>
                <a:cubicBezTo>
                  <a:pt x="45" y="104"/>
                  <a:pt x="40" y="113"/>
                  <a:pt x="36" y="123"/>
                </a:cubicBezTo>
                <a:cubicBezTo>
                  <a:pt x="32" y="133"/>
                  <a:pt x="29" y="143"/>
                  <a:pt x="26" y="154"/>
                </a:cubicBezTo>
                <a:cubicBezTo>
                  <a:pt x="24" y="164"/>
                  <a:pt x="23" y="175"/>
                  <a:pt x="23" y="18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71" name="任意多边形: 形状 370"/>
          <p:cNvSpPr/>
          <p:nvPr/>
        </p:nvSpPr>
        <p:spPr>
          <a:xfrm>
            <a:off x="1871640" y="2180880"/>
            <a:ext cx="535320" cy="535320"/>
          </a:xfrm>
          <a:custGeom>
            <a:avLst/>
            <a:gdLst/>
            <a:ahLst/>
            <a:cxnLst/>
            <a:rect l="0" t="0" r="r" b="b"/>
            <a:pathLst>
              <a:path w="1487" h="1487">
                <a:moveTo>
                  <a:pt x="1487" y="744"/>
                </a:moveTo>
                <a:cubicBezTo>
                  <a:pt x="1487" y="768"/>
                  <a:pt x="1486" y="793"/>
                  <a:pt x="1482" y="817"/>
                </a:cubicBezTo>
                <a:cubicBezTo>
                  <a:pt x="1480" y="841"/>
                  <a:pt x="1476" y="865"/>
                  <a:pt x="1472" y="889"/>
                </a:cubicBezTo>
                <a:cubicBezTo>
                  <a:pt x="1467" y="913"/>
                  <a:pt x="1461" y="936"/>
                  <a:pt x="1454" y="960"/>
                </a:cubicBezTo>
                <a:cubicBezTo>
                  <a:pt x="1447" y="983"/>
                  <a:pt x="1439" y="1006"/>
                  <a:pt x="1429" y="1028"/>
                </a:cubicBezTo>
                <a:cubicBezTo>
                  <a:pt x="1420" y="1051"/>
                  <a:pt x="1410" y="1073"/>
                  <a:pt x="1398" y="1094"/>
                </a:cubicBezTo>
                <a:cubicBezTo>
                  <a:pt x="1387" y="1116"/>
                  <a:pt x="1374" y="1136"/>
                  <a:pt x="1361" y="1157"/>
                </a:cubicBezTo>
                <a:cubicBezTo>
                  <a:pt x="1347" y="1177"/>
                  <a:pt x="1333" y="1196"/>
                  <a:pt x="1317" y="1215"/>
                </a:cubicBezTo>
                <a:cubicBezTo>
                  <a:pt x="1302" y="1234"/>
                  <a:pt x="1285" y="1252"/>
                  <a:pt x="1268" y="1269"/>
                </a:cubicBezTo>
                <a:cubicBezTo>
                  <a:pt x="1251" y="1286"/>
                  <a:pt x="1233" y="1303"/>
                  <a:pt x="1214" y="1318"/>
                </a:cubicBezTo>
                <a:cubicBezTo>
                  <a:pt x="1195" y="1334"/>
                  <a:pt x="1176" y="1348"/>
                  <a:pt x="1156" y="1362"/>
                </a:cubicBezTo>
                <a:cubicBezTo>
                  <a:pt x="1136" y="1375"/>
                  <a:pt x="1115" y="1388"/>
                  <a:pt x="1093" y="1399"/>
                </a:cubicBezTo>
                <a:cubicBezTo>
                  <a:pt x="1072" y="1410"/>
                  <a:pt x="1050" y="1421"/>
                  <a:pt x="1027" y="1430"/>
                </a:cubicBezTo>
                <a:cubicBezTo>
                  <a:pt x="1005" y="1440"/>
                  <a:pt x="982" y="1448"/>
                  <a:pt x="959" y="1455"/>
                </a:cubicBezTo>
                <a:cubicBezTo>
                  <a:pt x="935" y="1462"/>
                  <a:pt x="912" y="1468"/>
                  <a:pt x="888" y="1472"/>
                </a:cubicBezTo>
                <a:cubicBezTo>
                  <a:pt x="864" y="1477"/>
                  <a:pt x="840" y="1481"/>
                  <a:pt x="816" y="1483"/>
                </a:cubicBezTo>
                <a:cubicBezTo>
                  <a:pt x="792" y="1486"/>
                  <a:pt x="767" y="1487"/>
                  <a:pt x="743" y="1487"/>
                </a:cubicBezTo>
                <a:cubicBezTo>
                  <a:pt x="719" y="1487"/>
                  <a:pt x="694" y="1486"/>
                  <a:pt x="670" y="1483"/>
                </a:cubicBezTo>
                <a:cubicBezTo>
                  <a:pt x="646" y="1481"/>
                  <a:pt x="622" y="1477"/>
                  <a:pt x="598" y="1472"/>
                </a:cubicBezTo>
                <a:cubicBezTo>
                  <a:pt x="574" y="1468"/>
                  <a:pt x="551" y="1462"/>
                  <a:pt x="527" y="1455"/>
                </a:cubicBezTo>
                <a:cubicBezTo>
                  <a:pt x="504" y="1448"/>
                  <a:pt x="481" y="1440"/>
                  <a:pt x="459" y="1430"/>
                </a:cubicBezTo>
                <a:cubicBezTo>
                  <a:pt x="436" y="1421"/>
                  <a:pt x="414" y="1410"/>
                  <a:pt x="393" y="1399"/>
                </a:cubicBezTo>
                <a:cubicBezTo>
                  <a:pt x="371" y="1388"/>
                  <a:pt x="351" y="1375"/>
                  <a:pt x="330" y="1362"/>
                </a:cubicBezTo>
                <a:cubicBezTo>
                  <a:pt x="310" y="1348"/>
                  <a:pt x="291" y="1334"/>
                  <a:pt x="272" y="1318"/>
                </a:cubicBezTo>
                <a:cubicBezTo>
                  <a:pt x="253" y="1303"/>
                  <a:pt x="235" y="1286"/>
                  <a:pt x="218" y="1269"/>
                </a:cubicBezTo>
                <a:cubicBezTo>
                  <a:pt x="201" y="1252"/>
                  <a:pt x="184" y="1234"/>
                  <a:pt x="169" y="1215"/>
                </a:cubicBezTo>
                <a:cubicBezTo>
                  <a:pt x="153" y="1196"/>
                  <a:pt x="139" y="1177"/>
                  <a:pt x="125" y="1157"/>
                </a:cubicBezTo>
                <a:cubicBezTo>
                  <a:pt x="112" y="1136"/>
                  <a:pt x="99" y="1116"/>
                  <a:pt x="88" y="1094"/>
                </a:cubicBezTo>
                <a:cubicBezTo>
                  <a:pt x="76" y="1073"/>
                  <a:pt x="66" y="1051"/>
                  <a:pt x="57" y="1028"/>
                </a:cubicBezTo>
                <a:cubicBezTo>
                  <a:pt x="47" y="1006"/>
                  <a:pt x="39" y="983"/>
                  <a:pt x="32" y="960"/>
                </a:cubicBezTo>
                <a:cubicBezTo>
                  <a:pt x="25" y="936"/>
                  <a:pt x="19" y="913"/>
                  <a:pt x="14" y="889"/>
                </a:cubicBezTo>
                <a:cubicBezTo>
                  <a:pt x="10" y="865"/>
                  <a:pt x="6" y="841"/>
                  <a:pt x="4" y="817"/>
                </a:cubicBezTo>
                <a:cubicBezTo>
                  <a:pt x="1" y="793"/>
                  <a:pt x="0" y="768"/>
                  <a:pt x="0" y="744"/>
                </a:cubicBezTo>
                <a:cubicBezTo>
                  <a:pt x="0" y="720"/>
                  <a:pt x="1" y="695"/>
                  <a:pt x="4" y="671"/>
                </a:cubicBezTo>
                <a:cubicBezTo>
                  <a:pt x="6" y="647"/>
                  <a:pt x="10" y="622"/>
                  <a:pt x="14" y="598"/>
                </a:cubicBezTo>
                <a:cubicBezTo>
                  <a:pt x="19" y="574"/>
                  <a:pt x="25" y="551"/>
                  <a:pt x="32" y="527"/>
                </a:cubicBezTo>
                <a:cubicBezTo>
                  <a:pt x="39" y="504"/>
                  <a:pt x="47" y="481"/>
                  <a:pt x="57" y="459"/>
                </a:cubicBezTo>
                <a:cubicBezTo>
                  <a:pt x="66" y="436"/>
                  <a:pt x="76" y="414"/>
                  <a:pt x="88" y="393"/>
                </a:cubicBezTo>
                <a:cubicBezTo>
                  <a:pt x="99" y="371"/>
                  <a:pt x="112" y="350"/>
                  <a:pt x="125" y="330"/>
                </a:cubicBezTo>
                <a:cubicBezTo>
                  <a:pt x="139" y="310"/>
                  <a:pt x="153" y="290"/>
                  <a:pt x="169" y="272"/>
                </a:cubicBezTo>
                <a:cubicBezTo>
                  <a:pt x="184" y="253"/>
                  <a:pt x="201" y="235"/>
                  <a:pt x="218" y="218"/>
                </a:cubicBezTo>
                <a:cubicBezTo>
                  <a:pt x="235" y="200"/>
                  <a:pt x="253" y="184"/>
                  <a:pt x="272" y="169"/>
                </a:cubicBezTo>
                <a:cubicBezTo>
                  <a:pt x="291" y="153"/>
                  <a:pt x="310" y="139"/>
                  <a:pt x="330" y="125"/>
                </a:cubicBezTo>
                <a:cubicBezTo>
                  <a:pt x="351" y="112"/>
                  <a:pt x="371" y="99"/>
                  <a:pt x="393" y="88"/>
                </a:cubicBezTo>
                <a:cubicBezTo>
                  <a:pt x="414" y="76"/>
                  <a:pt x="436" y="66"/>
                  <a:pt x="459" y="57"/>
                </a:cubicBezTo>
                <a:cubicBezTo>
                  <a:pt x="481" y="47"/>
                  <a:pt x="504" y="39"/>
                  <a:pt x="527" y="32"/>
                </a:cubicBezTo>
                <a:cubicBezTo>
                  <a:pt x="551" y="25"/>
                  <a:pt x="574" y="19"/>
                  <a:pt x="598" y="14"/>
                </a:cubicBezTo>
                <a:cubicBezTo>
                  <a:pt x="622" y="10"/>
                  <a:pt x="646" y="6"/>
                  <a:pt x="670" y="4"/>
                </a:cubicBezTo>
                <a:cubicBezTo>
                  <a:pt x="694" y="1"/>
                  <a:pt x="719" y="0"/>
                  <a:pt x="743" y="0"/>
                </a:cubicBezTo>
                <a:cubicBezTo>
                  <a:pt x="767" y="0"/>
                  <a:pt x="792" y="1"/>
                  <a:pt x="816" y="4"/>
                </a:cubicBezTo>
                <a:cubicBezTo>
                  <a:pt x="840" y="6"/>
                  <a:pt x="864" y="10"/>
                  <a:pt x="888" y="14"/>
                </a:cubicBezTo>
                <a:cubicBezTo>
                  <a:pt x="912" y="19"/>
                  <a:pt x="935" y="25"/>
                  <a:pt x="959" y="32"/>
                </a:cubicBezTo>
                <a:cubicBezTo>
                  <a:pt x="982" y="39"/>
                  <a:pt x="1005" y="47"/>
                  <a:pt x="1027" y="57"/>
                </a:cubicBezTo>
                <a:cubicBezTo>
                  <a:pt x="1050" y="66"/>
                  <a:pt x="1072" y="76"/>
                  <a:pt x="1093" y="88"/>
                </a:cubicBezTo>
                <a:cubicBezTo>
                  <a:pt x="1115" y="99"/>
                  <a:pt x="1136" y="112"/>
                  <a:pt x="1156" y="125"/>
                </a:cubicBezTo>
                <a:cubicBezTo>
                  <a:pt x="1176" y="139"/>
                  <a:pt x="1195" y="153"/>
                  <a:pt x="1214" y="169"/>
                </a:cubicBezTo>
                <a:cubicBezTo>
                  <a:pt x="1233" y="184"/>
                  <a:pt x="1251" y="200"/>
                  <a:pt x="1268" y="218"/>
                </a:cubicBezTo>
                <a:cubicBezTo>
                  <a:pt x="1285" y="235"/>
                  <a:pt x="1302" y="253"/>
                  <a:pt x="1317" y="272"/>
                </a:cubicBezTo>
                <a:cubicBezTo>
                  <a:pt x="1333" y="290"/>
                  <a:pt x="1347" y="310"/>
                  <a:pt x="1361" y="330"/>
                </a:cubicBezTo>
                <a:cubicBezTo>
                  <a:pt x="1374" y="350"/>
                  <a:pt x="1387" y="371"/>
                  <a:pt x="1398" y="393"/>
                </a:cubicBezTo>
                <a:cubicBezTo>
                  <a:pt x="1410" y="414"/>
                  <a:pt x="1420" y="436"/>
                  <a:pt x="1429" y="459"/>
                </a:cubicBezTo>
                <a:cubicBezTo>
                  <a:pt x="1439" y="481"/>
                  <a:pt x="1447" y="504"/>
                  <a:pt x="1454" y="527"/>
                </a:cubicBezTo>
                <a:cubicBezTo>
                  <a:pt x="1461" y="551"/>
                  <a:pt x="1467" y="574"/>
                  <a:pt x="1472" y="598"/>
                </a:cubicBezTo>
                <a:cubicBezTo>
                  <a:pt x="1476" y="622"/>
                  <a:pt x="1480" y="647"/>
                  <a:pt x="1482" y="671"/>
                </a:cubicBezTo>
                <a:cubicBezTo>
                  <a:pt x="1486" y="695"/>
                  <a:pt x="1487" y="720"/>
                  <a:pt x="1487" y="74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372" name="图片 371"/>
          <p:cNvPicPr/>
          <p:nvPr/>
        </p:nvPicPr>
        <p:blipFill>
          <a:blip r:embed="rId8"/>
          <a:stretch/>
        </p:blipFill>
        <p:spPr>
          <a:xfrm>
            <a:off x="2013840" y="2323080"/>
            <a:ext cx="250200" cy="250200"/>
          </a:xfrm>
          <a:prstGeom prst="rect">
            <a:avLst/>
          </a:prstGeom>
          <a:noFill/>
          <a:ln w="0">
            <a:noFill/>
          </a:ln>
        </p:spPr>
      </p:pic>
      <p:sp>
        <p:nvSpPr>
          <p:cNvPr id="373" name="文本框 372"/>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374" name="文本框 373"/>
          <p:cNvSpPr txBox="1"/>
          <p:nvPr/>
        </p:nvSpPr>
        <p:spPr>
          <a:xfrm>
            <a:off x="1838520" y="2817720"/>
            <a:ext cx="6040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感知层</a:t>
            </a:r>
            <a:endParaRPr lang="en-US" sz="1580" b="0" u="none" strike="noStrike">
              <a:solidFill>
                <a:srgbClr val="000000"/>
              </a:solidFill>
              <a:effectLst/>
              <a:uFillTx/>
              <a:latin typeface="Times New Roman"/>
            </a:endParaRPr>
          </a:p>
        </p:txBody>
      </p:sp>
      <p:sp>
        <p:nvSpPr>
          <p:cNvPr id="375" name="文本框 374"/>
          <p:cNvSpPr txBox="1"/>
          <p:nvPr/>
        </p:nvSpPr>
        <p:spPr>
          <a:xfrm>
            <a:off x="802080" y="323784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系统最底层，负责环境数据采集和设备状态模</a:t>
            </a:r>
            <a:endParaRPr lang="en-US" sz="1050" b="0" u="none" strike="noStrike">
              <a:solidFill>
                <a:srgbClr val="000000"/>
              </a:solidFill>
              <a:effectLst/>
              <a:uFillTx/>
              <a:latin typeface="Times New Roman"/>
            </a:endParaRPr>
          </a:p>
        </p:txBody>
      </p:sp>
      <p:pic>
        <p:nvPicPr>
          <p:cNvPr id="376" name="图片 375"/>
          <p:cNvPicPr/>
          <p:nvPr/>
        </p:nvPicPr>
        <p:blipFill>
          <a:blip r:embed="rId9"/>
          <a:stretch/>
        </p:blipFill>
        <p:spPr>
          <a:xfrm>
            <a:off x="743760" y="3818880"/>
            <a:ext cx="133200" cy="133200"/>
          </a:xfrm>
          <a:prstGeom prst="rect">
            <a:avLst/>
          </a:prstGeom>
          <a:noFill/>
          <a:ln w="0">
            <a:noFill/>
          </a:ln>
        </p:spPr>
      </p:pic>
      <p:sp>
        <p:nvSpPr>
          <p:cNvPr id="377" name="文本框 376"/>
          <p:cNvSpPr txBox="1"/>
          <p:nvPr/>
        </p:nvSpPr>
        <p:spPr>
          <a:xfrm>
            <a:off x="2072520" y="3438360"/>
            <a:ext cx="135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拟</a:t>
            </a:r>
            <a:endParaRPr lang="en-US" sz="1050" b="0" u="none" strike="noStrike">
              <a:solidFill>
                <a:srgbClr val="000000"/>
              </a:solidFill>
              <a:effectLst/>
              <a:uFillTx/>
              <a:latin typeface="Times New Roman"/>
            </a:endParaRPr>
          </a:p>
        </p:txBody>
      </p:sp>
      <p:pic>
        <p:nvPicPr>
          <p:cNvPr id="378" name="图片 377"/>
          <p:cNvPicPr/>
          <p:nvPr/>
        </p:nvPicPr>
        <p:blipFill>
          <a:blip r:embed="rId9"/>
          <a:stretch/>
        </p:blipFill>
        <p:spPr>
          <a:xfrm>
            <a:off x="743760" y="4086360"/>
            <a:ext cx="133200" cy="133200"/>
          </a:xfrm>
          <a:prstGeom prst="rect">
            <a:avLst/>
          </a:prstGeom>
          <a:noFill/>
          <a:ln w="0">
            <a:noFill/>
          </a:ln>
        </p:spPr>
      </p:pic>
      <p:sp>
        <p:nvSpPr>
          <p:cNvPr id="379" name="文本框 378"/>
          <p:cNvSpPr txBox="1"/>
          <p:nvPr/>
        </p:nvSpPr>
        <p:spPr>
          <a:xfrm>
            <a:off x="944280" y="377244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由润和满天星开发套件和各类传感器构成</a:t>
            </a:r>
            <a:endParaRPr lang="en-US" sz="1050" b="0" u="none" strike="noStrike">
              <a:solidFill>
                <a:srgbClr val="000000"/>
              </a:solidFill>
              <a:effectLst/>
              <a:uFillTx/>
              <a:latin typeface="Times New Roman"/>
            </a:endParaRPr>
          </a:p>
        </p:txBody>
      </p:sp>
      <p:sp>
        <p:nvSpPr>
          <p:cNvPr id="380" name="文本框 379"/>
          <p:cNvSpPr txBox="1"/>
          <p:nvPr/>
        </p:nvSpPr>
        <p:spPr>
          <a:xfrm>
            <a:off x="944280" y="403992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采集室内环境数据（温度、湿度、⽓体浓</a:t>
            </a:r>
            <a:endParaRPr lang="en-US" sz="1050" b="0" u="none" strike="noStrike">
              <a:solidFill>
                <a:srgbClr val="000000"/>
              </a:solidFill>
              <a:effectLst/>
              <a:uFillTx/>
              <a:latin typeface="Times New Roman"/>
            </a:endParaRPr>
          </a:p>
        </p:txBody>
      </p:sp>
      <p:pic>
        <p:nvPicPr>
          <p:cNvPr id="381" name="图片 380"/>
          <p:cNvPicPr/>
          <p:nvPr/>
        </p:nvPicPr>
        <p:blipFill>
          <a:blip r:embed="rId9"/>
          <a:stretch/>
        </p:blipFill>
        <p:spPr>
          <a:xfrm>
            <a:off x="743760" y="4554360"/>
            <a:ext cx="133200" cy="133200"/>
          </a:xfrm>
          <a:prstGeom prst="rect">
            <a:avLst/>
          </a:prstGeom>
          <a:noFill/>
          <a:ln w="0">
            <a:noFill/>
          </a:ln>
        </p:spPr>
      </p:pic>
      <p:sp>
        <p:nvSpPr>
          <p:cNvPr id="382" name="文本框 381"/>
          <p:cNvSpPr txBox="1"/>
          <p:nvPr/>
        </p:nvSpPr>
        <p:spPr>
          <a:xfrm>
            <a:off x="944280" y="424044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度）</a:t>
            </a:r>
            <a:endParaRPr lang="en-US" sz="1050" b="0" u="none" strike="noStrike">
              <a:solidFill>
                <a:srgbClr val="000000"/>
              </a:solidFill>
              <a:effectLst/>
              <a:uFillTx/>
              <a:latin typeface="Times New Roman"/>
            </a:endParaRPr>
          </a:p>
        </p:txBody>
      </p:sp>
      <p:sp>
        <p:nvSpPr>
          <p:cNvPr id="383" name="任意多边形: 形状 382"/>
          <p:cNvSpPr/>
          <p:nvPr/>
        </p:nvSpPr>
        <p:spPr>
          <a:xfrm>
            <a:off x="3743640" y="1972080"/>
            <a:ext cx="3209400" cy="2834870"/>
          </a:xfrm>
          <a:custGeom>
            <a:avLst/>
            <a:gdLst/>
            <a:ahLst/>
            <a:cxnLst/>
            <a:rect l="0" t="0" r="r" b="b"/>
            <a:pathLst>
              <a:path w="8915" h="6686">
                <a:moveTo>
                  <a:pt x="14" y="114"/>
                </a:moveTo>
                <a:cubicBezTo>
                  <a:pt x="24" y="92"/>
                  <a:pt x="37" y="72"/>
                  <a:pt x="54" y="54"/>
                </a:cubicBezTo>
                <a:cubicBezTo>
                  <a:pt x="72" y="37"/>
                  <a:pt x="92" y="23"/>
                  <a:pt x="115" y="14"/>
                </a:cubicBezTo>
                <a:cubicBezTo>
                  <a:pt x="137" y="4"/>
                  <a:pt x="161" y="0"/>
                  <a:pt x="186" y="0"/>
                </a:cubicBezTo>
                <a:lnTo>
                  <a:pt x="8729" y="0"/>
                </a:lnTo>
                <a:cubicBezTo>
                  <a:pt x="8754" y="0"/>
                  <a:pt x="8777" y="4"/>
                  <a:pt x="8800" y="14"/>
                </a:cubicBezTo>
                <a:cubicBezTo>
                  <a:pt x="8823" y="23"/>
                  <a:pt x="8843" y="37"/>
                  <a:pt x="8860" y="54"/>
                </a:cubicBezTo>
                <a:cubicBezTo>
                  <a:pt x="8878" y="72"/>
                  <a:pt x="8891" y="92"/>
                  <a:pt x="8901" y="114"/>
                </a:cubicBezTo>
                <a:cubicBezTo>
                  <a:pt x="8910" y="137"/>
                  <a:pt x="8915" y="161"/>
                  <a:pt x="8915" y="185"/>
                </a:cubicBezTo>
                <a:lnTo>
                  <a:pt x="8915" y="6500"/>
                </a:lnTo>
                <a:cubicBezTo>
                  <a:pt x="8915" y="6525"/>
                  <a:pt x="8910" y="6549"/>
                  <a:pt x="8901" y="6572"/>
                </a:cubicBezTo>
                <a:cubicBezTo>
                  <a:pt x="8891" y="6594"/>
                  <a:pt x="8878" y="6614"/>
                  <a:pt x="8860" y="6632"/>
                </a:cubicBezTo>
                <a:cubicBezTo>
                  <a:pt x="8843" y="6649"/>
                  <a:pt x="8823" y="6663"/>
                  <a:pt x="8800" y="6672"/>
                </a:cubicBezTo>
                <a:cubicBezTo>
                  <a:pt x="8777" y="6681"/>
                  <a:pt x="8754" y="6686"/>
                  <a:pt x="8729" y="6686"/>
                </a:cubicBezTo>
                <a:lnTo>
                  <a:pt x="186" y="6686"/>
                </a:lnTo>
                <a:cubicBezTo>
                  <a:pt x="161" y="6686"/>
                  <a:pt x="137" y="6681"/>
                  <a:pt x="115" y="6672"/>
                </a:cubicBezTo>
                <a:cubicBezTo>
                  <a:pt x="92" y="6663"/>
                  <a:pt x="72" y="6649"/>
                  <a:pt x="54" y="6632"/>
                </a:cubicBezTo>
                <a:cubicBezTo>
                  <a:pt x="37" y="6614"/>
                  <a:pt x="24" y="6594"/>
                  <a:pt x="14" y="6572"/>
                </a:cubicBezTo>
                <a:cubicBezTo>
                  <a:pt x="5" y="6549"/>
                  <a:pt x="0" y="6525"/>
                  <a:pt x="0" y="6500"/>
                </a:cubicBezTo>
                <a:lnTo>
                  <a:pt x="0" y="185"/>
                </a:lnTo>
                <a:cubicBezTo>
                  <a:pt x="0" y="161"/>
                  <a:pt x="5" y="137"/>
                  <a:pt x="14" y="114"/>
                </a:cubicBezTo>
                <a:close/>
              </a:path>
            </a:pathLst>
          </a:custGeom>
          <a:solidFill>
            <a:srgbClr val="1E3A8A">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84" name="任意多边形: 形状 383"/>
          <p:cNvSpPr/>
          <p:nvPr/>
        </p:nvSpPr>
        <p:spPr>
          <a:xfrm>
            <a:off x="3743640" y="1972080"/>
            <a:ext cx="3209400" cy="2834870"/>
          </a:xfrm>
          <a:custGeom>
            <a:avLst/>
            <a:gdLst/>
            <a:ahLst/>
            <a:cxnLst/>
            <a:rect l="0" t="0" r="r" b="b"/>
            <a:pathLst>
              <a:path w="8915" h="6686">
                <a:moveTo>
                  <a:pt x="0" y="6500"/>
                </a:moveTo>
                <a:lnTo>
                  <a:pt x="0" y="185"/>
                </a:lnTo>
                <a:cubicBezTo>
                  <a:pt x="0" y="161"/>
                  <a:pt x="5" y="137"/>
                  <a:pt x="14" y="114"/>
                </a:cubicBezTo>
                <a:cubicBezTo>
                  <a:pt x="24" y="92"/>
                  <a:pt x="37" y="72"/>
                  <a:pt x="54" y="54"/>
                </a:cubicBezTo>
                <a:cubicBezTo>
                  <a:pt x="72" y="37"/>
                  <a:pt x="92" y="23"/>
                  <a:pt x="115" y="14"/>
                </a:cubicBezTo>
                <a:cubicBezTo>
                  <a:pt x="137" y="4"/>
                  <a:pt x="161" y="0"/>
                  <a:pt x="186" y="0"/>
                </a:cubicBezTo>
                <a:lnTo>
                  <a:pt x="8729" y="0"/>
                </a:lnTo>
                <a:cubicBezTo>
                  <a:pt x="8754" y="0"/>
                  <a:pt x="8777" y="4"/>
                  <a:pt x="8800" y="14"/>
                </a:cubicBezTo>
                <a:cubicBezTo>
                  <a:pt x="8823" y="23"/>
                  <a:pt x="8843" y="37"/>
                  <a:pt x="8860" y="54"/>
                </a:cubicBezTo>
                <a:cubicBezTo>
                  <a:pt x="8878" y="72"/>
                  <a:pt x="8891" y="92"/>
                  <a:pt x="8901" y="114"/>
                </a:cubicBezTo>
                <a:cubicBezTo>
                  <a:pt x="8910" y="137"/>
                  <a:pt x="8915" y="161"/>
                  <a:pt x="8915" y="185"/>
                </a:cubicBezTo>
                <a:lnTo>
                  <a:pt x="8915" y="6500"/>
                </a:lnTo>
                <a:cubicBezTo>
                  <a:pt x="8915" y="6525"/>
                  <a:pt x="8910" y="6549"/>
                  <a:pt x="8901" y="6572"/>
                </a:cubicBezTo>
                <a:cubicBezTo>
                  <a:pt x="8891" y="6594"/>
                  <a:pt x="8878" y="6614"/>
                  <a:pt x="8860" y="6632"/>
                </a:cubicBezTo>
                <a:cubicBezTo>
                  <a:pt x="8843" y="6649"/>
                  <a:pt x="8823" y="6663"/>
                  <a:pt x="8800" y="6672"/>
                </a:cubicBezTo>
                <a:cubicBezTo>
                  <a:pt x="8777" y="6681"/>
                  <a:pt x="8754" y="6686"/>
                  <a:pt x="8729" y="6686"/>
                </a:cubicBezTo>
                <a:lnTo>
                  <a:pt x="186" y="6686"/>
                </a:lnTo>
                <a:cubicBezTo>
                  <a:pt x="161" y="6686"/>
                  <a:pt x="137" y="6681"/>
                  <a:pt x="115" y="6672"/>
                </a:cubicBezTo>
                <a:cubicBezTo>
                  <a:pt x="92" y="6663"/>
                  <a:pt x="72" y="6649"/>
                  <a:pt x="54" y="6632"/>
                </a:cubicBezTo>
                <a:cubicBezTo>
                  <a:pt x="37" y="6614"/>
                  <a:pt x="24" y="6594"/>
                  <a:pt x="14" y="6572"/>
                </a:cubicBezTo>
                <a:cubicBezTo>
                  <a:pt x="5" y="6549"/>
                  <a:pt x="0" y="6525"/>
                  <a:pt x="0" y="6500"/>
                </a:cubicBezTo>
                <a:moveTo>
                  <a:pt x="23" y="185"/>
                </a:moveTo>
                <a:lnTo>
                  <a:pt x="23" y="6500"/>
                </a:lnTo>
                <a:cubicBezTo>
                  <a:pt x="23" y="6511"/>
                  <a:pt x="24" y="6522"/>
                  <a:pt x="26" y="6532"/>
                </a:cubicBezTo>
                <a:cubicBezTo>
                  <a:pt x="28" y="6543"/>
                  <a:pt x="31" y="6553"/>
                  <a:pt x="36" y="6563"/>
                </a:cubicBezTo>
                <a:cubicBezTo>
                  <a:pt x="40" y="6572"/>
                  <a:pt x="45" y="6582"/>
                  <a:pt x="51" y="6591"/>
                </a:cubicBezTo>
                <a:cubicBezTo>
                  <a:pt x="56" y="6600"/>
                  <a:pt x="63" y="6608"/>
                  <a:pt x="71" y="6615"/>
                </a:cubicBezTo>
                <a:cubicBezTo>
                  <a:pt x="78" y="6623"/>
                  <a:pt x="87" y="6630"/>
                  <a:pt x="95" y="6636"/>
                </a:cubicBezTo>
                <a:cubicBezTo>
                  <a:pt x="104" y="6641"/>
                  <a:pt x="114" y="6646"/>
                  <a:pt x="123" y="6651"/>
                </a:cubicBezTo>
                <a:cubicBezTo>
                  <a:pt x="133" y="6655"/>
                  <a:pt x="143" y="6658"/>
                  <a:pt x="154" y="6660"/>
                </a:cubicBezTo>
                <a:cubicBezTo>
                  <a:pt x="164" y="6662"/>
                  <a:pt x="175" y="6663"/>
                  <a:pt x="186" y="6663"/>
                </a:cubicBezTo>
                <a:lnTo>
                  <a:pt x="8729" y="6663"/>
                </a:lnTo>
                <a:cubicBezTo>
                  <a:pt x="8740" y="6663"/>
                  <a:pt x="8750" y="6662"/>
                  <a:pt x="8761" y="6660"/>
                </a:cubicBezTo>
                <a:cubicBezTo>
                  <a:pt x="8771" y="6658"/>
                  <a:pt x="8781" y="6655"/>
                  <a:pt x="8791" y="6651"/>
                </a:cubicBezTo>
                <a:cubicBezTo>
                  <a:pt x="8801" y="6646"/>
                  <a:pt x="8810" y="6641"/>
                  <a:pt x="8819" y="6636"/>
                </a:cubicBezTo>
                <a:cubicBezTo>
                  <a:pt x="8828" y="6630"/>
                  <a:pt x="8836" y="6623"/>
                  <a:pt x="8844" y="6615"/>
                </a:cubicBezTo>
                <a:cubicBezTo>
                  <a:pt x="8851" y="6608"/>
                  <a:pt x="8858" y="6600"/>
                  <a:pt x="8864" y="6591"/>
                </a:cubicBezTo>
                <a:cubicBezTo>
                  <a:pt x="8870" y="6582"/>
                  <a:pt x="8875" y="6572"/>
                  <a:pt x="8879" y="6563"/>
                </a:cubicBezTo>
                <a:cubicBezTo>
                  <a:pt x="8883" y="6553"/>
                  <a:pt x="8886" y="6543"/>
                  <a:pt x="8888" y="6532"/>
                </a:cubicBezTo>
                <a:cubicBezTo>
                  <a:pt x="8891" y="6522"/>
                  <a:pt x="8892" y="6511"/>
                  <a:pt x="8892" y="6500"/>
                </a:cubicBezTo>
                <a:lnTo>
                  <a:pt x="8892" y="185"/>
                </a:lnTo>
                <a:cubicBezTo>
                  <a:pt x="8892" y="175"/>
                  <a:pt x="8891" y="164"/>
                  <a:pt x="8888" y="154"/>
                </a:cubicBezTo>
                <a:cubicBezTo>
                  <a:pt x="8886" y="143"/>
                  <a:pt x="8883" y="133"/>
                  <a:pt x="8879" y="123"/>
                </a:cubicBezTo>
                <a:cubicBezTo>
                  <a:pt x="8875" y="113"/>
                  <a:pt x="8870" y="104"/>
                  <a:pt x="8864" y="95"/>
                </a:cubicBezTo>
                <a:cubicBezTo>
                  <a:pt x="8858" y="86"/>
                  <a:pt x="8851" y="78"/>
                  <a:pt x="8844" y="71"/>
                </a:cubicBezTo>
                <a:cubicBezTo>
                  <a:pt x="8836" y="63"/>
                  <a:pt x="8828" y="56"/>
                  <a:pt x="8819" y="50"/>
                </a:cubicBezTo>
                <a:cubicBezTo>
                  <a:pt x="8810" y="44"/>
                  <a:pt x="8801" y="39"/>
                  <a:pt x="8791" y="35"/>
                </a:cubicBezTo>
                <a:cubicBezTo>
                  <a:pt x="8781" y="31"/>
                  <a:pt x="8771" y="28"/>
                  <a:pt x="8761" y="26"/>
                </a:cubicBezTo>
                <a:cubicBezTo>
                  <a:pt x="8750" y="24"/>
                  <a:pt x="8740" y="23"/>
                  <a:pt x="8729" y="23"/>
                </a:cubicBezTo>
                <a:lnTo>
                  <a:pt x="186" y="23"/>
                </a:lnTo>
                <a:cubicBezTo>
                  <a:pt x="175" y="23"/>
                  <a:pt x="164" y="24"/>
                  <a:pt x="154" y="26"/>
                </a:cubicBezTo>
                <a:cubicBezTo>
                  <a:pt x="143" y="28"/>
                  <a:pt x="133" y="31"/>
                  <a:pt x="123" y="35"/>
                </a:cubicBezTo>
                <a:cubicBezTo>
                  <a:pt x="114" y="39"/>
                  <a:pt x="104" y="44"/>
                  <a:pt x="95" y="50"/>
                </a:cubicBezTo>
                <a:cubicBezTo>
                  <a:pt x="87" y="56"/>
                  <a:pt x="78" y="63"/>
                  <a:pt x="71" y="71"/>
                </a:cubicBezTo>
                <a:cubicBezTo>
                  <a:pt x="63" y="78"/>
                  <a:pt x="56" y="86"/>
                  <a:pt x="51" y="95"/>
                </a:cubicBezTo>
                <a:cubicBezTo>
                  <a:pt x="45" y="104"/>
                  <a:pt x="40" y="113"/>
                  <a:pt x="36" y="123"/>
                </a:cubicBezTo>
                <a:cubicBezTo>
                  <a:pt x="31" y="133"/>
                  <a:pt x="28" y="143"/>
                  <a:pt x="26" y="154"/>
                </a:cubicBezTo>
                <a:cubicBezTo>
                  <a:pt x="24" y="164"/>
                  <a:pt x="23" y="175"/>
                  <a:pt x="23" y="18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85" name="任意多边形: 形状 384"/>
          <p:cNvSpPr/>
          <p:nvPr/>
        </p:nvSpPr>
        <p:spPr>
          <a:xfrm>
            <a:off x="5080680" y="2180880"/>
            <a:ext cx="535320" cy="535320"/>
          </a:xfrm>
          <a:custGeom>
            <a:avLst/>
            <a:gdLst/>
            <a:ahLst/>
            <a:cxnLst/>
            <a:rect l="0" t="0" r="r" b="b"/>
            <a:pathLst>
              <a:path w="1487" h="1487">
                <a:moveTo>
                  <a:pt x="1487" y="744"/>
                </a:moveTo>
                <a:cubicBezTo>
                  <a:pt x="1487" y="768"/>
                  <a:pt x="1485" y="793"/>
                  <a:pt x="1483" y="817"/>
                </a:cubicBezTo>
                <a:cubicBezTo>
                  <a:pt x="1481" y="841"/>
                  <a:pt x="1476" y="865"/>
                  <a:pt x="1471" y="889"/>
                </a:cubicBezTo>
                <a:cubicBezTo>
                  <a:pt x="1467" y="913"/>
                  <a:pt x="1461" y="936"/>
                  <a:pt x="1454" y="960"/>
                </a:cubicBezTo>
                <a:cubicBezTo>
                  <a:pt x="1447" y="983"/>
                  <a:pt x="1438" y="1006"/>
                  <a:pt x="1429" y="1028"/>
                </a:cubicBezTo>
                <a:cubicBezTo>
                  <a:pt x="1420" y="1051"/>
                  <a:pt x="1409" y="1073"/>
                  <a:pt x="1398" y="1094"/>
                </a:cubicBezTo>
                <a:cubicBezTo>
                  <a:pt x="1386" y="1116"/>
                  <a:pt x="1374" y="1136"/>
                  <a:pt x="1360" y="1157"/>
                </a:cubicBezTo>
                <a:cubicBezTo>
                  <a:pt x="1347" y="1177"/>
                  <a:pt x="1332" y="1196"/>
                  <a:pt x="1317" y="1215"/>
                </a:cubicBezTo>
                <a:cubicBezTo>
                  <a:pt x="1302" y="1234"/>
                  <a:pt x="1285" y="1252"/>
                  <a:pt x="1268" y="1269"/>
                </a:cubicBezTo>
                <a:cubicBezTo>
                  <a:pt x="1251" y="1286"/>
                  <a:pt x="1233" y="1303"/>
                  <a:pt x="1214" y="1318"/>
                </a:cubicBezTo>
                <a:cubicBezTo>
                  <a:pt x="1195" y="1334"/>
                  <a:pt x="1176" y="1348"/>
                  <a:pt x="1156" y="1362"/>
                </a:cubicBezTo>
                <a:cubicBezTo>
                  <a:pt x="1135" y="1375"/>
                  <a:pt x="1114" y="1388"/>
                  <a:pt x="1093" y="1399"/>
                </a:cubicBezTo>
                <a:cubicBezTo>
                  <a:pt x="1072" y="1410"/>
                  <a:pt x="1050" y="1421"/>
                  <a:pt x="1027" y="1430"/>
                </a:cubicBezTo>
                <a:cubicBezTo>
                  <a:pt x="1005" y="1440"/>
                  <a:pt x="982" y="1448"/>
                  <a:pt x="958" y="1455"/>
                </a:cubicBezTo>
                <a:cubicBezTo>
                  <a:pt x="935" y="1462"/>
                  <a:pt x="912" y="1468"/>
                  <a:pt x="888" y="1472"/>
                </a:cubicBezTo>
                <a:cubicBezTo>
                  <a:pt x="864" y="1477"/>
                  <a:pt x="840" y="1481"/>
                  <a:pt x="816" y="1483"/>
                </a:cubicBezTo>
                <a:cubicBezTo>
                  <a:pt x="791" y="1486"/>
                  <a:pt x="767" y="1487"/>
                  <a:pt x="743" y="1487"/>
                </a:cubicBezTo>
                <a:cubicBezTo>
                  <a:pt x="719" y="1487"/>
                  <a:pt x="694" y="1486"/>
                  <a:pt x="670" y="1483"/>
                </a:cubicBezTo>
                <a:cubicBezTo>
                  <a:pt x="646" y="1481"/>
                  <a:pt x="622" y="1477"/>
                  <a:pt x="598" y="1472"/>
                </a:cubicBezTo>
                <a:cubicBezTo>
                  <a:pt x="574" y="1468"/>
                  <a:pt x="551" y="1462"/>
                  <a:pt x="527" y="1455"/>
                </a:cubicBezTo>
                <a:cubicBezTo>
                  <a:pt x="504" y="1448"/>
                  <a:pt x="481" y="1440"/>
                  <a:pt x="459" y="1430"/>
                </a:cubicBezTo>
                <a:cubicBezTo>
                  <a:pt x="436" y="1421"/>
                  <a:pt x="414" y="1410"/>
                  <a:pt x="393" y="1399"/>
                </a:cubicBezTo>
                <a:cubicBezTo>
                  <a:pt x="371" y="1388"/>
                  <a:pt x="350" y="1375"/>
                  <a:pt x="330" y="1362"/>
                </a:cubicBezTo>
                <a:cubicBezTo>
                  <a:pt x="310" y="1348"/>
                  <a:pt x="290" y="1334"/>
                  <a:pt x="272" y="1318"/>
                </a:cubicBezTo>
                <a:cubicBezTo>
                  <a:pt x="253" y="1303"/>
                  <a:pt x="235" y="1286"/>
                  <a:pt x="218" y="1269"/>
                </a:cubicBezTo>
                <a:cubicBezTo>
                  <a:pt x="200" y="1252"/>
                  <a:pt x="184" y="1234"/>
                  <a:pt x="169" y="1215"/>
                </a:cubicBezTo>
                <a:cubicBezTo>
                  <a:pt x="153" y="1196"/>
                  <a:pt x="139" y="1177"/>
                  <a:pt x="125" y="1157"/>
                </a:cubicBezTo>
                <a:cubicBezTo>
                  <a:pt x="112" y="1136"/>
                  <a:pt x="99" y="1116"/>
                  <a:pt x="88" y="1094"/>
                </a:cubicBezTo>
                <a:cubicBezTo>
                  <a:pt x="76" y="1073"/>
                  <a:pt x="66" y="1051"/>
                  <a:pt x="57" y="1028"/>
                </a:cubicBezTo>
                <a:cubicBezTo>
                  <a:pt x="47" y="1006"/>
                  <a:pt x="39" y="983"/>
                  <a:pt x="32" y="960"/>
                </a:cubicBezTo>
                <a:cubicBezTo>
                  <a:pt x="25" y="936"/>
                  <a:pt x="19" y="913"/>
                  <a:pt x="14" y="889"/>
                </a:cubicBezTo>
                <a:cubicBezTo>
                  <a:pt x="10" y="865"/>
                  <a:pt x="6" y="841"/>
                  <a:pt x="4" y="817"/>
                </a:cubicBezTo>
                <a:cubicBezTo>
                  <a:pt x="1" y="793"/>
                  <a:pt x="0" y="768"/>
                  <a:pt x="0" y="744"/>
                </a:cubicBezTo>
                <a:cubicBezTo>
                  <a:pt x="0" y="720"/>
                  <a:pt x="1" y="695"/>
                  <a:pt x="4" y="671"/>
                </a:cubicBezTo>
                <a:cubicBezTo>
                  <a:pt x="6" y="647"/>
                  <a:pt x="10" y="622"/>
                  <a:pt x="14" y="598"/>
                </a:cubicBezTo>
                <a:cubicBezTo>
                  <a:pt x="19" y="574"/>
                  <a:pt x="25" y="551"/>
                  <a:pt x="32" y="527"/>
                </a:cubicBezTo>
                <a:cubicBezTo>
                  <a:pt x="39" y="504"/>
                  <a:pt x="47" y="481"/>
                  <a:pt x="57" y="459"/>
                </a:cubicBezTo>
                <a:cubicBezTo>
                  <a:pt x="66" y="436"/>
                  <a:pt x="76" y="414"/>
                  <a:pt x="88" y="393"/>
                </a:cubicBezTo>
                <a:cubicBezTo>
                  <a:pt x="99" y="371"/>
                  <a:pt x="112" y="350"/>
                  <a:pt x="125" y="330"/>
                </a:cubicBezTo>
                <a:cubicBezTo>
                  <a:pt x="139" y="310"/>
                  <a:pt x="153" y="290"/>
                  <a:pt x="169" y="272"/>
                </a:cubicBezTo>
                <a:cubicBezTo>
                  <a:pt x="184" y="253"/>
                  <a:pt x="200" y="235"/>
                  <a:pt x="218" y="218"/>
                </a:cubicBezTo>
                <a:cubicBezTo>
                  <a:pt x="235" y="200"/>
                  <a:pt x="253" y="184"/>
                  <a:pt x="272" y="169"/>
                </a:cubicBezTo>
                <a:cubicBezTo>
                  <a:pt x="290" y="153"/>
                  <a:pt x="310" y="139"/>
                  <a:pt x="330" y="125"/>
                </a:cubicBezTo>
                <a:cubicBezTo>
                  <a:pt x="350" y="112"/>
                  <a:pt x="371" y="99"/>
                  <a:pt x="393" y="88"/>
                </a:cubicBezTo>
                <a:cubicBezTo>
                  <a:pt x="414" y="76"/>
                  <a:pt x="436" y="66"/>
                  <a:pt x="459" y="57"/>
                </a:cubicBezTo>
                <a:cubicBezTo>
                  <a:pt x="481" y="47"/>
                  <a:pt x="504" y="39"/>
                  <a:pt x="527" y="32"/>
                </a:cubicBezTo>
                <a:cubicBezTo>
                  <a:pt x="551" y="25"/>
                  <a:pt x="574" y="19"/>
                  <a:pt x="598" y="14"/>
                </a:cubicBezTo>
                <a:cubicBezTo>
                  <a:pt x="622" y="10"/>
                  <a:pt x="646" y="6"/>
                  <a:pt x="670" y="4"/>
                </a:cubicBezTo>
                <a:cubicBezTo>
                  <a:pt x="694" y="1"/>
                  <a:pt x="719" y="0"/>
                  <a:pt x="743" y="0"/>
                </a:cubicBezTo>
                <a:cubicBezTo>
                  <a:pt x="767" y="0"/>
                  <a:pt x="791" y="1"/>
                  <a:pt x="816" y="4"/>
                </a:cubicBezTo>
                <a:cubicBezTo>
                  <a:pt x="840" y="6"/>
                  <a:pt x="864" y="10"/>
                  <a:pt x="888" y="14"/>
                </a:cubicBezTo>
                <a:cubicBezTo>
                  <a:pt x="912" y="19"/>
                  <a:pt x="935" y="25"/>
                  <a:pt x="958" y="32"/>
                </a:cubicBezTo>
                <a:cubicBezTo>
                  <a:pt x="982" y="39"/>
                  <a:pt x="1005" y="47"/>
                  <a:pt x="1027" y="57"/>
                </a:cubicBezTo>
                <a:cubicBezTo>
                  <a:pt x="1050" y="66"/>
                  <a:pt x="1072" y="76"/>
                  <a:pt x="1093" y="88"/>
                </a:cubicBezTo>
                <a:cubicBezTo>
                  <a:pt x="1114" y="99"/>
                  <a:pt x="1135" y="112"/>
                  <a:pt x="1156" y="125"/>
                </a:cubicBezTo>
                <a:cubicBezTo>
                  <a:pt x="1176" y="139"/>
                  <a:pt x="1195" y="153"/>
                  <a:pt x="1214" y="169"/>
                </a:cubicBezTo>
                <a:cubicBezTo>
                  <a:pt x="1233" y="184"/>
                  <a:pt x="1251" y="200"/>
                  <a:pt x="1268" y="218"/>
                </a:cubicBezTo>
                <a:cubicBezTo>
                  <a:pt x="1285" y="235"/>
                  <a:pt x="1302" y="253"/>
                  <a:pt x="1317" y="272"/>
                </a:cubicBezTo>
                <a:cubicBezTo>
                  <a:pt x="1332" y="290"/>
                  <a:pt x="1347" y="310"/>
                  <a:pt x="1360" y="330"/>
                </a:cubicBezTo>
                <a:cubicBezTo>
                  <a:pt x="1374" y="350"/>
                  <a:pt x="1386" y="371"/>
                  <a:pt x="1398" y="393"/>
                </a:cubicBezTo>
                <a:cubicBezTo>
                  <a:pt x="1409" y="414"/>
                  <a:pt x="1420" y="436"/>
                  <a:pt x="1429" y="459"/>
                </a:cubicBezTo>
                <a:cubicBezTo>
                  <a:pt x="1438" y="481"/>
                  <a:pt x="1447" y="504"/>
                  <a:pt x="1454" y="527"/>
                </a:cubicBezTo>
                <a:cubicBezTo>
                  <a:pt x="1461" y="551"/>
                  <a:pt x="1467" y="574"/>
                  <a:pt x="1471" y="598"/>
                </a:cubicBezTo>
                <a:cubicBezTo>
                  <a:pt x="1476" y="622"/>
                  <a:pt x="1481" y="647"/>
                  <a:pt x="1483" y="671"/>
                </a:cubicBezTo>
                <a:cubicBezTo>
                  <a:pt x="1485" y="695"/>
                  <a:pt x="1487" y="720"/>
                  <a:pt x="1487" y="74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386" name="图片 385"/>
          <p:cNvPicPr/>
          <p:nvPr/>
        </p:nvPicPr>
        <p:blipFill>
          <a:blip r:embed="rId10"/>
          <a:stretch/>
        </p:blipFill>
        <p:spPr>
          <a:xfrm>
            <a:off x="5222880" y="2323080"/>
            <a:ext cx="250200" cy="250200"/>
          </a:xfrm>
          <a:prstGeom prst="rect">
            <a:avLst/>
          </a:prstGeom>
          <a:noFill/>
          <a:ln w="0">
            <a:noFill/>
          </a:ln>
        </p:spPr>
      </p:pic>
      <p:sp>
        <p:nvSpPr>
          <p:cNvPr id="387" name="文本框 386"/>
          <p:cNvSpPr txBox="1"/>
          <p:nvPr/>
        </p:nvSpPr>
        <p:spPr>
          <a:xfrm>
            <a:off x="944280" y="4507920"/>
            <a:ext cx="2146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模拟智能设备状态（空调、灯光等）</a:t>
            </a:r>
            <a:endParaRPr lang="en-US" sz="1050" b="0" u="none" strike="noStrike">
              <a:solidFill>
                <a:srgbClr val="000000"/>
              </a:solidFill>
              <a:effectLst/>
              <a:uFillTx/>
              <a:latin typeface="Times New Roman"/>
            </a:endParaRPr>
          </a:p>
        </p:txBody>
      </p:sp>
      <p:sp>
        <p:nvSpPr>
          <p:cNvPr id="388" name="文本框 387"/>
          <p:cNvSpPr txBox="1"/>
          <p:nvPr/>
        </p:nvSpPr>
        <p:spPr>
          <a:xfrm>
            <a:off x="5047560" y="2817720"/>
            <a:ext cx="6040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传输层</a:t>
            </a:r>
            <a:endParaRPr lang="en-US" sz="1580" b="0" u="none" strike="noStrike">
              <a:solidFill>
                <a:srgbClr val="000000"/>
              </a:solidFill>
              <a:effectLst/>
              <a:uFillTx/>
              <a:latin typeface="Times New Roman"/>
            </a:endParaRPr>
          </a:p>
        </p:txBody>
      </p:sp>
      <p:pic>
        <p:nvPicPr>
          <p:cNvPr id="389" name="图片 388"/>
          <p:cNvPicPr/>
          <p:nvPr/>
        </p:nvPicPr>
        <p:blipFill>
          <a:blip r:embed="rId9"/>
          <a:stretch/>
        </p:blipFill>
        <p:spPr>
          <a:xfrm>
            <a:off x="3952800" y="3618360"/>
            <a:ext cx="133200" cy="133200"/>
          </a:xfrm>
          <a:prstGeom prst="rect">
            <a:avLst/>
          </a:prstGeom>
          <a:noFill/>
          <a:ln w="0">
            <a:noFill/>
          </a:ln>
        </p:spPr>
      </p:pic>
      <p:sp>
        <p:nvSpPr>
          <p:cNvPr id="390" name="文本框 389"/>
          <p:cNvSpPr txBox="1"/>
          <p:nvPr/>
        </p:nvSpPr>
        <p:spPr>
          <a:xfrm>
            <a:off x="4078080" y="323784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感知层与应⽤层之间的桥梁，负责数据交互</a:t>
            </a:r>
            <a:endParaRPr lang="en-US" sz="1050" b="0" u="none" strike="noStrike">
              <a:solidFill>
                <a:srgbClr val="000000"/>
              </a:solidFill>
              <a:effectLst/>
              <a:uFillTx/>
              <a:latin typeface="Times New Roman"/>
            </a:endParaRPr>
          </a:p>
        </p:txBody>
      </p:sp>
      <p:sp>
        <p:nvSpPr>
          <p:cNvPr id="391" name="文本框 390"/>
          <p:cNvSpPr txBox="1"/>
          <p:nvPr/>
        </p:nvSpPr>
        <p:spPr>
          <a:xfrm>
            <a:off x="4153320" y="357192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基于</a:t>
            </a:r>
            <a:endParaRPr lang="en-US" sz="1050" b="0" u="none" strike="noStrike">
              <a:solidFill>
                <a:srgbClr val="000000"/>
              </a:solidFill>
              <a:effectLst/>
              <a:uFillTx/>
              <a:latin typeface="Times New Roman"/>
            </a:endParaRPr>
          </a:p>
        </p:txBody>
      </p:sp>
      <p:sp>
        <p:nvSpPr>
          <p:cNvPr id="392" name="文本框 391"/>
          <p:cNvSpPr txBox="1"/>
          <p:nvPr/>
        </p:nvSpPr>
        <p:spPr>
          <a:xfrm>
            <a:off x="4420800" y="3602880"/>
            <a:ext cx="338234" cy="161583"/>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MQTT</a:t>
            </a:r>
            <a:endParaRPr lang="en-US" sz="1050" b="0" u="none" strike="noStrike" dirty="0">
              <a:solidFill>
                <a:srgbClr val="000000"/>
              </a:solidFill>
              <a:effectLst/>
              <a:uFillTx/>
              <a:latin typeface="Times New Roman"/>
            </a:endParaRPr>
          </a:p>
        </p:txBody>
      </p:sp>
      <p:pic>
        <p:nvPicPr>
          <p:cNvPr id="393" name="图片 392"/>
          <p:cNvPicPr/>
          <p:nvPr/>
        </p:nvPicPr>
        <p:blipFill>
          <a:blip r:embed="rId9"/>
          <a:stretch/>
        </p:blipFill>
        <p:spPr>
          <a:xfrm>
            <a:off x="3952800" y="3885840"/>
            <a:ext cx="133200" cy="133200"/>
          </a:xfrm>
          <a:prstGeom prst="rect">
            <a:avLst/>
          </a:prstGeom>
          <a:noFill/>
          <a:ln w="0">
            <a:noFill/>
          </a:ln>
        </p:spPr>
      </p:pic>
      <p:sp>
        <p:nvSpPr>
          <p:cNvPr id="394" name="文本框 393"/>
          <p:cNvSpPr txBox="1"/>
          <p:nvPr/>
        </p:nvSpPr>
        <p:spPr>
          <a:xfrm>
            <a:off x="4722840" y="357192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通信协议，轻量级且⾼效</a:t>
            </a:r>
            <a:endParaRPr lang="en-US" sz="1050" b="0" u="none" strike="noStrike">
              <a:solidFill>
                <a:srgbClr val="000000"/>
              </a:solidFill>
              <a:effectLst/>
              <a:uFillTx/>
              <a:latin typeface="Times New Roman"/>
            </a:endParaRPr>
          </a:p>
        </p:txBody>
      </p:sp>
      <p:pic>
        <p:nvPicPr>
          <p:cNvPr id="395" name="图片 394"/>
          <p:cNvPicPr/>
          <p:nvPr/>
        </p:nvPicPr>
        <p:blipFill>
          <a:blip r:embed="rId9"/>
          <a:stretch/>
        </p:blipFill>
        <p:spPr>
          <a:xfrm>
            <a:off x="3952800" y="4153320"/>
            <a:ext cx="133200" cy="133200"/>
          </a:xfrm>
          <a:prstGeom prst="rect">
            <a:avLst/>
          </a:prstGeom>
          <a:noFill/>
          <a:ln w="0">
            <a:noFill/>
          </a:ln>
        </p:spPr>
      </p:pic>
      <p:sp>
        <p:nvSpPr>
          <p:cNvPr id="396" name="文本框 395"/>
          <p:cNvSpPr txBox="1"/>
          <p:nvPr/>
        </p:nvSpPr>
        <p:spPr>
          <a:xfrm>
            <a:off x="4153320" y="3839400"/>
            <a:ext cx="2280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实现北向应⽤与南向设备间的数据交互</a:t>
            </a:r>
            <a:endParaRPr lang="en-US" sz="1050" b="0" u="none" strike="noStrike">
              <a:solidFill>
                <a:srgbClr val="000000"/>
              </a:solidFill>
              <a:effectLst/>
              <a:uFillTx/>
              <a:latin typeface="Times New Roman"/>
            </a:endParaRPr>
          </a:p>
        </p:txBody>
      </p:sp>
      <p:sp>
        <p:nvSpPr>
          <p:cNvPr id="397" name="任意多边形: 形状 396"/>
          <p:cNvSpPr/>
          <p:nvPr/>
        </p:nvSpPr>
        <p:spPr>
          <a:xfrm>
            <a:off x="6952680" y="1972080"/>
            <a:ext cx="3209400" cy="2834870"/>
          </a:xfrm>
          <a:custGeom>
            <a:avLst/>
            <a:gdLst/>
            <a:ahLst/>
            <a:cxnLst/>
            <a:rect l="0" t="0" r="r" b="b"/>
            <a:pathLst>
              <a:path w="8915" h="6686">
                <a:moveTo>
                  <a:pt x="0" y="6500"/>
                </a:moveTo>
                <a:lnTo>
                  <a:pt x="0" y="185"/>
                </a:lnTo>
                <a:cubicBezTo>
                  <a:pt x="0" y="161"/>
                  <a:pt x="4" y="137"/>
                  <a:pt x="14" y="114"/>
                </a:cubicBezTo>
                <a:cubicBezTo>
                  <a:pt x="23" y="92"/>
                  <a:pt x="37" y="72"/>
                  <a:pt x="54" y="54"/>
                </a:cubicBezTo>
                <a:cubicBezTo>
                  <a:pt x="72" y="37"/>
                  <a:pt x="92" y="23"/>
                  <a:pt x="114" y="14"/>
                </a:cubicBezTo>
                <a:cubicBezTo>
                  <a:pt x="137" y="4"/>
                  <a:pt x="161" y="0"/>
                  <a:pt x="185" y="0"/>
                </a:cubicBezTo>
                <a:lnTo>
                  <a:pt x="8729" y="0"/>
                </a:lnTo>
                <a:cubicBezTo>
                  <a:pt x="8753" y="0"/>
                  <a:pt x="8777" y="4"/>
                  <a:pt x="8800" y="14"/>
                </a:cubicBezTo>
                <a:cubicBezTo>
                  <a:pt x="8823" y="23"/>
                  <a:pt x="8843" y="37"/>
                  <a:pt x="8860" y="54"/>
                </a:cubicBezTo>
                <a:cubicBezTo>
                  <a:pt x="8878" y="72"/>
                  <a:pt x="8891" y="92"/>
                  <a:pt x="8900" y="114"/>
                </a:cubicBezTo>
                <a:cubicBezTo>
                  <a:pt x="8910" y="137"/>
                  <a:pt x="8915" y="161"/>
                  <a:pt x="8915" y="185"/>
                </a:cubicBezTo>
                <a:lnTo>
                  <a:pt x="8915" y="6500"/>
                </a:lnTo>
                <a:cubicBezTo>
                  <a:pt x="8915" y="6525"/>
                  <a:pt x="8910" y="6549"/>
                  <a:pt x="8900" y="6572"/>
                </a:cubicBezTo>
                <a:cubicBezTo>
                  <a:pt x="8891" y="6594"/>
                  <a:pt x="8878" y="6614"/>
                  <a:pt x="8860" y="6632"/>
                </a:cubicBezTo>
                <a:cubicBezTo>
                  <a:pt x="8843" y="6649"/>
                  <a:pt x="8823" y="6663"/>
                  <a:pt x="8800" y="6672"/>
                </a:cubicBezTo>
                <a:cubicBezTo>
                  <a:pt x="8777" y="6681"/>
                  <a:pt x="8753" y="6686"/>
                  <a:pt x="8729" y="6686"/>
                </a:cubicBezTo>
                <a:lnTo>
                  <a:pt x="185" y="6686"/>
                </a:lnTo>
                <a:cubicBezTo>
                  <a:pt x="161" y="6686"/>
                  <a:pt x="137" y="6681"/>
                  <a:pt x="114" y="6672"/>
                </a:cubicBezTo>
                <a:cubicBezTo>
                  <a:pt x="92" y="6663"/>
                  <a:pt x="72" y="6649"/>
                  <a:pt x="54" y="6632"/>
                </a:cubicBezTo>
                <a:cubicBezTo>
                  <a:pt x="37" y="6614"/>
                  <a:pt x="23" y="6594"/>
                  <a:pt x="14" y="6572"/>
                </a:cubicBezTo>
                <a:cubicBezTo>
                  <a:pt x="4" y="6549"/>
                  <a:pt x="0" y="6525"/>
                  <a:pt x="0" y="6500"/>
                </a:cubicBezTo>
                <a:close/>
              </a:path>
            </a:pathLst>
          </a:custGeom>
          <a:solidFill>
            <a:srgbClr val="1E3A8A">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98" name="任意多边形: 形状 397"/>
          <p:cNvSpPr/>
          <p:nvPr/>
        </p:nvSpPr>
        <p:spPr>
          <a:xfrm>
            <a:off x="6952680" y="1972080"/>
            <a:ext cx="3209400" cy="2834870"/>
          </a:xfrm>
          <a:custGeom>
            <a:avLst/>
            <a:gdLst/>
            <a:ahLst/>
            <a:cxnLst/>
            <a:rect l="0" t="0" r="r" b="b"/>
            <a:pathLst>
              <a:path w="8915" h="6686">
                <a:moveTo>
                  <a:pt x="0" y="6500"/>
                </a:moveTo>
                <a:lnTo>
                  <a:pt x="0" y="185"/>
                </a:lnTo>
                <a:cubicBezTo>
                  <a:pt x="0" y="161"/>
                  <a:pt x="4" y="137"/>
                  <a:pt x="14" y="114"/>
                </a:cubicBezTo>
                <a:cubicBezTo>
                  <a:pt x="23" y="92"/>
                  <a:pt x="37" y="72"/>
                  <a:pt x="54" y="54"/>
                </a:cubicBezTo>
                <a:cubicBezTo>
                  <a:pt x="72" y="37"/>
                  <a:pt x="92" y="23"/>
                  <a:pt x="114" y="14"/>
                </a:cubicBezTo>
                <a:cubicBezTo>
                  <a:pt x="137" y="4"/>
                  <a:pt x="161" y="0"/>
                  <a:pt x="185" y="0"/>
                </a:cubicBezTo>
                <a:lnTo>
                  <a:pt x="8729" y="0"/>
                </a:lnTo>
                <a:cubicBezTo>
                  <a:pt x="8753" y="0"/>
                  <a:pt x="8777" y="4"/>
                  <a:pt x="8800" y="14"/>
                </a:cubicBezTo>
                <a:cubicBezTo>
                  <a:pt x="8823" y="23"/>
                  <a:pt x="8843" y="37"/>
                  <a:pt x="8860" y="54"/>
                </a:cubicBezTo>
                <a:cubicBezTo>
                  <a:pt x="8878" y="72"/>
                  <a:pt x="8891" y="92"/>
                  <a:pt x="8900" y="114"/>
                </a:cubicBezTo>
                <a:cubicBezTo>
                  <a:pt x="8910" y="137"/>
                  <a:pt x="8915" y="161"/>
                  <a:pt x="8915" y="185"/>
                </a:cubicBezTo>
                <a:lnTo>
                  <a:pt x="8915" y="6500"/>
                </a:lnTo>
                <a:cubicBezTo>
                  <a:pt x="8915" y="6525"/>
                  <a:pt x="8910" y="6549"/>
                  <a:pt x="8900" y="6572"/>
                </a:cubicBezTo>
                <a:cubicBezTo>
                  <a:pt x="8891" y="6594"/>
                  <a:pt x="8878" y="6614"/>
                  <a:pt x="8860" y="6632"/>
                </a:cubicBezTo>
                <a:cubicBezTo>
                  <a:pt x="8843" y="6649"/>
                  <a:pt x="8823" y="6663"/>
                  <a:pt x="8800" y="6672"/>
                </a:cubicBezTo>
                <a:cubicBezTo>
                  <a:pt x="8777" y="6681"/>
                  <a:pt x="8753" y="6686"/>
                  <a:pt x="8729" y="6686"/>
                </a:cubicBezTo>
                <a:lnTo>
                  <a:pt x="185" y="6686"/>
                </a:lnTo>
                <a:cubicBezTo>
                  <a:pt x="161" y="6686"/>
                  <a:pt x="137" y="6681"/>
                  <a:pt x="114" y="6672"/>
                </a:cubicBezTo>
                <a:cubicBezTo>
                  <a:pt x="92" y="6663"/>
                  <a:pt x="72" y="6649"/>
                  <a:pt x="54" y="6632"/>
                </a:cubicBezTo>
                <a:cubicBezTo>
                  <a:pt x="37" y="6614"/>
                  <a:pt x="23" y="6594"/>
                  <a:pt x="14" y="6572"/>
                </a:cubicBezTo>
                <a:cubicBezTo>
                  <a:pt x="4" y="6549"/>
                  <a:pt x="0" y="6525"/>
                  <a:pt x="0" y="6500"/>
                </a:cubicBezTo>
                <a:moveTo>
                  <a:pt x="23" y="185"/>
                </a:moveTo>
                <a:lnTo>
                  <a:pt x="23" y="6500"/>
                </a:lnTo>
                <a:cubicBezTo>
                  <a:pt x="23" y="6511"/>
                  <a:pt x="24" y="6522"/>
                  <a:pt x="26" y="6532"/>
                </a:cubicBezTo>
                <a:cubicBezTo>
                  <a:pt x="28" y="6543"/>
                  <a:pt x="31" y="6553"/>
                  <a:pt x="35" y="6563"/>
                </a:cubicBezTo>
                <a:cubicBezTo>
                  <a:pt x="39" y="6572"/>
                  <a:pt x="44" y="6582"/>
                  <a:pt x="50" y="6591"/>
                </a:cubicBezTo>
                <a:cubicBezTo>
                  <a:pt x="56" y="6600"/>
                  <a:pt x="63" y="6608"/>
                  <a:pt x="71" y="6615"/>
                </a:cubicBezTo>
                <a:cubicBezTo>
                  <a:pt x="78" y="6623"/>
                  <a:pt x="86" y="6630"/>
                  <a:pt x="95" y="6636"/>
                </a:cubicBezTo>
                <a:cubicBezTo>
                  <a:pt x="104" y="6641"/>
                  <a:pt x="113" y="6646"/>
                  <a:pt x="123" y="6651"/>
                </a:cubicBezTo>
                <a:cubicBezTo>
                  <a:pt x="133" y="6655"/>
                  <a:pt x="143" y="6658"/>
                  <a:pt x="154" y="6660"/>
                </a:cubicBezTo>
                <a:cubicBezTo>
                  <a:pt x="164" y="6662"/>
                  <a:pt x="175" y="6663"/>
                  <a:pt x="185" y="6663"/>
                </a:cubicBezTo>
                <a:lnTo>
                  <a:pt x="8729" y="6663"/>
                </a:lnTo>
                <a:cubicBezTo>
                  <a:pt x="8740" y="6663"/>
                  <a:pt x="8750" y="6662"/>
                  <a:pt x="8761" y="6660"/>
                </a:cubicBezTo>
                <a:cubicBezTo>
                  <a:pt x="8771" y="6658"/>
                  <a:pt x="8781" y="6655"/>
                  <a:pt x="8791" y="6651"/>
                </a:cubicBezTo>
                <a:cubicBezTo>
                  <a:pt x="8801" y="6646"/>
                  <a:pt x="8810" y="6641"/>
                  <a:pt x="8819" y="6636"/>
                </a:cubicBezTo>
                <a:cubicBezTo>
                  <a:pt x="8828" y="6630"/>
                  <a:pt x="8836" y="6623"/>
                  <a:pt x="8844" y="6615"/>
                </a:cubicBezTo>
                <a:cubicBezTo>
                  <a:pt x="8851" y="6608"/>
                  <a:pt x="8858" y="6600"/>
                  <a:pt x="8864" y="6591"/>
                </a:cubicBezTo>
                <a:cubicBezTo>
                  <a:pt x="8870" y="6582"/>
                  <a:pt x="8875" y="6572"/>
                  <a:pt x="8879" y="6563"/>
                </a:cubicBezTo>
                <a:cubicBezTo>
                  <a:pt x="8883" y="6553"/>
                  <a:pt x="8886" y="6543"/>
                  <a:pt x="8888" y="6532"/>
                </a:cubicBezTo>
                <a:cubicBezTo>
                  <a:pt x="8890" y="6522"/>
                  <a:pt x="8891" y="6511"/>
                  <a:pt x="8891" y="6500"/>
                </a:cubicBezTo>
                <a:lnTo>
                  <a:pt x="8891" y="185"/>
                </a:lnTo>
                <a:cubicBezTo>
                  <a:pt x="8891" y="175"/>
                  <a:pt x="8890" y="164"/>
                  <a:pt x="8888" y="154"/>
                </a:cubicBezTo>
                <a:cubicBezTo>
                  <a:pt x="8886" y="143"/>
                  <a:pt x="8883" y="133"/>
                  <a:pt x="8879" y="123"/>
                </a:cubicBezTo>
                <a:cubicBezTo>
                  <a:pt x="8875" y="113"/>
                  <a:pt x="8870" y="104"/>
                  <a:pt x="8864" y="95"/>
                </a:cubicBezTo>
                <a:cubicBezTo>
                  <a:pt x="8858" y="86"/>
                  <a:pt x="8851" y="78"/>
                  <a:pt x="8844" y="71"/>
                </a:cubicBezTo>
                <a:cubicBezTo>
                  <a:pt x="8836" y="63"/>
                  <a:pt x="8828" y="56"/>
                  <a:pt x="8819" y="50"/>
                </a:cubicBezTo>
                <a:cubicBezTo>
                  <a:pt x="8810" y="44"/>
                  <a:pt x="8801" y="39"/>
                  <a:pt x="8791" y="35"/>
                </a:cubicBezTo>
                <a:cubicBezTo>
                  <a:pt x="8781" y="31"/>
                  <a:pt x="8771" y="28"/>
                  <a:pt x="8761" y="26"/>
                </a:cubicBezTo>
                <a:cubicBezTo>
                  <a:pt x="8750" y="24"/>
                  <a:pt x="8740" y="23"/>
                  <a:pt x="8729" y="23"/>
                </a:cubicBezTo>
                <a:lnTo>
                  <a:pt x="185" y="23"/>
                </a:lnTo>
                <a:cubicBezTo>
                  <a:pt x="175" y="23"/>
                  <a:pt x="164" y="24"/>
                  <a:pt x="154" y="26"/>
                </a:cubicBezTo>
                <a:cubicBezTo>
                  <a:pt x="143" y="28"/>
                  <a:pt x="133" y="31"/>
                  <a:pt x="123" y="35"/>
                </a:cubicBezTo>
                <a:cubicBezTo>
                  <a:pt x="113" y="39"/>
                  <a:pt x="104" y="44"/>
                  <a:pt x="95" y="50"/>
                </a:cubicBezTo>
                <a:cubicBezTo>
                  <a:pt x="86" y="56"/>
                  <a:pt x="78" y="63"/>
                  <a:pt x="71" y="71"/>
                </a:cubicBezTo>
                <a:cubicBezTo>
                  <a:pt x="63" y="78"/>
                  <a:pt x="56" y="86"/>
                  <a:pt x="50" y="95"/>
                </a:cubicBezTo>
                <a:cubicBezTo>
                  <a:pt x="44" y="104"/>
                  <a:pt x="39" y="113"/>
                  <a:pt x="35" y="123"/>
                </a:cubicBezTo>
                <a:cubicBezTo>
                  <a:pt x="31" y="133"/>
                  <a:pt x="28" y="143"/>
                  <a:pt x="26" y="154"/>
                </a:cubicBezTo>
                <a:cubicBezTo>
                  <a:pt x="24" y="164"/>
                  <a:pt x="23" y="175"/>
                  <a:pt x="23" y="18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99" name="任意多边形: 形状 398"/>
          <p:cNvSpPr/>
          <p:nvPr/>
        </p:nvSpPr>
        <p:spPr>
          <a:xfrm>
            <a:off x="8289720" y="2180880"/>
            <a:ext cx="534960" cy="535320"/>
          </a:xfrm>
          <a:custGeom>
            <a:avLst/>
            <a:gdLst/>
            <a:ahLst/>
            <a:cxnLst/>
            <a:rect l="0" t="0" r="r" b="b"/>
            <a:pathLst>
              <a:path w="1486" h="1487">
                <a:moveTo>
                  <a:pt x="1486" y="744"/>
                </a:moveTo>
                <a:cubicBezTo>
                  <a:pt x="1486" y="768"/>
                  <a:pt x="1485" y="793"/>
                  <a:pt x="1483" y="817"/>
                </a:cubicBezTo>
                <a:cubicBezTo>
                  <a:pt x="1481" y="841"/>
                  <a:pt x="1477" y="865"/>
                  <a:pt x="1471" y="889"/>
                </a:cubicBezTo>
                <a:cubicBezTo>
                  <a:pt x="1466" y="913"/>
                  <a:pt x="1461" y="936"/>
                  <a:pt x="1453" y="960"/>
                </a:cubicBezTo>
                <a:cubicBezTo>
                  <a:pt x="1446" y="983"/>
                  <a:pt x="1438" y="1006"/>
                  <a:pt x="1429" y="1028"/>
                </a:cubicBezTo>
                <a:cubicBezTo>
                  <a:pt x="1420" y="1051"/>
                  <a:pt x="1409" y="1073"/>
                  <a:pt x="1398" y="1094"/>
                </a:cubicBezTo>
                <a:cubicBezTo>
                  <a:pt x="1386" y="1116"/>
                  <a:pt x="1374" y="1136"/>
                  <a:pt x="1360" y="1157"/>
                </a:cubicBezTo>
                <a:cubicBezTo>
                  <a:pt x="1347" y="1177"/>
                  <a:pt x="1332" y="1196"/>
                  <a:pt x="1317" y="1215"/>
                </a:cubicBezTo>
                <a:cubicBezTo>
                  <a:pt x="1301" y="1234"/>
                  <a:pt x="1285" y="1252"/>
                  <a:pt x="1268" y="1269"/>
                </a:cubicBezTo>
                <a:cubicBezTo>
                  <a:pt x="1251" y="1286"/>
                  <a:pt x="1233" y="1303"/>
                  <a:pt x="1214" y="1318"/>
                </a:cubicBezTo>
                <a:cubicBezTo>
                  <a:pt x="1195" y="1334"/>
                  <a:pt x="1176" y="1348"/>
                  <a:pt x="1155" y="1362"/>
                </a:cubicBezTo>
                <a:cubicBezTo>
                  <a:pt x="1135" y="1375"/>
                  <a:pt x="1114" y="1388"/>
                  <a:pt x="1093" y="1399"/>
                </a:cubicBezTo>
                <a:cubicBezTo>
                  <a:pt x="1071" y="1410"/>
                  <a:pt x="1049" y="1421"/>
                  <a:pt x="1027" y="1430"/>
                </a:cubicBezTo>
                <a:cubicBezTo>
                  <a:pt x="1004" y="1440"/>
                  <a:pt x="982" y="1448"/>
                  <a:pt x="958" y="1455"/>
                </a:cubicBezTo>
                <a:cubicBezTo>
                  <a:pt x="935" y="1462"/>
                  <a:pt x="911" y="1468"/>
                  <a:pt x="888" y="1472"/>
                </a:cubicBezTo>
                <a:cubicBezTo>
                  <a:pt x="864" y="1477"/>
                  <a:pt x="840" y="1481"/>
                  <a:pt x="815" y="1483"/>
                </a:cubicBezTo>
                <a:cubicBezTo>
                  <a:pt x="791" y="1486"/>
                  <a:pt x="767" y="1487"/>
                  <a:pt x="743" y="1487"/>
                </a:cubicBezTo>
                <a:cubicBezTo>
                  <a:pt x="718" y="1487"/>
                  <a:pt x="694" y="1486"/>
                  <a:pt x="670" y="1483"/>
                </a:cubicBezTo>
                <a:cubicBezTo>
                  <a:pt x="646" y="1481"/>
                  <a:pt x="622" y="1477"/>
                  <a:pt x="598" y="1472"/>
                </a:cubicBezTo>
                <a:cubicBezTo>
                  <a:pt x="574" y="1468"/>
                  <a:pt x="550" y="1462"/>
                  <a:pt x="527" y="1455"/>
                </a:cubicBezTo>
                <a:cubicBezTo>
                  <a:pt x="504" y="1448"/>
                  <a:pt x="481" y="1440"/>
                  <a:pt x="458" y="1430"/>
                </a:cubicBezTo>
                <a:cubicBezTo>
                  <a:pt x="436" y="1421"/>
                  <a:pt x="414" y="1410"/>
                  <a:pt x="393" y="1399"/>
                </a:cubicBezTo>
                <a:cubicBezTo>
                  <a:pt x="371" y="1388"/>
                  <a:pt x="350" y="1375"/>
                  <a:pt x="330" y="1362"/>
                </a:cubicBezTo>
                <a:cubicBezTo>
                  <a:pt x="310" y="1348"/>
                  <a:pt x="290" y="1334"/>
                  <a:pt x="271" y="1318"/>
                </a:cubicBezTo>
                <a:cubicBezTo>
                  <a:pt x="253" y="1303"/>
                  <a:pt x="235" y="1286"/>
                  <a:pt x="217" y="1269"/>
                </a:cubicBezTo>
                <a:cubicBezTo>
                  <a:pt x="200" y="1252"/>
                  <a:pt x="184" y="1234"/>
                  <a:pt x="168" y="1215"/>
                </a:cubicBezTo>
                <a:cubicBezTo>
                  <a:pt x="153" y="1196"/>
                  <a:pt x="139" y="1177"/>
                  <a:pt x="125" y="1157"/>
                </a:cubicBezTo>
                <a:cubicBezTo>
                  <a:pt x="112" y="1136"/>
                  <a:pt x="99" y="1116"/>
                  <a:pt x="88" y="1094"/>
                </a:cubicBezTo>
                <a:cubicBezTo>
                  <a:pt x="76" y="1073"/>
                  <a:pt x="66" y="1051"/>
                  <a:pt x="56" y="1028"/>
                </a:cubicBezTo>
                <a:cubicBezTo>
                  <a:pt x="47" y="1006"/>
                  <a:pt x="39" y="983"/>
                  <a:pt x="32" y="960"/>
                </a:cubicBezTo>
                <a:cubicBezTo>
                  <a:pt x="25" y="936"/>
                  <a:pt x="19" y="913"/>
                  <a:pt x="14" y="889"/>
                </a:cubicBezTo>
                <a:cubicBezTo>
                  <a:pt x="9" y="865"/>
                  <a:pt x="6" y="841"/>
                  <a:pt x="3" y="817"/>
                </a:cubicBezTo>
                <a:cubicBezTo>
                  <a:pt x="1" y="793"/>
                  <a:pt x="0" y="768"/>
                  <a:pt x="0" y="744"/>
                </a:cubicBezTo>
                <a:cubicBezTo>
                  <a:pt x="0" y="720"/>
                  <a:pt x="1" y="695"/>
                  <a:pt x="3" y="671"/>
                </a:cubicBezTo>
                <a:cubicBezTo>
                  <a:pt x="6" y="647"/>
                  <a:pt x="9" y="622"/>
                  <a:pt x="14" y="598"/>
                </a:cubicBezTo>
                <a:cubicBezTo>
                  <a:pt x="19" y="574"/>
                  <a:pt x="25" y="551"/>
                  <a:pt x="32" y="527"/>
                </a:cubicBezTo>
                <a:cubicBezTo>
                  <a:pt x="39" y="504"/>
                  <a:pt x="47" y="481"/>
                  <a:pt x="56" y="459"/>
                </a:cubicBezTo>
                <a:cubicBezTo>
                  <a:pt x="66" y="436"/>
                  <a:pt x="76" y="414"/>
                  <a:pt x="88" y="393"/>
                </a:cubicBezTo>
                <a:cubicBezTo>
                  <a:pt x="99" y="371"/>
                  <a:pt x="112" y="350"/>
                  <a:pt x="125" y="330"/>
                </a:cubicBezTo>
                <a:cubicBezTo>
                  <a:pt x="139" y="310"/>
                  <a:pt x="153" y="290"/>
                  <a:pt x="168" y="272"/>
                </a:cubicBezTo>
                <a:cubicBezTo>
                  <a:pt x="184" y="253"/>
                  <a:pt x="200" y="235"/>
                  <a:pt x="217" y="218"/>
                </a:cubicBezTo>
                <a:cubicBezTo>
                  <a:pt x="235" y="200"/>
                  <a:pt x="253" y="184"/>
                  <a:pt x="271" y="169"/>
                </a:cubicBezTo>
                <a:cubicBezTo>
                  <a:pt x="290" y="153"/>
                  <a:pt x="310" y="139"/>
                  <a:pt x="330" y="125"/>
                </a:cubicBezTo>
                <a:cubicBezTo>
                  <a:pt x="350" y="112"/>
                  <a:pt x="371" y="99"/>
                  <a:pt x="393" y="88"/>
                </a:cubicBezTo>
                <a:cubicBezTo>
                  <a:pt x="414" y="76"/>
                  <a:pt x="436" y="66"/>
                  <a:pt x="458" y="57"/>
                </a:cubicBezTo>
                <a:cubicBezTo>
                  <a:pt x="481" y="47"/>
                  <a:pt x="504" y="39"/>
                  <a:pt x="527" y="32"/>
                </a:cubicBezTo>
                <a:cubicBezTo>
                  <a:pt x="550" y="25"/>
                  <a:pt x="574" y="19"/>
                  <a:pt x="598" y="14"/>
                </a:cubicBezTo>
                <a:cubicBezTo>
                  <a:pt x="622" y="10"/>
                  <a:pt x="646" y="6"/>
                  <a:pt x="670" y="4"/>
                </a:cubicBezTo>
                <a:cubicBezTo>
                  <a:pt x="694" y="1"/>
                  <a:pt x="718" y="0"/>
                  <a:pt x="743" y="0"/>
                </a:cubicBezTo>
                <a:cubicBezTo>
                  <a:pt x="767" y="0"/>
                  <a:pt x="791" y="1"/>
                  <a:pt x="815" y="4"/>
                </a:cubicBezTo>
                <a:cubicBezTo>
                  <a:pt x="840" y="6"/>
                  <a:pt x="864" y="10"/>
                  <a:pt x="888" y="14"/>
                </a:cubicBezTo>
                <a:cubicBezTo>
                  <a:pt x="911" y="19"/>
                  <a:pt x="935" y="25"/>
                  <a:pt x="958" y="32"/>
                </a:cubicBezTo>
                <a:cubicBezTo>
                  <a:pt x="982" y="39"/>
                  <a:pt x="1004" y="47"/>
                  <a:pt x="1027" y="57"/>
                </a:cubicBezTo>
                <a:cubicBezTo>
                  <a:pt x="1049" y="66"/>
                  <a:pt x="1071" y="76"/>
                  <a:pt x="1093" y="88"/>
                </a:cubicBezTo>
                <a:cubicBezTo>
                  <a:pt x="1114" y="99"/>
                  <a:pt x="1135" y="112"/>
                  <a:pt x="1155" y="125"/>
                </a:cubicBezTo>
                <a:cubicBezTo>
                  <a:pt x="1176" y="139"/>
                  <a:pt x="1195" y="153"/>
                  <a:pt x="1214" y="169"/>
                </a:cubicBezTo>
                <a:cubicBezTo>
                  <a:pt x="1233" y="184"/>
                  <a:pt x="1251" y="200"/>
                  <a:pt x="1268" y="218"/>
                </a:cubicBezTo>
                <a:cubicBezTo>
                  <a:pt x="1285" y="235"/>
                  <a:pt x="1301" y="253"/>
                  <a:pt x="1317" y="272"/>
                </a:cubicBezTo>
                <a:cubicBezTo>
                  <a:pt x="1332" y="290"/>
                  <a:pt x="1347" y="310"/>
                  <a:pt x="1360" y="330"/>
                </a:cubicBezTo>
                <a:cubicBezTo>
                  <a:pt x="1374" y="350"/>
                  <a:pt x="1386" y="371"/>
                  <a:pt x="1398" y="393"/>
                </a:cubicBezTo>
                <a:cubicBezTo>
                  <a:pt x="1409" y="414"/>
                  <a:pt x="1420" y="436"/>
                  <a:pt x="1429" y="459"/>
                </a:cubicBezTo>
                <a:cubicBezTo>
                  <a:pt x="1438" y="481"/>
                  <a:pt x="1446" y="504"/>
                  <a:pt x="1454" y="527"/>
                </a:cubicBezTo>
                <a:cubicBezTo>
                  <a:pt x="1461" y="551"/>
                  <a:pt x="1466" y="574"/>
                  <a:pt x="1471" y="598"/>
                </a:cubicBezTo>
                <a:cubicBezTo>
                  <a:pt x="1477" y="622"/>
                  <a:pt x="1481" y="647"/>
                  <a:pt x="1483" y="671"/>
                </a:cubicBezTo>
                <a:cubicBezTo>
                  <a:pt x="1485" y="695"/>
                  <a:pt x="1486" y="720"/>
                  <a:pt x="1486" y="74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400" name="图片 399"/>
          <p:cNvPicPr/>
          <p:nvPr/>
        </p:nvPicPr>
        <p:blipFill>
          <a:blip r:embed="rId11"/>
          <a:stretch/>
        </p:blipFill>
        <p:spPr>
          <a:xfrm>
            <a:off x="8465400" y="2323080"/>
            <a:ext cx="191880" cy="250200"/>
          </a:xfrm>
          <a:prstGeom prst="rect">
            <a:avLst/>
          </a:prstGeom>
          <a:noFill/>
          <a:ln w="0">
            <a:noFill/>
          </a:ln>
        </p:spPr>
      </p:pic>
      <p:sp>
        <p:nvSpPr>
          <p:cNvPr id="401" name="文本框 400"/>
          <p:cNvSpPr txBox="1"/>
          <p:nvPr/>
        </p:nvSpPr>
        <p:spPr>
          <a:xfrm>
            <a:off x="4153320" y="4106880"/>
            <a:ext cx="1878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确保数据传输的实时性和可靠性</a:t>
            </a:r>
            <a:endParaRPr lang="en-US" sz="1050" b="0" u="none" strike="noStrike">
              <a:solidFill>
                <a:srgbClr val="000000"/>
              </a:solidFill>
              <a:effectLst/>
              <a:uFillTx/>
              <a:latin typeface="Times New Roman"/>
            </a:endParaRPr>
          </a:p>
        </p:txBody>
      </p:sp>
      <p:sp>
        <p:nvSpPr>
          <p:cNvPr id="402" name="文本框 401"/>
          <p:cNvSpPr txBox="1"/>
          <p:nvPr/>
        </p:nvSpPr>
        <p:spPr>
          <a:xfrm>
            <a:off x="8256240" y="2817720"/>
            <a:ext cx="6040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应⽤层</a:t>
            </a:r>
            <a:endParaRPr lang="en-US" sz="1580" b="0" u="none" strike="noStrike">
              <a:solidFill>
                <a:srgbClr val="000000"/>
              </a:solidFill>
              <a:effectLst/>
              <a:uFillTx/>
              <a:latin typeface="Times New Roman"/>
            </a:endParaRPr>
          </a:p>
        </p:txBody>
      </p:sp>
      <p:pic>
        <p:nvPicPr>
          <p:cNvPr id="403" name="图片 402"/>
          <p:cNvPicPr/>
          <p:nvPr/>
        </p:nvPicPr>
        <p:blipFill>
          <a:blip r:embed="rId9"/>
          <a:stretch/>
        </p:blipFill>
        <p:spPr>
          <a:xfrm>
            <a:off x="7161840" y="3618360"/>
            <a:ext cx="133200" cy="133200"/>
          </a:xfrm>
          <a:prstGeom prst="rect">
            <a:avLst/>
          </a:prstGeom>
          <a:noFill/>
          <a:ln w="0">
            <a:noFill/>
          </a:ln>
        </p:spPr>
      </p:pic>
      <p:sp>
        <p:nvSpPr>
          <p:cNvPr id="404" name="文本框 403"/>
          <p:cNvSpPr txBox="1"/>
          <p:nvPr/>
        </p:nvSpPr>
        <p:spPr>
          <a:xfrm>
            <a:off x="7220160" y="323784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⽤⼾直接交互的层⾯，提供智能家居管理界⾯</a:t>
            </a:r>
            <a:endParaRPr lang="en-US" sz="1050" b="0" u="none" strike="noStrike">
              <a:solidFill>
                <a:srgbClr val="000000"/>
              </a:solidFill>
              <a:effectLst/>
              <a:uFillTx/>
              <a:latin typeface="Times New Roman"/>
            </a:endParaRPr>
          </a:p>
        </p:txBody>
      </p:sp>
      <p:pic>
        <p:nvPicPr>
          <p:cNvPr id="405" name="图片 404"/>
          <p:cNvPicPr/>
          <p:nvPr/>
        </p:nvPicPr>
        <p:blipFill>
          <a:blip r:embed="rId9"/>
          <a:stretch/>
        </p:blipFill>
        <p:spPr>
          <a:xfrm>
            <a:off x="7161840" y="3885840"/>
            <a:ext cx="133200" cy="133200"/>
          </a:xfrm>
          <a:prstGeom prst="rect">
            <a:avLst/>
          </a:prstGeom>
          <a:noFill/>
          <a:ln w="0">
            <a:noFill/>
          </a:ln>
        </p:spPr>
      </p:pic>
      <p:sp>
        <p:nvSpPr>
          <p:cNvPr id="406" name="文本框 405"/>
          <p:cNvSpPr txBox="1"/>
          <p:nvPr/>
        </p:nvSpPr>
        <p:spPr>
          <a:xfrm>
            <a:off x="7362360" y="3571920"/>
            <a:ext cx="1744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基于鸿蒙系统开发的北向应⽤</a:t>
            </a:r>
            <a:endParaRPr lang="en-US" sz="1050" b="0" u="none" strike="noStrike">
              <a:solidFill>
                <a:srgbClr val="000000"/>
              </a:solidFill>
              <a:effectLst/>
              <a:uFillTx/>
              <a:latin typeface="Times New Roman"/>
            </a:endParaRPr>
          </a:p>
        </p:txBody>
      </p:sp>
      <p:sp>
        <p:nvSpPr>
          <p:cNvPr id="407" name="文本框 406"/>
          <p:cNvSpPr txBox="1"/>
          <p:nvPr/>
        </p:nvSpPr>
        <p:spPr>
          <a:xfrm>
            <a:off x="7362360" y="3839400"/>
            <a:ext cx="1609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包含设备管理、环境监测、</a:t>
            </a:r>
            <a:endParaRPr lang="en-US" sz="1050" b="0" u="none" strike="noStrike">
              <a:solidFill>
                <a:srgbClr val="000000"/>
              </a:solidFill>
              <a:effectLst/>
              <a:uFillTx/>
              <a:latin typeface="Times New Roman"/>
            </a:endParaRPr>
          </a:p>
        </p:txBody>
      </p:sp>
      <p:sp>
        <p:nvSpPr>
          <p:cNvPr id="408" name="文本框 407"/>
          <p:cNvSpPr txBox="1"/>
          <p:nvPr/>
        </p:nvSpPr>
        <p:spPr>
          <a:xfrm>
            <a:off x="8966880" y="387036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409" name="文本框 408"/>
          <p:cNvSpPr txBox="1"/>
          <p:nvPr/>
        </p:nvSpPr>
        <p:spPr>
          <a:xfrm>
            <a:off x="9097560" y="383940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交互等功能模</a:t>
            </a:r>
            <a:endParaRPr lang="en-US" sz="1050" b="0" u="none" strike="noStrike">
              <a:solidFill>
                <a:srgbClr val="000000"/>
              </a:solidFill>
              <a:effectLst/>
              <a:uFillTx/>
              <a:latin typeface="Times New Roman"/>
            </a:endParaRPr>
          </a:p>
        </p:txBody>
      </p:sp>
      <p:pic>
        <p:nvPicPr>
          <p:cNvPr id="410" name="图片 409"/>
          <p:cNvPicPr/>
          <p:nvPr/>
        </p:nvPicPr>
        <p:blipFill>
          <a:blip r:embed="rId9"/>
          <a:stretch/>
        </p:blipFill>
        <p:spPr>
          <a:xfrm>
            <a:off x="7161840" y="4353840"/>
            <a:ext cx="133200" cy="133200"/>
          </a:xfrm>
          <a:prstGeom prst="rect">
            <a:avLst/>
          </a:prstGeom>
          <a:noFill/>
          <a:ln w="0">
            <a:noFill/>
          </a:ln>
        </p:spPr>
      </p:pic>
      <p:sp>
        <p:nvSpPr>
          <p:cNvPr id="411" name="文本框 410"/>
          <p:cNvSpPr txBox="1"/>
          <p:nvPr/>
        </p:nvSpPr>
        <p:spPr>
          <a:xfrm>
            <a:off x="7362360" y="4039920"/>
            <a:ext cx="135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块</a:t>
            </a:r>
            <a:endParaRPr lang="en-US" sz="1050" b="0" u="none" strike="noStrike">
              <a:solidFill>
                <a:srgbClr val="000000"/>
              </a:solidFill>
              <a:effectLst/>
              <a:uFillTx/>
              <a:latin typeface="Times New Roman"/>
            </a:endParaRPr>
          </a:p>
        </p:txBody>
      </p:sp>
      <p:sp>
        <p:nvSpPr>
          <p:cNvPr id="412" name="任意多边形: 形状 411"/>
          <p:cNvSpPr/>
          <p:nvPr/>
        </p:nvSpPr>
        <p:spPr>
          <a:xfrm>
            <a:off x="3426120" y="2690640"/>
            <a:ext cx="250920" cy="167400"/>
          </a:xfrm>
          <a:custGeom>
            <a:avLst/>
            <a:gdLst/>
            <a:ahLst/>
            <a:cxnLst/>
            <a:rect l="0" t="0" r="r" b="b"/>
            <a:pathLst>
              <a:path w="697" h="465">
                <a:moveTo>
                  <a:pt x="0" y="0"/>
                </a:moveTo>
                <a:lnTo>
                  <a:pt x="348" y="465"/>
                </a:lnTo>
                <a:lnTo>
                  <a:pt x="697" y="0"/>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13" name="任意多边形: 形状 412"/>
          <p:cNvSpPr/>
          <p:nvPr/>
        </p:nvSpPr>
        <p:spPr>
          <a:xfrm>
            <a:off x="6601680" y="2690640"/>
            <a:ext cx="250920" cy="167400"/>
          </a:xfrm>
          <a:custGeom>
            <a:avLst/>
            <a:gdLst/>
            <a:ahLst/>
            <a:cxnLst/>
            <a:rect l="0" t="0" r="r" b="b"/>
            <a:pathLst>
              <a:path w="697" h="465">
                <a:moveTo>
                  <a:pt x="0" y="0"/>
                </a:moveTo>
                <a:lnTo>
                  <a:pt x="349" y="465"/>
                </a:lnTo>
                <a:lnTo>
                  <a:pt x="697" y="0"/>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14" name="文本框 413"/>
          <p:cNvSpPr txBox="1"/>
          <p:nvPr/>
        </p:nvSpPr>
        <p:spPr>
          <a:xfrm>
            <a:off x="7362360" y="4307400"/>
            <a:ext cx="2146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提供直观、便捷的智能家居管理界⾯</a:t>
            </a:r>
            <a:endParaRPr lang="en-US" sz="1050" b="0" u="none" strike="noStrike">
              <a:solidFill>
                <a:srgbClr val="000000"/>
              </a:solidFill>
              <a:effectLst/>
              <a:uFillTx/>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图片 414"/>
          <p:cNvPicPr/>
          <p:nvPr/>
        </p:nvPicPr>
        <p:blipFill>
          <a:blip r:embed="rId2"/>
          <a:stretch/>
        </p:blipFill>
        <p:spPr>
          <a:xfrm>
            <a:off x="0" y="1604520"/>
            <a:ext cx="10696320" cy="3743280"/>
          </a:xfrm>
          <a:prstGeom prst="rect">
            <a:avLst/>
          </a:prstGeom>
          <a:noFill/>
          <a:ln w="0">
            <a:noFill/>
          </a:ln>
        </p:spPr>
      </p:pic>
      <p:pic>
        <p:nvPicPr>
          <p:cNvPr id="416" name="图片 415"/>
          <p:cNvPicPr/>
          <p:nvPr/>
        </p:nvPicPr>
        <p:blipFill>
          <a:blip r:embed="rId3"/>
          <a:stretch/>
        </p:blipFill>
        <p:spPr>
          <a:xfrm>
            <a:off x="0" y="0"/>
            <a:ext cx="10696320" cy="6016320"/>
          </a:xfrm>
          <a:prstGeom prst="rect">
            <a:avLst/>
          </a:prstGeom>
          <a:noFill/>
          <a:ln w="0">
            <a:noFill/>
          </a:ln>
        </p:spPr>
      </p:pic>
      <p:pic>
        <p:nvPicPr>
          <p:cNvPr id="417" name="图片 416"/>
          <p:cNvPicPr/>
          <p:nvPr/>
        </p:nvPicPr>
        <p:blipFill>
          <a:blip r:embed="rId4"/>
          <a:stretch/>
        </p:blipFill>
        <p:spPr>
          <a:xfrm>
            <a:off x="0" y="0"/>
            <a:ext cx="10696320" cy="6016320"/>
          </a:xfrm>
          <a:prstGeom prst="rect">
            <a:avLst/>
          </a:prstGeom>
          <a:noFill/>
          <a:ln w="0">
            <a:noFill/>
          </a:ln>
        </p:spPr>
      </p:pic>
      <p:sp>
        <p:nvSpPr>
          <p:cNvPr id="418" name="任意多边形: 形状 417"/>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19" name="文本框 418"/>
          <p:cNvSpPr txBox="1"/>
          <p:nvPr/>
        </p:nvSpPr>
        <p:spPr>
          <a:xfrm>
            <a:off x="534960" y="252720"/>
            <a:ext cx="27028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系统功能层次模块图</a:t>
            </a:r>
            <a:endParaRPr lang="en-US" sz="2370" b="0" u="none" strike="noStrike">
              <a:solidFill>
                <a:srgbClr val="000000"/>
              </a:solidFill>
              <a:effectLst/>
              <a:uFillTx/>
              <a:latin typeface="Times New Roman"/>
            </a:endParaRPr>
          </a:p>
        </p:txBody>
      </p:sp>
      <p:sp>
        <p:nvSpPr>
          <p:cNvPr id="420" name="任意多边形: 形状 419"/>
          <p:cNvSpPr/>
          <p:nvPr/>
        </p:nvSpPr>
        <p:spPr>
          <a:xfrm>
            <a:off x="534600" y="1604160"/>
            <a:ext cx="4613400" cy="568800"/>
          </a:xfrm>
          <a:custGeom>
            <a:avLst/>
            <a:gdLst/>
            <a:ahLst/>
            <a:cxnLst/>
            <a:rect l="0" t="0" r="r" b="b"/>
            <a:pathLst>
              <a:path w="12815" h="1580">
                <a:moveTo>
                  <a:pt x="0" y="1394"/>
                </a:moveTo>
                <a:lnTo>
                  <a:pt x="0" y="186"/>
                </a:lnTo>
                <a:cubicBezTo>
                  <a:pt x="0" y="161"/>
                  <a:pt x="5" y="138"/>
                  <a:pt x="14" y="115"/>
                </a:cubicBezTo>
                <a:cubicBezTo>
                  <a:pt x="24" y="92"/>
                  <a:pt x="37" y="72"/>
                  <a:pt x="55" y="55"/>
                </a:cubicBezTo>
                <a:cubicBezTo>
                  <a:pt x="72" y="37"/>
                  <a:pt x="92" y="24"/>
                  <a:pt x="115" y="15"/>
                </a:cubicBezTo>
                <a:cubicBezTo>
                  <a:pt x="138" y="5"/>
                  <a:pt x="161" y="0"/>
                  <a:pt x="186" y="0"/>
                </a:cubicBezTo>
                <a:lnTo>
                  <a:pt x="12629" y="0"/>
                </a:lnTo>
                <a:cubicBezTo>
                  <a:pt x="12654" y="0"/>
                  <a:pt x="12677" y="5"/>
                  <a:pt x="12700" y="15"/>
                </a:cubicBezTo>
                <a:cubicBezTo>
                  <a:pt x="12723" y="24"/>
                  <a:pt x="12743" y="37"/>
                  <a:pt x="12760" y="55"/>
                </a:cubicBezTo>
                <a:cubicBezTo>
                  <a:pt x="12778" y="72"/>
                  <a:pt x="12791" y="92"/>
                  <a:pt x="12801" y="115"/>
                </a:cubicBezTo>
                <a:cubicBezTo>
                  <a:pt x="12810" y="138"/>
                  <a:pt x="12815" y="161"/>
                  <a:pt x="12815" y="186"/>
                </a:cubicBezTo>
                <a:lnTo>
                  <a:pt x="12815" y="1394"/>
                </a:lnTo>
                <a:cubicBezTo>
                  <a:pt x="12815" y="1419"/>
                  <a:pt x="12810" y="1443"/>
                  <a:pt x="12801" y="1465"/>
                </a:cubicBezTo>
                <a:cubicBezTo>
                  <a:pt x="12791" y="1488"/>
                  <a:pt x="12778" y="1508"/>
                  <a:pt x="12760" y="1526"/>
                </a:cubicBezTo>
                <a:cubicBezTo>
                  <a:pt x="12743" y="1543"/>
                  <a:pt x="12723" y="1556"/>
                  <a:pt x="12700" y="1566"/>
                </a:cubicBezTo>
                <a:cubicBezTo>
                  <a:pt x="12677" y="1575"/>
                  <a:pt x="12654" y="1580"/>
                  <a:pt x="12629" y="1580"/>
                </a:cubicBezTo>
                <a:lnTo>
                  <a:pt x="186" y="1580"/>
                </a:lnTo>
                <a:cubicBezTo>
                  <a:pt x="161" y="1580"/>
                  <a:pt x="138" y="1575"/>
                  <a:pt x="115" y="1566"/>
                </a:cubicBezTo>
                <a:cubicBezTo>
                  <a:pt x="92" y="1556"/>
                  <a:pt x="72" y="1543"/>
                  <a:pt x="55" y="1526"/>
                </a:cubicBezTo>
                <a:cubicBezTo>
                  <a:pt x="37" y="1508"/>
                  <a:pt x="24" y="1488"/>
                  <a:pt x="14" y="1465"/>
                </a:cubicBezTo>
                <a:cubicBezTo>
                  <a:pt x="5" y="1443"/>
                  <a:pt x="0" y="1419"/>
                  <a:pt x="0" y="1394"/>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1" name="任意多边形: 形状 420"/>
          <p:cNvSpPr/>
          <p:nvPr/>
        </p:nvSpPr>
        <p:spPr>
          <a:xfrm>
            <a:off x="534600" y="1604160"/>
            <a:ext cx="4613400" cy="568800"/>
          </a:xfrm>
          <a:custGeom>
            <a:avLst/>
            <a:gdLst/>
            <a:ahLst/>
            <a:cxnLst/>
            <a:rect l="0" t="0" r="r" b="b"/>
            <a:pathLst>
              <a:path w="12815" h="1580">
                <a:moveTo>
                  <a:pt x="0" y="1394"/>
                </a:moveTo>
                <a:lnTo>
                  <a:pt x="0" y="186"/>
                </a:lnTo>
                <a:cubicBezTo>
                  <a:pt x="0" y="161"/>
                  <a:pt x="5" y="138"/>
                  <a:pt x="14" y="115"/>
                </a:cubicBezTo>
                <a:cubicBezTo>
                  <a:pt x="24" y="92"/>
                  <a:pt x="37" y="72"/>
                  <a:pt x="55" y="55"/>
                </a:cubicBezTo>
                <a:cubicBezTo>
                  <a:pt x="72" y="37"/>
                  <a:pt x="92" y="24"/>
                  <a:pt x="115" y="15"/>
                </a:cubicBezTo>
                <a:cubicBezTo>
                  <a:pt x="138" y="5"/>
                  <a:pt x="161" y="0"/>
                  <a:pt x="186" y="0"/>
                </a:cubicBezTo>
                <a:lnTo>
                  <a:pt x="12629" y="0"/>
                </a:lnTo>
                <a:cubicBezTo>
                  <a:pt x="12654" y="0"/>
                  <a:pt x="12677" y="5"/>
                  <a:pt x="12700" y="15"/>
                </a:cubicBezTo>
                <a:cubicBezTo>
                  <a:pt x="12723" y="24"/>
                  <a:pt x="12743" y="37"/>
                  <a:pt x="12760" y="55"/>
                </a:cubicBezTo>
                <a:cubicBezTo>
                  <a:pt x="12778" y="72"/>
                  <a:pt x="12791" y="92"/>
                  <a:pt x="12801" y="115"/>
                </a:cubicBezTo>
                <a:cubicBezTo>
                  <a:pt x="12810" y="138"/>
                  <a:pt x="12815" y="161"/>
                  <a:pt x="12815" y="186"/>
                </a:cubicBezTo>
                <a:lnTo>
                  <a:pt x="12815" y="1394"/>
                </a:lnTo>
                <a:cubicBezTo>
                  <a:pt x="12815" y="1419"/>
                  <a:pt x="12810" y="1443"/>
                  <a:pt x="12801" y="1465"/>
                </a:cubicBezTo>
                <a:cubicBezTo>
                  <a:pt x="12791" y="1488"/>
                  <a:pt x="12778" y="1508"/>
                  <a:pt x="12760" y="1526"/>
                </a:cubicBezTo>
                <a:cubicBezTo>
                  <a:pt x="12743" y="1543"/>
                  <a:pt x="12723" y="1556"/>
                  <a:pt x="12700" y="1566"/>
                </a:cubicBezTo>
                <a:cubicBezTo>
                  <a:pt x="12677" y="1575"/>
                  <a:pt x="12654" y="1580"/>
                  <a:pt x="12629" y="1580"/>
                </a:cubicBezTo>
                <a:lnTo>
                  <a:pt x="186" y="1580"/>
                </a:lnTo>
                <a:cubicBezTo>
                  <a:pt x="161" y="1580"/>
                  <a:pt x="138" y="1575"/>
                  <a:pt x="115" y="1566"/>
                </a:cubicBezTo>
                <a:cubicBezTo>
                  <a:pt x="92" y="1556"/>
                  <a:pt x="72" y="1543"/>
                  <a:pt x="55" y="1526"/>
                </a:cubicBezTo>
                <a:cubicBezTo>
                  <a:pt x="37" y="1508"/>
                  <a:pt x="24" y="1488"/>
                  <a:pt x="14" y="1465"/>
                </a:cubicBezTo>
                <a:cubicBezTo>
                  <a:pt x="5" y="1443"/>
                  <a:pt x="0" y="1419"/>
                  <a:pt x="0" y="1394"/>
                </a:cubicBezTo>
                <a:moveTo>
                  <a:pt x="47" y="186"/>
                </a:moveTo>
                <a:lnTo>
                  <a:pt x="47" y="1394"/>
                </a:lnTo>
                <a:cubicBezTo>
                  <a:pt x="47" y="1413"/>
                  <a:pt x="50" y="1430"/>
                  <a:pt x="57" y="1447"/>
                </a:cubicBezTo>
                <a:cubicBezTo>
                  <a:pt x="64" y="1465"/>
                  <a:pt x="74" y="1480"/>
                  <a:pt x="87" y="1493"/>
                </a:cubicBezTo>
                <a:cubicBezTo>
                  <a:pt x="100" y="1506"/>
                  <a:pt x="115" y="1516"/>
                  <a:pt x="133" y="1523"/>
                </a:cubicBezTo>
                <a:cubicBezTo>
                  <a:pt x="150" y="1530"/>
                  <a:pt x="167" y="1533"/>
                  <a:pt x="186" y="1533"/>
                </a:cubicBezTo>
                <a:lnTo>
                  <a:pt x="12629" y="1533"/>
                </a:lnTo>
                <a:cubicBezTo>
                  <a:pt x="12648" y="1533"/>
                  <a:pt x="12665" y="1530"/>
                  <a:pt x="12682" y="1523"/>
                </a:cubicBezTo>
                <a:cubicBezTo>
                  <a:pt x="12699" y="1516"/>
                  <a:pt x="12714" y="1506"/>
                  <a:pt x="12728" y="1493"/>
                </a:cubicBezTo>
                <a:cubicBezTo>
                  <a:pt x="12741" y="1480"/>
                  <a:pt x="12751" y="1465"/>
                  <a:pt x="12758" y="1447"/>
                </a:cubicBezTo>
                <a:cubicBezTo>
                  <a:pt x="12765" y="1430"/>
                  <a:pt x="12768" y="1413"/>
                  <a:pt x="12768" y="1394"/>
                </a:cubicBezTo>
                <a:lnTo>
                  <a:pt x="12768" y="186"/>
                </a:lnTo>
                <a:cubicBezTo>
                  <a:pt x="12768" y="168"/>
                  <a:pt x="12765" y="150"/>
                  <a:pt x="12758" y="133"/>
                </a:cubicBezTo>
                <a:cubicBezTo>
                  <a:pt x="12751" y="116"/>
                  <a:pt x="12741" y="101"/>
                  <a:pt x="12728" y="88"/>
                </a:cubicBezTo>
                <a:cubicBezTo>
                  <a:pt x="12714" y="75"/>
                  <a:pt x="12699" y="65"/>
                  <a:pt x="12682" y="57"/>
                </a:cubicBezTo>
                <a:cubicBezTo>
                  <a:pt x="12665" y="50"/>
                  <a:pt x="12648" y="47"/>
                  <a:pt x="12629" y="47"/>
                </a:cubicBezTo>
                <a:lnTo>
                  <a:pt x="186" y="47"/>
                </a:lnTo>
                <a:cubicBezTo>
                  <a:pt x="167" y="47"/>
                  <a:pt x="150" y="50"/>
                  <a:pt x="133" y="57"/>
                </a:cubicBezTo>
                <a:cubicBezTo>
                  <a:pt x="115" y="65"/>
                  <a:pt x="100" y="75"/>
                  <a:pt x="87" y="88"/>
                </a:cubicBezTo>
                <a:cubicBezTo>
                  <a:pt x="74" y="101"/>
                  <a:pt x="64" y="116"/>
                  <a:pt x="57" y="133"/>
                </a:cubicBezTo>
                <a:cubicBezTo>
                  <a:pt x="50" y="150"/>
                  <a:pt x="47" y="168"/>
                  <a:pt x="47"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22" name="任意多边形: 形状 421"/>
          <p:cNvSpPr/>
          <p:nvPr/>
        </p:nvSpPr>
        <p:spPr>
          <a:xfrm>
            <a:off x="534600" y="2373120"/>
            <a:ext cx="4613400" cy="902880"/>
          </a:xfrm>
          <a:custGeom>
            <a:avLst/>
            <a:gdLst/>
            <a:ahLst/>
            <a:cxnLst/>
            <a:rect l="0" t="0" r="r" b="b"/>
            <a:pathLst>
              <a:path w="12815" h="2508">
                <a:moveTo>
                  <a:pt x="0" y="2322"/>
                </a:moveTo>
                <a:lnTo>
                  <a:pt x="0" y="186"/>
                </a:lnTo>
                <a:cubicBezTo>
                  <a:pt x="0" y="161"/>
                  <a:pt x="5" y="137"/>
                  <a:pt x="14" y="115"/>
                </a:cubicBezTo>
                <a:cubicBezTo>
                  <a:pt x="24" y="92"/>
                  <a:pt x="37" y="72"/>
                  <a:pt x="55" y="54"/>
                </a:cubicBezTo>
                <a:cubicBezTo>
                  <a:pt x="72" y="37"/>
                  <a:pt x="92" y="24"/>
                  <a:pt x="115" y="14"/>
                </a:cubicBezTo>
                <a:cubicBezTo>
                  <a:pt x="138" y="5"/>
                  <a:pt x="161" y="0"/>
                  <a:pt x="186" y="0"/>
                </a:cubicBezTo>
                <a:lnTo>
                  <a:pt x="12629" y="0"/>
                </a:lnTo>
                <a:cubicBezTo>
                  <a:pt x="12654" y="0"/>
                  <a:pt x="12677" y="5"/>
                  <a:pt x="12700" y="14"/>
                </a:cubicBezTo>
                <a:cubicBezTo>
                  <a:pt x="12723" y="24"/>
                  <a:pt x="12743" y="37"/>
                  <a:pt x="12760" y="54"/>
                </a:cubicBezTo>
                <a:cubicBezTo>
                  <a:pt x="12778" y="72"/>
                  <a:pt x="12791" y="92"/>
                  <a:pt x="12801" y="115"/>
                </a:cubicBezTo>
                <a:cubicBezTo>
                  <a:pt x="12810" y="137"/>
                  <a:pt x="12815" y="161"/>
                  <a:pt x="12815" y="186"/>
                </a:cubicBezTo>
                <a:lnTo>
                  <a:pt x="12815" y="2322"/>
                </a:lnTo>
                <a:cubicBezTo>
                  <a:pt x="12815" y="2347"/>
                  <a:pt x="12810" y="2371"/>
                  <a:pt x="12801" y="2393"/>
                </a:cubicBezTo>
                <a:cubicBezTo>
                  <a:pt x="12791" y="2416"/>
                  <a:pt x="12778" y="2436"/>
                  <a:pt x="12760" y="2454"/>
                </a:cubicBezTo>
                <a:cubicBezTo>
                  <a:pt x="12743" y="2471"/>
                  <a:pt x="12723" y="2484"/>
                  <a:pt x="12700" y="2494"/>
                </a:cubicBezTo>
                <a:cubicBezTo>
                  <a:pt x="12677" y="2503"/>
                  <a:pt x="12654" y="2508"/>
                  <a:pt x="12629" y="2508"/>
                </a:cubicBezTo>
                <a:lnTo>
                  <a:pt x="186" y="2508"/>
                </a:lnTo>
                <a:cubicBezTo>
                  <a:pt x="161" y="2508"/>
                  <a:pt x="138" y="2503"/>
                  <a:pt x="115" y="2494"/>
                </a:cubicBezTo>
                <a:cubicBezTo>
                  <a:pt x="92" y="2484"/>
                  <a:pt x="72" y="2471"/>
                  <a:pt x="55" y="2454"/>
                </a:cubicBezTo>
                <a:cubicBezTo>
                  <a:pt x="37" y="2436"/>
                  <a:pt x="24" y="2416"/>
                  <a:pt x="14" y="2393"/>
                </a:cubicBezTo>
                <a:cubicBezTo>
                  <a:pt x="5" y="2371"/>
                  <a:pt x="0" y="2347"/>
                  <a:pt x="0" y="2322"/>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3" name="任意多边形: 形状 422"/>
          <p:cNvSpPr/>
          <p:nvPr/>
        </p:nvSpPr>
        <p:spPr>
          <a:xfrm>
            <a:off x="534600" y="2373120"/>
            <a:ext cx="4613400" cy="902880"/>
          </a:xfrm>
          <a:custGeom>
            <a:avLst/>
            <a:gdLst/>
            <a:ahLst/>
            <a:cxnLst/>
            <a:rect l="0" t="0" r="r" b="b"/>
            <a:pathLst>
              <a:path w="12815" h="2508">
                <a:moveTo>
                  <a:pt x="0" y="2322"/>
                </a:moveTo>
                <a:lnTo>
                  <a:pt x="0" y="186"/>
                </a:lnTo>
                <a:cubicBezTo>
                  <a:pt x="0" y="161"/>
                  <a:pt x="5" y="137"/>
                  <a:pt x="14" y="115"/>
                </a:cubicBezTo>
                <a:cubicBezTo>
                  <a:pt x="24" y="92"/>
                  <a:pt x="37" y="72"/>
                  <a:pt x="55" y="54"/>
                </a:cubicBezTo>
                <a:cubicBezTo>
                  <a:pt x="72" y="37"/>
                  <a:pt x="92" y="24"/>
                  <a:pt x="115" y="14"/>
                </a:cubicBezTo>
                <a:cubicBezTo>
                  <a:pt x="138" y="5"/>
                  <a:pt x="161" y="0"/>
                  <a:pt x="186" y="0"/>
                </a:cubicBezTo>
                <a:lnTo>
                  <a:pt x="12629" y="0"/>
                </a:lnTo>
                <a:cubicBezTo>
                  <a:pt x="12654" y="0"/>
                  <a:pt x="12677" y="5"/>
                  <a:pt x="12700" y="14"/>
                </a:cubicBezTo>
                <a:cubicBezTo>
                  <a:pt x="12723" y="24"/>
                  <a:pt x="12743" y="37"/>
                  <a:pt x="12760" y="54"/>
                </a:cubicBezTo>
                <a:cubicBezTo>
                  <a:pt x="12778" y="72"/>
                  <a:pt x="12791" y="92"/>
                  <a:pt x="12801" y="115"/>
                </a:cubicBezTo>
                <a:cubicBezTo>
                  <a:pt x="12810" y="137"/>
                  <a:pt x="12815" y="161"/>
                  <a:pt x="12815" y="186"/>
                </a:cubicBezTo>
                <a:lnTo>
                  <a:pt x="12815" y="2322"/>
                </a:lnTo>
                <a:cubicBezTo>
                  <a:pt x="12815" y="2347"/>
                  <a:pt x="12810" y="2371"/>
                  <a:pt x="12801" y="2393"/>
                </a:cubicBezTo>
                <a:cubicBezTo>
                  <a:pt x="12791" y="2416"/>
                  <a:pt x="12778" y="2436"/>
                  <a:pt x="12760" y="2454"/>
                </a:cubicBezTo>
                <a:cubicBezTo>
                  <a:pt x="12743" y="2471"/>
                  <a:pt x="12723" y="2484"/>
                  <a:pt x="12700" y="2494"/>
                </a:cubicBezTo>
                <a:cubicBezTo>
                  <a:pt x="12677" y="2503"/>
                  <a:pt x="12654" y="2508"/>
                  <a:pt x="12629" y="2508"/>
                </a:cubicBezTo>
                <a:lnTo>
                  <a:pt x="186" y="2508"/>
                </a:lnTo>
                <a:cubicBezTo>
                  <a:pt x="161" y="2508"/>
                  <a:pt x="138" y="2503"/>
                  <a:pt x="115" y="2494"/>
                </a:cubicBezTo>
                <a:cubicBezTo>
                  <a:pt x="92" y="2484"/>
                  <a:pt x="72" y="2471"/>
                  <a:pt x="55" y="2454"/>
                </a:cubicBezTo>
                <a:cubicBezTo>
                  <a:pt x="37" y="2436"/>
                  <a:pt x="24" y="2416"/>
                  <a:pt x="14" y="2393"/>
                </a:cubicBezTo>
                <a:cubicBezTo>
                  <a:pt x="5" y="2371"/>
                  <a:pt x="0" y="2347"/>
                  <a:pt x="0" y="2322"/>
                </a:cubicBezTo>
                <a:moveTo>
                  <a:pt x="47" y="186"/>
                </a:moveTo>
                <a:lnTo>
                  <a:pt x="47" y="2322"/>
                </a:lnTo>
                <a:cubicBezTo>
                  <a:pt x="47" y="2341"/>
                  <a:pt x="50" y="2359"/>
                  <a:pt x="57" y="2376"/>
                </a:cubicBezTo>
                <a:cubicBezTo>
                  <a:pt x="64" y="2393"/>
                  <a:pt x="74" y="2408"/>
                  <a:pt x="87" y="2421"/>
                </a:cubicBezTo>
                <a:cubicBezTo>
                  <a:pt x="100" y="2434"/>
                  <a:pt x="115" y="2444"/>
                  <a:pt x="133" y="2451"/>
                </a:cubicBezTo>
                <a:cubicBezTo>
                  <a:pt x="150" y="2458"/>
                  <a:pt x="167" y="2462"/>
                  <a:pt x="186" y="2462"/>
                </a:cubicBezTo>
                <a:lnTo>
                  <a:pt x="12629" y="2462"/>
                </a:lnTo>
                <a:cubicBezTo>
                  <a:pt x="12648" y="2462"/>
                  <a:pt x="12665" y="2458"/>
                  <a:pt x="12682" y="2451"/>
                </a:cubicBezTo>
                <a:cubicBezTo>
                  <a:pt x="12699" y="2444"/>
                  <a:pt x="12714" y="2434"/>
                  <a:pt x="12728" y="2421"/>
                </a:cubicBezTo>
                <a:cubicBezTo>
                  <a:pt x="12741" y="2408"/>
                  <a:pt x="12751" y="2393"/>
                  <a:pt x="12758" y="2376"/>
                </a:cubicBezTo>
                <a:cubicBezTo>
                  <a:pt x="12765" y="2359"/>
                  <a:pt x="12768" y="2341"/>
                  <a:pt x="12768" y="2322"/>
                </a:cubicBezTo>
                <a:lnTo>
                  <a:pt x="12768" y="186"/>
                </a:lnTo>
                <a:cubicBezTo>
                  <a:pt x="12768" y="167"/>
                  <a:pt x="12765" y="149"/>
                  <a:pt x="12758" y="132"/>
                </a:cubicBezTo>
                <a:cubicBezTo>
                  <a:pt x="12751" y="115"/>
                  <a:pt x="12741" y="100"/>
                  <a:pt x="12728" y="87"/>
                </a:cubicBezTo>
                <a:cubicBezTo>
                  <a:pt x="12714" y="74"/>
                  <a:pt x="12699" y="64"/>
                  <a:pt x="12682" y="57"/>
                </a:cubicBezTo>
                <a:cubicBezTo>
                  <a:pt x="12665" y="50"/>
                  <a:pt x="12648" y="46"/>
                  <a:pt x="12629" y="46"/>
                </a:cubicBezTo>
                <a:lnTo>
                  <a:pt x="186" y="46"/>
                </a:lnTo>
                <a:cubicBezTo>
                  <a:pt x="167" y="46"/>
                  <a:pt x="150" y="50"/>
                  <a:pt x="133" y="57"/>
                </a:cubicBezTo>
                <a:cubicBezTo>
                  <a:pt x="115" y="64"/>
                  <a:pt x="100" y="74"/>
                  <a:pt x="87" y="87"/>
                </a:cubicBezTo>
                <a:cubicBezTo>
                  <a:pt x="74" y="100"/>
                  <a:pt x="64" y="115"/>
                  <a:pt x="57" y="132"/>
                </a:cubicBezTo>
                <a:cubicBezTo>
                  <a:pt x="50" y="149"/>
                  <a:pt x="47" y="167"/>
                  <a:pt x="47"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24" name="任意多边形: 形状 423"/>
          <p:cNvSpPr/>
          <p:nvPr/>
        </p:nvSpPr>
        <p:spPr>
          <a:xfrm>
            <a:off x="534600" y="3409200"/>
            <a:ext cx="4613400" cy="902880"/>
          </a:xfrm>
          <a:custGeom>
            <a:avLst/>
            <a:gdLst/>
            <a:ahLst/>
            <a:cxnLst/>
            <a:rect l="0" t="0" r="r" b="b"/>
            <a:pathLst>
              <a:path w="12815" h="2508">
                <a:moveTo>
                  <a:pt x="0" y="2323"/>
                </a:moveTo>
                <a:lnTo>
                  <a:pt x="0" y="186"/>
                </a:lnTo>
                <a:cubicBezTo>
                  <a:pt x="0" y="162"/>
                  <a:pt x="5" y="138"/>
                  <a:pt x="14" y="115"/>
                </a:cubicBezTo>
                <a:cubicBezTo>
                  <a:pt x="24" y="92"/>
                  <a:pt x="37" y="72"/>
                  <a:pt x="55" y="55"/>
                </a:cubicBezTo>
                <a:cubicBezTo>
                  <a:pt x="72" y="37"/>
                  <a:pt x="92" y="24"/>
                  <a:pt x="115" y="15"/>
                </a:cubicBezTo>
                <a:cubicBezTo>
                  <a:pt x="138" y="5"/>
                  <a:pt x="161" y="0"/>
                  <a:pt x="186" y="0"/>
                </a:cubicBezTo>
                <a:lnTo>
                  <a:pt x="12629" y="0"/>
                </a:lnTo>
                <a:cubicBezTo>
                  <a:pt x="12654" y="0"/>
                  <a:pt x="12677" y="5"/>
                  <a:pt x="12700" y="15"/>
                </a:cubicBezTo>
                <a:cubicBezTo>
                  <a:pt x="12723" y="24"/>
                  <a:pt x="12743" y="37"/>
                  <a:pt x="12760" y="55"/>
                </a:cubicBezTo>
                <a:cubicBezTo>
                  <a:pt x="12778" y="72"/>
                  <a:pt x="12791" y="92"/>
                  <a:pt x="12801" y="115"/>
                </a:cubicBezTo>
                <a:cubicBezTo>
                  <a:pt x="12810" y="138"/>
                  <a:pt x="12815" y="162"/>
                  <a:pt x="12815" y="186"/>
                </a:cubicBezTo>
                <a:lnTo>
                  <a:pt x="12815" y="2323"/>
                </a:lnTo>
                <a:cubicBezTo>
                  <a:pt x="12815" y="2347"/>
                  <a:pt x="12810" y="2371"/>
                  <a:pt x="12801" y="2394"/>
                </a:cubicBezTo>
                <a:cubicBezTo>
                  <a:pt x="12791" y="2417"/>
                  <a:pt x="12778" y="2437"/>
                  <a:pt x="12760" y="2454"/>
                </a:cubicBezTo>
                <a:cubicBezTo>
                  <a:pt x="12743" y="2471"/>
                  <a:pt x="12723" y="2485"/>
                  <a:pt x="12700" y="2494"/>
                </a:cubicBezTo>
                <a:cubicBezTo>
                  <a:pt x="12677" y="2504"/>
                  <a:pt x="12654" y="2508"/>
                  <a:pt x="12629" y="2508"/>
                </a:cubicBezTo>
                <a:lnTo>
                  <a:pt x="186" y="2508"/>
                </a:lnTo>
                <a:cubicBezTo>
                  <a:pt x="161" y="2508"/>
                  <a:pt x="138" y="2504"/>
                  <a:pt x="115" y="2494"/>
                </a:cubicBezTo>
                <a:cubicBezTo>
                  <a:pt x="92" y="2485"/>
                  <a:pt x="72" y="2471"/>
                  <a:pt x="55" y="2454"/>
                </a:cubicBezTo>
                <a:cubicBezTo>
                  <a:pt x="37" y="2437"/>
                  <a:pt x="24" y="2417"/>
                  <a:pt x="14" y="2394"/>
                </a:cubicBezTo>
                <a:cubicBezTo>
                  <a:pt x="5" y="2371"/>
                  <a:pt x="0" y="2347"/>
                  <a:pt x="0" y="2323"/>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5" name="任意多边形: 形状 424"/>
          <p:cNvSpPr/>
          <p:nvPr/>
        </p:nvSpPr>
        <p:spPr>
          <a:xfrm>
            <a:off x="534600" y="3409200"/>
            <a:ext cx="4613400" cy="902880"/>
          </a:xfrm>
          <a:custGeom>
            <a:avLst/>
            <a:gdLst/>
            <a:ahLst/>
            <a:cxnLst/>
            <a:rect l="0" t="0" r="r" b="b"/>
            <a:pathLst>
              <a:path w="12815" h="2508">
                <a:moveTo>
                  <a:pt x="0" y="2323"/>
                </a:moveTo>
                <a:lnTo>
                  <a:pt x="0" y="186"/>
                </a:lnTo>
                <a:cubicBezTo>
                  <a:pt x="0" y="162"/>
                  <a:pt x="5" y="138"/>
                  <a:pt x="14" y="115"/>
                </a:cubicBezTo>
                <a:cubicBezTo>
                  <a:pt x="24" y="92"/>
                  <a:pt x="37" y="72"/>
                  <a:pt x="55" y="55"/>
                </a:cubicBezTo>
                <a:cubicBezTo>
                  <a:pt x="72" y="37"/>
                  <a:pt x="92" y="24"/>
                  <a:pt x="115" y="15"/>
                </a:cubicBezTo>
                <a:cubicBezTo>
                  <a:pt x="138" y="5"/>
                  <a:pt x="161" y="0"/>
                  <a:pt x="186" y="0"/>
                </a:cubicBezTo>
                <a:lnTo>
                  <a:pt x="12629" y="0"/>
                </a:lnTo>
                <a:cubicBezTo>
                  <a:pt x="12654" y="0"/>
                  <a:pt x="12677" y="5"/>
                  <a:pt x="12700" y="15"/>
                </a:cubicBezTo>
                <a:cubicBezTo>
                  <a:pt x="12723" y="24"/>
                  <a:pt x="12743" y="37"/>
                  <a:pt x="12760" y="55"/>
                </a:cubicBezTo>
                <a:cubicBezTo>
                  <a:pt x="12778" y="72"/>
                  <a:pt x="12791" y="92"/>
                  <a:pt x="12801" y="115"/>
                </a:cubicBezTo>
                <a:cubicBezTo>
                  <a:pt x="12810" y="138"/>
                  <a:pt x="12815" y="162"/>
                  <a:pt x="12815" y="186"/>
                </a:cubicBezTo>
                <a:lnTo>
                  <a:pt x="12815" y="2323"/>
                </a:lnTo>
                <a:cubicBezTo>
                  <a:pt x="12815" y="2347"/>
                  <a:pt x="12810" y="2371"/>
                  <a:pt x="12801" y="2394"/>
                </a:cubicBezTo>
                <a:cubicBezTo>
                  <a:pt x="12791" y="2417"/>
                  <a:pt x="12778" y="2437"/>
                  <a:pt x="12760" y="2454"/>
                </a:cubicBezTo>
                <a:cubicBezTo>
                  <a:pt x="12743" y="2471"/>
                  <a:pt x="12723" y="2485"/>
                  <a:pt x="12700" y="2494"/>
                </a:cubicBezTo>
                <a:cubicBezTo>
                  <a:pt x="12677" y="2504"/>
                  <a:pt x="12654" y="2508"/>
                  <a:pt x="12629" y="2508"/>
                </a:cubicBezTo>
                <a:lnTo>
                  <a:pt x="186" y="2508"/>
                </a:lnTo>
                <a:cubicBezTo>
                  <a:pt x="161" y="2508"/>
                  <a:pt x="138" y="2504"/>
                  <a:pt x="115" y="2494"/>
                </a:cubicBezTo>
                <a:cubicBezTo>
                  <a:pt x="92" y="2485"/>
                  <a:pt x="72" y="2471"/>
                  <a:pt x="55" y="2454"/>
                </a:cubicBezTo>
                <a:cubicBezTo>
                  <a:pt x="37" y="2437"/>
                  <a:pt x="24" y="2417"/>
                  <a:pt x="14" y="2394"/>
                </a:cubicBezTo>
                <a:cubicBezTo>
                  <a:pt x="5" y="2371"/>
                  <a:pt x="0" y="2347"/>
                  <a:pt x="0" y="2323"/>
                </a:cubicBezTo>
                <a:moveTo>
                  <a:pt x="47" y="186"/>
                </a:moveTo>
                <a:lnTo>
                  <a:pt x="47" y="2323"/>
                </a:lnTo>
                <a:cubicBezTo>
                  <a:pt x="47" y="2341"/>
                  <a:pt x="50" y="2359"/>
                  <a:pt x="57" y="2376"/>
                </a:cubicBezTo>
                <a:cubicBezTo>
                  <a:pt x="64" y="2393"/>
                  <a:pt x="74" y="2408"/>
                  <a:pt x="87" y="2421"/>
                </a:cubicBezTo>
                <a:cubicBezTo>
                  <a:pt x="100" y="2434"/>
                  <a:pt x="115" y="2444"/>
                  <a:pt x="133" y="2451"/>
                </a:cubicBezTo>
                <a:cubicBezTo>
                  <a:pt x="150" y="2458"/>
                  <a:pt x="167" y="2462"/>
                  <a:pt x="186" y="2462"/>
                </a:cubicBezTo>
                <a:lnTo>
                  <a:pt x="12629" y="2462"/>
                </a:lnTo>
                <a:cubicBezTo>
                  <a:pt x="12648" y="2462"/>
                  <a:pt x="12665" y="2458"/>
                  <a:pt x="12682" y="2451"/>
                </a:cubicBezTo>
                <a:cubicBezTo>
                  <a:pt x="12699" y="2444"/>
                  <a:pt x="12714" y="2434"/>
                  <a:pt x="12728" y="2421"/>
                </a:cubicBezTo>
                <a:cubicBezTo>
                  <a:pt x="12741" y="2408"/>
                  <a:pt x="12751" y="2393"/>
                  <a:pt x="12758" y="2376"/>
                </a:cubicBezTo>
                <a:cubicBezTo>
                  <a:pt x="12765" y="2359"/>
                  <a:pt x="12768" y="2341"/>
                  <a:pt x="12768" y="2323"/>
                </a:cubicBezTo>
                <a:lnTo>
                  <a:pt x="12768" y="186"/>
                </a:lnTo>
                <a:cubicBezTo>
                  <a:pt x="12768" y="168"/>
                  <a:pt x="12765" y="150"/>
                  <a:pt x="12758" y="133"/>
                </a:cubicBezTo>
                <a:cubicBezTo>
                  <a:pt x="12751" y="116"/>
                  <a:pt x="12741" y="101"/>
                  <a:pt x="12728" y="88"/>
                </a:cubicBezTo>
                <a:cubicBezTo>
                  <a:pt x="12714" y="75"/>
                  <a:pt x="12699" y="65"/>
                  <a:pt x="12682" y="57"/>
                </a:cubicBezTo>
                <a:cubicBezTo>
                  <a:pt x="12665" y="50"/>
                  <a:pt x="12648" y="47"/>
                  <a:pt x="12629" y="47"/>
                </a:cubicBezTo>
                <a:lnTo>
                  <a:pt x="186" y="47"/>
                </a:lnTo>
                <a:cubicBezTo>
                  <a:pt x="167" y="47"/>
                  <a:pt x="150" y="50"/>
                  <a:pt x="133" y="57"/>
                </a:cubicBezTo>
                <a:cubicBezTo>
                  <a:pt x="115" y="65"/>
                  <a:pt x="100" y="75"/>
                  <a:pt x="87" y="88"/>
                </a:cubicBezTo>
                <a:cubicBezTo>
                  <a:pt x="74" y="101"/>
                  <a:pt x="64" y="116"/>
                  <a:pt x="57" y="133"/>
                </a:cubicBezTo>
                <a:cubicBezTo>
                  <a:pt x="50" y="150"/>
                  <a:pt x="47" y="168"/>
                  <a:pt x="47"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26" name="任意多边形: 形状 425"/>
          <p:cNvSpPr/>
          <p:nvPr/>
        </p:nvSpPr>
        <p:spPr>
          <a:xfrm>
            <a:off x="534600" y="4445640"/>
            <a:ext cx="4613400" cy="902880"/>
          </a:xfrm>
          <a:custGeom>
            <a:avLst/>
            <a:gdLst/>
            <a:ahLst/>
            <a:cxnLst/>
            <a:rect l="0" t="0" r="r" b="b"/>
            <a:pathLst>
              <a:path w="12815" h="2508">
                <a:moveTo>
                  <a:pt x="0" y="2322"/>
                </a:moveTo>
                <a:lnTo>
                  <a:pt x="0" y="186"/>
                </a:lnTo>
                <a:cubicBezTo>
                  <a:pt x="0" y="161"/>
                  <a:pt x="5" y="137"/>
                  <a:pt x="14" y="114"/>
                </a:cubicBezTo>
                <a:cubicBezTo>
                  <a:pt x="24" y="92"/>
                  <a:pt x="37" y="72"/>
                  <a:pt x="55" y="54"/>
                </a:cubicBezTo>
                <a:cubicBezTo>
                  <a:pt x="72" y="37"/>
                  <a:pt x="92" y="23"/>
                  <a:pt x="115" y="14"/>
                </a:cubicBezTo>
                <a:cubicBezTo>
                  <a:pt x="138" y="5"/>
                  <a:pt x="161" y="0"/>
                  <a:pt x="186" y="0"/>
                </a:cubicBezTo>
                <a:lnTo>
                  <a:pt x="12629" y="0"/>
                </a:lnTo>
                <a:cubicBezTo>
                  <a:pt x="12654" y="0"/>
                  <a:pt x="12677" y="5"/>
                  <a:pt x="12700" y="14"/>
                </a:cubicBezTo>
                <a:cubicBezTo>
                  <a:pt x="12723" y="23"/>
                  <a:pt x="12743" y="37"/>
                  <a:pt x="12760" y="54"/>
                </a:cubicBezTo>
                <a:cubicBezTo>
                  <a:pt x="12778" y="72"/>
                  <a:pt x="12791" y="92"/>
                  <a:pt x="12801" y="114"/>
                </a:cubicBezTo>
                <a:cubicBezTo>
                  <a:pt x="12810" y="137"/>
                  <a:pt x="12815" y="161"/>
                  <a:pt x="12815" y="186"/>
                </a:cubicBezTo>
                <a:lnTo>
                  <a:pt x="12815" y="2322"/>
                </a:lnTo>
                <a:cubicBezTo>
                  <a:pt x="12815" y="2347"/>
                  <a:pt x="12810" y="2370"/>
                  <a:pt x="12801" y="2393"/>
                </a:cubicBezTo>
                <a:cubicBezTo>
                  <a:pt x="12791" y="2416"/>
                  <a:pt x="12778" y="2436"/>
                  <a:pt x="12760" y="2453"/>
                </a:cubicBezTo>
                <a:cubicBezTo>
                  <a:pt x="12743" y="2471"/>
                  <a:pt x="12723" y="2484"/>
                  <a:pt x="12700" y="2494"/>
                </a:cubicBezTo>
                <a:cubicBezTo>
                  <a:pt x="12677" y="2503"/>
                  <a:pt x="12654" y="2508"/>
                  <a:pt x="12629" y="2508"/>
                </a:cubicBezTo>
                <a:lnTo>
                  <a:pt x="186" y="2508"/>
                </a:lnTo>
                <a:cubicBezTo>
                  <a:pt x="161" y="2508"/>
                  <a:pt x="138" y="2503"/>
                  <a:pt x="115" y="2494"/>
                </a:cubicBezTo>
                <a:cubicBezTo>
                  <a:pt x="92" y="2484"/>
                  <a:pt x="72" y="2471"/>
                  <a:pt x="55" y="2453"/>
                </a:cubicBezTo>
                <a:cubicBezTo>
                  <a:pt x="37" y="2436"/>
                  <a:pt x="24" y="2416"/>
                  <a:pt x="14" y="2393"/>
                </a:cubicBezTo>
                <a:cubicBezTo>
                  <a:pt x="5" y="2370"/>
                  <a:pt x="0" y="2347"/>
                  <a:pt x="0" y="2322"/>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7" name="任意多边形: 形状 426"/>
          <p:cNvSpPr/>
          <p:nvPr/>
        </p:nvSpPr>
        <p:spPr>
          <a:xfrm>
            <a:off x="534600" y="4445640"/>
            <a:ext cx="4613400" cy="902880"/>
          </a:xfrm>
          <a:custGeom>
            <a:avLst/>
            <a:gdLst/>
            <a:ahLst/>
            <a:cxnLst/>
            <a:rect l="0" t="0" r="r" b="b"/>
            <a:pathLst>
              <a:path w="12815" h="2508">
                <a:moveTo>
                  <a:pt x="0" y="2322"/>
                </a:moveTo>
                <a:lnTo>
                  <a:pt x="0" y="186"/>
                </a:lnTo>
                <a:cubicBezTo>
                  <a:pt x="0" y="161"/>
                  <a:pt x="5" y="137"/>
                  <a:pt x="14" y="114"/>
                </a:cubicBezTo>
                <a:cubicBezTo>
                  <a:pt x="24" y="92"/>
                  <a:pt x="37" y="72"/>
                  <a:pt x="55" y="54"/>
                </a:cubicBezTo>
                <a:cubicBezTo>
                  <a:pt x="72" y="37"/>
                  <a:pt x="92" y="23"/>
                  <a:pt x="115" y="14"/>
                </a:cubicBezTo>
                <a:cubicBezTo>
                  <a:pt x="138" y="5"/>
                  <a:pt x="161" y="0"/>
                  <a:pt x="186" y="0"/>
                </a:cubicBezTo>
                <a:lnTo>
                  <a:pt x="12629" y="0"/>
                </a:lnTo>
                <a:cubicBezTo>
                  <a:pt x="12654" y="0"/>
                  <a:pt x="12677" y="5"/>
                  <a:pt x="12700" y="14"/>
                </a:cubicBezTo>
                <a:cubicBezTo>
                  <a:pt x="12723" y="23"/>
                  <a:pt x="12743" y="37"/>
                  <a:pt x="12760" y="54"/>
                </a:cubicBezTo>
                <a:cubicBezTo>
                  <a:pt x="12778" y="72"/>
                  <a:pt x="12791" y="92"/>
                  <a:pt x="12801" y="114"/>
                </a:cubicBezTo>
                <a:cubicBezTo>
                  <a:pt x="12810" y="137"/>
                  <a:pt x="12815" y="161"/>
                  <a:pt x="12815" y="186"/>
                </a:cubicBezTo>
                <a:lnTo>
                  <a:pt x="12815" y="2322"/>
                </a:lnTo>
                <a:cubicBezTo>
                  <a:pt x="12815" y="2347"/>
                  <a:pt x="12810" y="2370"/>
                  <a:pt x="12801" y="2393"/>
                </a:cubicBezTo>
                <a:cubicBezTo>
                  <a:pt x="12791" y="2416"/>
                  <a:pt x="12778" y="2436"/>
                  <a:pt x="12760" y="2453"/>
                </a:cubicBezTo>
                <a:cubicBezTo>
                  <a:pt x="12743" y="2471"/>
                  <a:pt x="12723" y="2484"/>
                  <a:pt x="12700" y="2494"/>
                </a:cubicBezTo>
                <a:cubicBezTo>
                  <a:pt x="12677" y="2503"/>
                  <a:pt x="12654" y="2508"/>
                  <a:pt x="12629" y="2508"/>
                </a:cubicBezTo>
                <a:lnTo>
                  <a:pt x="186" y="2508"/>
                </a:lnTo>
                <a:cubicBezTo>
                  <a:pt x="161" y="2508"/>
                  <a:pt x="138" y="2503"/>
                  <a:pt x="115" y="2494"/>
                </a:cubicBezTo>
                <a:cubicBezTo>
                  <a:pt x="92" y="2484"/>
                  <a:pt x="72" y="2471"/>
                  <a:pt x="55" y="2453"/>
                </a:cubicBezTo>
                <a:cubicBezTo>
                  <a:pt x="37" y="2436"/>
                  <a:pt x="24" y="2416"/>
                  <a:pt x="14" y="2393"/>
                </a:cubicBezTo>
                <a:cubicBezTo>
                  <a:pt x="5" y="2370"/>
                  <a:pt x="0" y="2347"/>
                  <a:pt x="0" y="2322"/>
                </a:cubicBezTo>
                <a:moveTo>
                  <a:pt x="47" y="186"/>
                </a:moveTo>
                <a:lnTo>
                  <a:pt x="47" y="2322"/>
                </a:lnTo>
                <a:cubicBezTo>
                  <a:pt x="47" y="2341"/>
                  <a:pt x="50" y="2358"/>
                  <a:pt x="57" y="2375"/>
                </a:cubicBezTo>
                <a:cubicBezTo>
                  <a:pt x="64" y="2393"/>
                  <a:pt x="74" y="2408"/>
                  <a:pt x="87" y="2421"/>
                </a:cubicBezTo>
                <a:cubicBezTo>
                  <a:pt x="100" y="2434"/>
                  <a:pt x="115" y="2444"/>
                  <a:pt x="133" y="2451"/>
                </a:cubicBezTo>
                <a:cubicBezTo>
                  <a:pt x="150" y="2458"/>
                  <a:pt x="167" y="2461"/>
                  <a:pt x="186" y="2461"/>
                </a:cubicBezTo>
                <a:lnTo>
                  <a:pt x="12629" y="2461"/>
                </a:lnTo>
                <a:cubicBezTo>
                  <a:pt x="12648" y="2461"/>
                  <a:pt x="12665" y="2458"/>
                  <a:pt x="12682" y="2451"/>
                </a:cubicBezTo>
                <a:cubicBezTo>
                  <a:pt x="12699" y="2444"/>
                  <a:pt x="12714" y="2434"/>
                  <a:pt x="12728" y="2421"/>
                </a:cubicBezTo>
                <a:cubicBezTo>
                  <a:pt x="12741" y="2408"/>
                  <a:pt x="12751" y="2393"/>
                  <a:pt x="12758" y="2375"/>
                </a:cubicBezTo>
                <a:cubicBezTo>
                  <a:pt x="12765" y="2358"/>
                  <a:pt x="12768" y="2341"/>
                  <a:pt x="12768" y="2322"/>
                </a:cubicBezTo>
                <a:lnTo>
                  <a:pt x="12768" y="186"/>
                </a:lnTo>
                <a:cubicBezTo>
                  <a:pt x="12768" y="167"/>
                  <a:pt x="12765" y="149"/>
                  <a:pt x="12758" y="132"/>
                </a:cubicBezTo>
                <a:cubicBezTo>
                  <a:pt x="12751" y="115"/>
                  <a:pt x="12741" y="100"/>
                  <a:pt x="12728" y="87"/>
                </a:cubicBezTo>
                <a:cubicBezTo>
                  <a:pt x="12714" y="74"/>
                  <a:pt x="12699" y="64"/>
                  <a:pt x="12682" y="57"/>
                </a:cubicBezTo>
                <a:cubicBezTo>
                  <a:pt x="12665" y="50"/>
                  <a:pt x="12648" y="46"/>
                  <a:pt x="12629" y="46"/>
                </a:cubicBezTo>
                <a:lnTo>
                  <a:pt x="186" y="46"/>
                </a:lnTo>
                <a:cubicBezTo>
                  <a:pt x="167" y="46"/>
                  <a:pt x="150" y="50"/>
                  <a:pt x="133" y="57"/>
                </a:cubicBezTo>
                <a:cubicBezTo>
                  <a:pt x="115" y="64"/>
                  <a:pt x="100" y="74"/>
                  <a:pt x="87" y="87"/>
                </a:cubicBezTo>
                <a:cubicBezTo>
                  <a:pt x="74" y="100"/>
                  <a:pt x="64" y="115"/>
                  <a:pt x="57" y="132"/>
                </a:cubicBezTo>
                <a:cubicBezTo>
                  <a:pt x="50" y="149"/>
                  <a:pt x="47" y="167"/>
                  <a:pt x="47"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428" name="图片 427"/>
          <p:cNvPicPr/>
          <p:nvPr/>
        </p:nvPicPr>
        <p:blipFill>
          <a:blip r:embed="rId5"/>
          <a:stretch/>
        </p:blipFill>
        <p:spPr>
          <a:xfrm>
            <a:off x="685080" y="1788480"/>
            <a:ext cx="150120" cy="200160"/>
          </a:xfrm>
          <a:prstGeom prst="rect">
            <a:avLst/>
          </a:prstGeom>
          <a:noFill/>
          <a:ln w="0">
            <a:noFill/>
          </a:ln>
        </p:spPr>
      </p:pic>
      <p:sp>
        <p:nvSpPr>
          <p:cNvPr id="429" name="文本框 428"/>
          <p:cNvSpPr txBox="1"/>
          <p:nvPr/>
        </p:nvSpPr>
        <p:spPr>
          <a:xfrm>
            <a:off x="534960" y="928440"/>
            <a:ext cx="663912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智能家居系统功能层次模块图展⽰了北向应⽤模块和南向设备模拟模块的组成结构及各⼦模块功能。</a:t>
            </a:r>
            <a:endParaRPr lang="en-US" sz="1180" b="0" u="none" strike="noStrike">
              <a:solidFill>
                <a:srgbClr val="000000"/>
              </a:solidFill>
              <a:effectLst/>
              <a:uFillTx/>
              <a:latin typeface="Times New Roman"/>
            </a:endParaRPr>
          </a:p>
        </p:txBody>
      </p:sp>
      <p:pic>
        <p:nvPicPr>
          <p:cNvPr id="430" name="图片 429"/>
          <p:cNvPicPr/>
          <p:nvPr/>
        </p:nvPicPr>
        <p:blipFill>
          <a:blip r:embed="rId6"/>
          <a:stretch/>
        </p:blipFill>
        <p:spPr>
          <a:xfrm>
            <a:off x="685080" y="2557080"/>
            <a:ext cx="208440" cy="166680"/>
          </a:xfrm>
          <a:prstGeom prst="rect">
            <a:avLst/>
          </a:prstGeom>
          <a:noFill/>
          <a:ln w="0">
            <a:noFill/>
          </a:ln>
        </p:spPr>
      </p:pic>
      <p:sp>
        <p:nvSpPr>
          <p:cNvPr id="431" name="文本框 430"/>
          <p:cNvSpPr txBox="1"/>
          <p:nvPr/>
        </p:nvSpPr>
        <p:spPr>
          <a:xfrm>
            <a:off x="919080" y="172296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北向应⽤模块</a:t>
            </a:r>
            <a:endParaRPr lang="en-US" sz="1580" b="0" u="none" strike="noStrike">
              <a:solidFill>
                <a:srgbClr val="000000"/>
              </a:solidFill>
              <a:effectLst/>
              <a:uFillTx/>
              <a:latin typeface="Times New Roman"/>
            </a:endParaRPr>
          </a:p>
        </p:txBody>
      </p:sp>
      <p:sp>
        <p:nvSpPr>
          <p:cNvPr id="432" name="文本框 431"/>
          <p:cNvSpPr txBox="1"/>
          <p:nvPr/>
        </p:nvSpPr>
        <p:spPr>
          <a:xfrm>
            <a:off x="994320" y="2544120"/>
            <a:ext cx="166680" cy="195480"/>
          </a:xfrm>
          <a:prstGeom prst="rect">
            <a:avLst/>
          </a:prstGeom>
          <a:noFill/>
          <a:ln w="0">
            <a:noFill/>
          </a:ln>
        </p:spPr>
        <p:txBody>
          <a:bodyPr wrap="none" lIns="0" tIns="0" rIns="0" bIns="0" anchor="t">
            <a:spAutoFit/>
          </a:bodyPr>
          <a:lstStyle/>
          <a:p>
            <a:r>
              <a:rPr lang="en-US" sz="1320" b="0" u="none" strike="noStrike">
                <a:solidFill>
                  <a:srgbClr val="FFFFFF"/>
                </a:solidFill>
                <a:effectLst/>
                <a:uFillTx/>
                <a:latin typeface="DejaVuSans"/>
                <a:ea typeface="DejaVuSans"/>
              </a:rPr>
              <a:t>AI</a:t>
            </a:r>
            <a:endParaRPr lang="en-US" sz="1320" b="0" u="none" strike="noStrike">
              <a:solidFill>
                <a:srgbClr val="000000"/>
              </a:solidFill>
              <a:effectLst/>
              <a:uFillTx/>
              <a:latin typeface="Times New Roman"/>
            </a:endParaRPr>
          </a:p>
        </p:txBody>
      </p:sp>
      <p:sp>
        <p:nvSpPr>
          <p:cNvPr id="433" name="文本框 432"/>
          <p:cNvSpPr txBox="1"/>
          <p:nvPr/>
        </p:nvSpPr>
        <p:spPr>
          <a:xfrm>
            <a:off x="1158120" y="25052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交互⻚⾯</a:t>
            </a:r>
            <a:endParaRPr lang="en-US" sz="1320" b="0" u="none" strike="noStrike">
              <a:solidFill>
                <a:srgbClr val="000000"/>
              </a:solidFill>
              <a:effectLst/>
              <a:uFillTx/>
              <a:latin typeface="Times New Roman"/>
            </a:endParaRPr>
          </a:p>
        </p:txBody>
      </p:sp>
      <p:sp>
        <p:nvSpPr>
          <p:cNvPr id="434" name="文本框 433"/>
          <p:cNvSpPr txBox="1"/>
          <p:nvPr/>
        </p:nvSpPr>
        <p:spPr>
          <a:xfrm>
            <a:off x="994320" y="2780640"/>
            <a:ext cx="3990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提供⾃然语⾔处理和语⾳识别功能，⽤⼾可通过语⾳或⽂本指令与系统进⾏智</a:t>
            </a:r>
            <a:endParaRPr lang="en-US" sz="920" b="0" u="none" strike="noStrike">
              <a:solidFill>
                <a:srgbClr val="000000"/>
              </a:solidFill>
              <a:effectLst/>
              <a:uFillTx/>
              <a:latin typeface="Times New Roman"/>
            </a:endParaRPr>
          </a:p>
        </p:txBody>
      </p:sp>
      <p:pic>
        <p:nvPicPr>
          <p:cNvPr id="435" name="图片 434"/>
          <p:cNvPicPr/>
          <p:nvPr/>
        </p:nvPicPr>
        <p:blipFill>
          <a:blip r:embed="rId7"/>
          <a:stretch/>
        </p:blipFill>
        <p:spPr>
          <a:xfrm>
            <a:off x="685080" y="3593520"/>
            <a:ext cx="166680" cy="166680"/>
          </a:xfrm>
          <a:prstGeom prst="rect">
            <a:avLst/>
          </a:prstGeom>
          <a:noFill/>
          <a:ln w="0">
            <a:noFill/>
          </a:ln>
        </p:spPr>
      </p:pic>
      <p:sp>
        <p:nvSpPr>
          <p:cNvPr id="436" name="文本框 435"/>
          <p:cNvSpPr txBox="1"/>
          <p:nvPr/>
        </p:nvSpPr>
        <p:spPr>
          <a:xfrm>
            <a:off x="994320" y="2948040"/>
            <a:ext cx="3528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能对话</a:t>
            </a:r>
            <a:endParaRPr lang="en-US" sz="920" b="0" u="none" strike="noStrike">
              <a:solidFill>
                <a:srgbClr val="000000"/>
              </a:solidFill>
              <a:effectLst/>
              <a:uFillTx/>
              <a:latin typeface="Times New Roman"/>
            </a:endParaRPr>
          </a:p>
        </p:txBody>
      </p:sp>
      <p:sp>
        <p:nvSpPr>
          <p:cNvPr id="437" name="文本框 436"/>
          <p:cNvSpPr txBox="1"/>
          <p:nvPr/>
        </p:nvSpPr>
        <p:spPr>
          <a:xfrm>
            <a:off x="952560" y="35416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设备详情⻚⾯</a:t>
            </a:r>
            <a:endParaRPr lang="en-US" sz="1320" b="0" u="none" strike="noStrike">
              <a:solidFill>
                <a:srgbClr val="000000"/>
              </a:solidFill>
              <a:effectLst/>
              <a:uFillTx/>
              <a:latin typeface="Times New Roman"/>
            </a:endParaRPr>
          </a:p>
        </p:txBody>
      </p:sp>
      <p:sp>
        <p:nvSpPr>
          <p:cNvPr id="438" name="文本框 437"/>
          <p:cNvSpPr txBox="1"/>
          <p:nvPr/>
        </p:nvSpPr>
        <p:spPr>
          <a:xfrm>
            <a:off x="952560" y="3817080"/>
            <a:ext cx="18781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展⽰已绑定设备的详细信息，如设备</a:t>
            </a:r>
            <a:endParaRPr lang="en-US" sz="920" b="0" u="none" strike="noStrike">
              <a:solidFill>
                <a:srgbClr val="000000"/>
              </a:solidFill>
              <a:effectLst/>
              <a:uFillTx/>
              <a:latin typeface="Times New Roman"/>
            </a:endParaRPr>
          </a:p>
        </p:txBody>
      </p:sp>
      <p:sp>
        <p:nvSpPr>
          <p:cNvPr id="439" name="文本框 438"/>
          <p:cNvSpPr txBox="1"/>
          <p:nvPr/>
        </p:nvSpPr>
        <p:spPr>
          <a:xfrm>
            <a:off x="2824560" y="3844080"/>
            <a:ext cx="125640" cy="136080"/>
          </a:xfrm>
          <a:prstGeom prst="rect">
            <a:avLst/>
          </a:prstGeom>
          <a:noFill/>
          <a:ln w="0">
            <a:noFill/>
          </a:ln>
        </p:spPr>
        <p:txBody>
          <a:bodyPr wrap="none" lIns="0" tIns="0" rIns="0" bIns="0" anchor="t">
            <a:spAutoFit/>
          </a:bodyPr>
          <a:lstStyle/>
          <a:p>
            <a:r>
              <a:rPr lang="en-US" sz="920" b="0" u="none" strike="noStrike">
                <a:solidFill>
                  <a:srgbClr val="D1D5DB"/>
                </a:solidFill>
                <a:effectLst/>
                <a:uFillTx/>
                <a:latin typeface="DejaVuSans"/>
                <a:ea typeface="DejaVuSans"/>
              </a:rPr>
              <a:t>ID</a:t>
            </a:r>
            <a:endParaRPr lang="en-US" sz="920" b="0" u="none" strike="noStrike">
              <a:solidFill>
                <a:srgbClr val="000000"/>
              </a:solidFill>
              <a:effectLst/>
              <a:uFillTx/>
              <a:latin typeface="Times New Roman"/>
            </a:endParaRPr>
          </a:p>
        </p:txBody>
      </p:sp>
      <p:sp>
        <p:nvSpPr>
          <p:cNvPr id="440" name="文本框 439"/>
          <p:cNvSpPr txBox="1"/>
          <p:nvPr/>
        </p:nvSpPr>
        <p:spPr>
          <a:xfrm>
            <a:off x="2949120" y="3817080"/>
            <a:ext cx="19954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、类型、名称、绑定状态等，并提供设</a:t>
            </a:r>
            <a:endParaRPr lang="en-US" sz="920" b="0" u="none" strike="noStrike">
              <a:solidFill>
                <a:srgbClr val="000000"/>
              </a:solidFill>
              <a:effectLst/>
              <a:uFillTx/>
              <a:latin typeface="Times New Roman"/>
            </a:endParaRPr>
          </a:p>
        </p:txBody>
      </p:sp>
      <p:pic>
        <p:nvPicPr>
          <p:cNvPr id="441" name="图片 440"/>
          <p:cNvPicPr/>
          <p:nvPr/>
        </p:nvPicPr>
        <p:blipFill>
          <a:blip r:embed="rId8"/>
          <a:stretch/>
        </p:blipFill>
        <p:spPr>
          <a:xfrm>
            <a:off x="685080" y="4629600"/>
            <a:ext cx="166680" cy="166680"/>
          </a:xfrm>
          <a:prstGeom prst="rect">
            <a:avLst/>
          </a:prstGeom>
          <a:noFill/>
          <a:ln w="0">
            <a:noFill/>
          </a:ln>
        </p:spPr>
      </p:pic>
      <p:sp>
        <p:nvSpPr>
          <p:cNvPr id="442" name="文本框 441"/>
          <p:cNvSpPr txBox="1"/>
          <p:nvPr/>
        </p:nvSpPr>
        <p:spPr>
          <a:xfrm>
            <a:off x="952560" y="3984120"/>
            <a:ext cx="5875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备控制操作</a:t>
            </a:r>
            <a:endParaRPr lang="en-US" sz="920" b="0" u="none" strike="noStrike">
              <a:solidFill>
                <a:srgbClr val="000000"/>
              </a:solidFill>
              <a:effectLst/>
              <a:uFillTx/>
              <a:latin typeface="Times New Roman"/>
            </a:endParaRPr>
          </a:p>
        </p:txBody>
      </p:sp>
      <p:sp>
        <p:nvSpPr>
          <p:cNvPr id="443" name="文本框 442"/>
          <p:cNvSpPr txBox="1"/>
          <p:nvPr/>
        </p:nvSpPr>
        <p:spPr>
          <a:xfrm>
            <a:off x="952560" y="457776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环境监测⻚⾯</a:t>
            </a:r>
            <a:endParaRPr lang="en-US" sz="1320" b="0" u="none" strike="noStrike">
              <a:solidFill>
                <a:srgbClr val="000000"/>
              </a:solidFill>
              <a:effectLst/>
              <a:uFillTx/>
              <a:latin typeface="Times New Roman"/>
            </a:endParaRPr>
          </a:p>
        </p:txBody>
      </p:sp>
      <p:sp>
        <p:nvSpPr>
          <p:cNvPr id="444" name="文本框 443"/>
          <p:cNvSpPr txBox="1"/>
          <p:nvPr/>
        </p:nvSpPr>
        <p:spPr>
          <a:xfrm>
            <a:off x="952560" y="4853160"/>
            <a:ext cx="3990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实时显⽰室内环境数据，通过图表直观呈现，并⽀持数据刷新、历史数据查询</a:t>
            </a:r>
            <a:endParaRPr lang="en-US" sz="920" b="0" u="none" strike="noStrike">
              <a:solidFill>
                <a:srgbClr val="000000"/>
              </a:solidFill>
              <a:effectLst/>
              <a:uFillTx/>
              <a:latin typeface="Times New Roman"/>
            </a:endParaRPr>
          </a:p>
        </p:txBody>
      </p:sp>
      <p:sp>
        <p:nvSpPr>
          <p:cNvPr id="445" name="任意多边形: 形状 444"/>
          <p:cNvSpPr/>
          <p:nvPr/>
        </p:nvSpPr>
        <p:spPr>
          <a:xfrm>
            <a:off x="5548680" y="1604160"/>
            <a:ext cx="4613400" cy="568800"/>
          </a:xfrm>
          <a:custGeom>
            <a:avLst/>
            <a:gdLst/>
            <a:ahLst/>
            <a:cxnLst/>
            <a:rect l="0" t="0" r="r" b="b"/>
            <a:pathLst>
              <a:path w="12815" h="1580">
                <a:moveTo>
                  <a:pt x="14" y="115"/>
                </a:moveTo>
                <a:cubicBezTo>
                  <a:pt x="24" y="92"/>
                  <a:pt x="37" y="72"/>
                  <a:pt x="54" y="55"/>
                </a:cubicBezTo>
                <a:cubicBezTo>
                  <a:pt x="72" y="37"/>
                  <a:pt x="92" y="24"/>
                  <a:pt x="115" y="15"/>
                </a:cubicBezTo>
                <a:cubicBezTo>
                  <a:pt x="137" y="5"/>
                  <a:pt x="161" y="0"/>
                  <a:pt x="186" y="0"/>
                </a:cubicBezTo>
                <a:lnTo>
                  <a:pt x="12629" y="0"/>
                </a:lnTo>
                <a:cubicBezTo>
                  <a:pt x="12653" y="0"/>
                  <a:pt x="12677" y="5"/>
                  <a:pt x="12700" y="15"/>
                </a:cubicBezTo>
                <a:cubicBezTo>
                  <a:pt x="12723" y="24"/>
                  <a:pt x="12743" y="37"/>
                  <a:pt x="12760" y="55"/>
                </a:cubicBezTo>
                <a:cubicBezTo>
                  <a:pt x="12778" y="72"/>
                  <a:pt x="12791" y="92"/>
                  <a:pt x="12800" y="115"/>
                </a:cubicBezTo>
                <a:cubicBezTo>
                  <a:pt x="12810" y="138"/>
                  <a:pt x="12815" y="161"/>
                  <a:pt x="12815" y="186"/>
                </a:cubicBezTo>
                <a:lnTo>
                  <a:pt x="12815" y="1394"/>
                </a:lnTo>
                <a:cubicBezTo>
                  <a:pt x="12815" y="1419"/>
                  <a:pt x="12810" y="1443"/>
                  <a:pt x="12800" y="1465"/>
                </a:cubicBezTo>
                <a:cubicBezTo>
                  <a:pt x="12791" y="1488"/>
                  <a:pt x="12778" y="1508"/>
                  <a:pt x="12760" y="1526"/>
                </a:cubicBezTo>
                <a:cubicBezTo>
                  <a:pt x="12743" y="1543"/>
                  <a:pt x="12723" y="1556"/>
                  <a:pt x="12700" y="1566"/>
                </a:cubicBezTo>
                <a:cubicBezTo>
                  <a:pt x="12677" y="1575"/>
                  <a:pt x="12653" y="1580"/>
                  <a:pt x="12629" y="1580"/>
                </a:cubicBezTo>
                <a:lnTo>
                  <a:pt x="186" y="1580"/>
                </a:lnTo>
                <a:cubicBezTo>
                  <a:pt x="161" y="1580"/>
                  <a:pt x="137" y="1575"/>
                  <a:pt x="115" y="1566"/>
                </a:cubicBezTo>
                <a:cubicBezTo>
                  <a:pt x="92" y="1556"/>
                  <a:pt x="72" y="1543"/>
                  <a:pt x="54" y="1526"/>
                </a:cubicBezTo>
                <a:cubicBezTo>
                  <a:pt x="37" y="1508"/>
                  <a:pt x="24" y="1488"/>
                  <a:pt x="14" y="1465"/>
                </a:cubicBezTo>
                <a:cubicBezTo>
                  <a:pt x="5" y="1443"/>
                  <a:pt x="0" y="1419"/>
                  <a:pt x="0" y="1394"/>
                </a:cubicBezTo>
                <a:lnTo>
                  <a:pt x="0" y="186"/>
                </a:lnTo>
                <a:cubicBezTo>
                  <a:pt x="0" y="161"/>
                  <a:pt x="5" y="138"/>
                  <a:pt x="14" y="115"/>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46" name="任意多边形: 形状 445"/>
          <p:cNvSpPr/>
          <p:nvPr/>
        </p:nvSpPr>
        <p:spPr>
          <a:xfrm>
            <a:off x="5548680" y="1604160"/>
            <a:ext cx="4613400" cy="568800"/>
          </a:xfrm>
          <a:custGeom>
            <a:avLst/>
            <a:gdLst/>
            <a:ahLst/>
            <a:cxnLst/>
            <a:rect l="0" t="0" r="r" b="b"/>
            <a:pathLst>
              <a:path w="12815" h="1580">
                <a:moveTo>
                  <a:pt x="0" y="1394"/>
                </a:moveTo>
                <a:lnTo>
                  <a:pt x="0" y="186"/>
                </a:lnTo>
                <a:cubicBezTo>
                  <a:pt x="0" y="161"/>
                  <a:pt x="5" y="138"/>
                  <a:pt x="14" y="115"/>
                </a:cubicBezTo>
                <a:cubicBezTo>
                  <a:pt x="24" y="92"/>
                  <a:pt x="37" y="72"/>
                  <a:pt x="54" y="55"/>
                </a:cubicBezTo>
                <a:cubicBezTo>
                  <a:pt x="72" y="37"/>
                  <a:pt x="92" y="24"/>
                  <a:pt x="115" y="15"/>
                </a:cubicBezTo>
                <a:cubicBezTo>
                  <a:pt x="137" y="5"/>
                  <a:pt x="161" y="0"/>
                  <a:pt x="186" y="0"/>
                </a:cubicBezTo>
                <a:lnTo>
                  <a:pt x="12629" y="0"/>
                </a:lnTo>
                <a:cubicBezTo>
                  <a:pt x="12653" y="0"/>
                  <a:pt x="12677" y="5"/>
                  <a:pt x="12700" y="15"/>
                </a:cubicBezTo>
                <a:cubicBezTo>
                  <a:pt x="12723" y="24"/>
                  <a:pt x="12743" y="37"/>
                  <a:pt x="12760" y="55"/>
                </a:cubicBezTo>
                <a:cubicBezTo>
                  <a:pt x="12778" y="72"/>
                  <a:pt x="12791" y="92"/>
                  <a:pt x="12800" y="115"/>
                </a:cubicBezTo>
                <a:cubicBezTo>
                  <a:pt x="12810" y="138"/>
                  <a:pt x="12815" y="161"/>
                  <a:pt x="12815" y="186"/>
                </a:cubicBezTo>
                <a:lnTo>
                  <a:pt x="12815" y="1394"/>
                </a:lnTo>
                <a:cubicBezTo>
                  <a:pt x="12815" y="1419"/>
                  <a:pt x="12810" y="1443"/>
                  <a:pt x="12800" y="1465"/>
                </a:cubicBezTo>
                <a:cubicBezTo>
                  <a:pt x="12791" y="1488"/>
                  <a:pt x="12778" y="1508"/>
                  <a:pt x="12760" y="1526"/>
                </a:cubicBezTo>
                <a:cubicBezTo>
                  <a:pt x="12743" y="1543"/>
                  <a:pt x="12723" y="1556"/>
                  <a:pt x="12700" y="1566"/>
                </a:cubicBezTo>
                <a:cubicBezTo>
                  <a:pt x="12677" y="1575"/>
                  <a:pt x="12653" y="1580"/>
                  <a:pt x="12629" y="1580"/>
                </a:cubicBezTo>
                <a:lnTo>
                  <a:pt x="186" y="1580"/>
                </a:lnTo>
                <a:cubicBezTo>
                  <a:pt x="161" y="1580"/>
                  <a:pt x="137" y="1575"/>
                  <a:pt x="115" y="1566"/>
                </a:cubicBezTo>
                <a:cubicBezTo>
                  <a:pt x="92" y="1556"/>
                  <a:pt x="72" y="1543"/>
                  <a:pt x="54" y="1526"/>
                </a:cubicBezTo>
                <a:cubicBezTo>
                  <a:pt x="37" y="1508"/>
                  <a:pt x="24" y="1488"/>
                  <a:pt x="14" y="1465"/>
                </a:cubicBezTo>
                <a:cubicBezTo>
                  <a:pt x="5" y="1443"/>
                  <a:pt x="0" y="1419"/>
                  <a:pt x="0" y="1394"/>
                </a:cubicBezTo>
                <a:moveTo>
                  <a:pt x="46" y="186"/>
                </a:moveTo>
                <a:lnTo>
                  <a:pt x="46" y="1394"/>
                </a:lnTo>
                <a:cubicBezTo>
                  <a:pt x="46" y="1413"/>
                  <a:pt x="50" y="1430"/>
                  <a:pt x="57" y="1447"/>
                </a:cubicBezTo>
                <a:cubicBezTo>
                  <a:pt x="64" y="1465"/>
                  <a:pt x="74" y="1480"/>
                  <a:pt x="87" y="1493"/>
                </a:cubicBezTo>
                <a:cubicBezTo>
                  <a:pt x="100" y="1506"/>
                  <a:pt x="115" y="1516"/>
                  <a:pt x="132" y="1523"/>
                </a:cubicBezTo>
                <a:cubicBezTo>
                  <a:pt x="149" y="1530"/>
                  <a:pt x="167" y="1533"/>
                  <a:pt x="186" y="1533"/>
                </a:cubicBezTo>
                <a:lnTo>
                  <a:pt x="12629" y="1533"/>
                </a:lnTo>
                <a:cubicBezTo>
                  <a:pt x="12647" y="1533"/>
                  <a:pt x="12665" y="1530"/>
                  <a:pt x="12682" y="1523"/>
                </a:cubicBezTo>
                <a:cubicBezTo>
                  <a:pt x="12699" y="1516"/>
                  <a:pt x="12714" y="1506"/>
                  <a:pt x="12727" y="1493"/>
                </a:cubicBezTo>
                <a:cubicBezTo>
                  <a:pt x="12740" y="1480"/>
                  <a:pt x="12750" y="1465"/>
                  <a:pt x="12758" y="1447"/>
                </a:cubicBezTo>
                <a:cubicBezTo>
                  <a:pt x="12765" y="1430"/>
                  <a:pt x="12768" y="1413"/>
                  <a:pt x="12768" y="1394"/>
                </a:cubicBezTo>
                <a:lnTo>
                  <a:pt x="12768" y="186"/>
                </a:lnTo>
                <a:cubicBezTo>
                  <a:pt x="12768" y="168"/>
                  <a:pt x="12765" y="150"/>
                  <a:pt x="12758" y="133"/>
                </a:cubicBezTo>
                <a:cubicBezTo>
                  <a:pt x="12750" y="116"/>
                  <a:pt x="12740" y="101"/>
                  <a:pt x="12727" y="88"/>
                </a:cubicBezTo>
                <a:cubicBezTo>
                  <a:pt x="12714" y="75"/>
                  <a:pt x="12699" y="65"/>
                  <a:pt x="12682" y="57"/>
                </a:cubicBezTo>
                <a:cubicBezTo>
                  <a:pt x="12665" y="50"/>
                  <a:pt x="12647" y="47"/>
                  <a:pt x="12629" y="47"/>
                </a:cubicBezTo>
                <a:lnTo>
                  <a:pt x="186" y="47"/>
                </a:lnTo>
                <a:cubicBezTo>
                  <a:pt x="167" y="47"/>
                  <a:pt x="149" y="50"/>
                  <a:pt x="132" y="57"/>
                </a:cubicBezTo>
                <a:cubicBezTo>
                  <a:pt x="115" y="65"/>
                  <a:pt x="100" y="75"/>
                  <a:pt x="87" y="88"/>
                </a:cubicBezTo>
                <a:cubicBezTo>
                  <a:pt x="74" y="101"/>
                  <a:pt x="64" y="116"/>
                  <a:pt x="57" y="133"/>
                </a:cubicBezTo>
                <a:cubicBezTo>
                  <a:pt x="50" y="150"/>
                  <a:pt x="46" y="168"/>
                  <a:pt x="46"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47" name="任意多边形: 形状 446"/>
          <p:cNvSpPr/>
          <p:nvPr/>
        </p:nvSpPr>
        <p:spPr>
          <a:xfrm>
            <a:off x="5548680" y="2373120"/>
            <a:ext cx="4613400" cy="902880"/>
          </a:xfrm>
          <a:custGeom>
            <a:avLst/>
            <a:gdLst/>
            <a:ahLst/>
            <a:cxnLst/>
            <a:rect l="0" t="0" r="r" b="b"/>
            <a:pathLst>
              <a:path w="12815" h="2508">
                <a:moveTo>
                  <a:pt x="14" y="115"/>
                </a:moveTo>
                <a:cubicBezTo>
                  <a:pt x="24" y="92"/>
                  <a:pt x="37" y="72"/>
                  <a:pt x="54" y="54"/>
                </a:cubicBezTo>
                <a:cubicBezTo>
                  <a:pt x="72" y="37"/>
                  <a:pt x="92" y="24"/>
                  <a:pt x="115" y="14"/>
                </a:cubicBezTo>
                <a:cubicBezTo>
                  <a:pt x="137" y="5"/>
                  <a:pt x="161" y="0"/>
                  <a:pt x="186" y="0"/>
                </a:cubicBezTo>
                <a:lnTo>
                  <a:pt x="12629" y="0"/>
                </a:lnTo>
                <a:cubicBezTo>
                  <a:pt x="12654" y="0"/>
                  <a:pt x="12677" y="5"/>
                  <a:pt x="12700" y="14"/>
                </a:cubicBezTo>
                <a:cubicBezTo>
                  <a:pt x="12723" y="24"/>
                  <a:pt x="12743" y="37"/>
                  <a:pt x="12760" y="54"/>
                </a:cubicBezTo>
                <a:cubicBezTo>
                  <a:pt x="12778" y="72"/>
                  <a:pt x="12791" y="92"/>
                  <a:pt x="12800" y="115"/>
                </a:cubicBezTo>
                <a:cubicBezTo>
                  <a:pt x="12810" y="137"/>
                  <a:pt x="12815" y="161"/>
                  <a:pt x="12815" y="186"/>
                </a:cubicBezTo>
                <a:lnTo>
                  <a:pt x="12815" y="2322"/>
                </a:lnTo>
                <a:cubicBezTo>
                  <a:pt x="12815" y="2347"/>
                  <a:pt x="12810" y="2371"/>
                  <a:pt x="12800" y="2393"/>
                </a:cubicBezTo>
                <a:cubicBezTo>
                  <a:pt x="12791" y="2416"/>
                  <a:pt x="12778" y="2436"/>
                  <a:pt x="12760" y="2454"/>
                </a:cubicBezTo>
                <a:cubicBezTo>
                  <a:pt x="12743" y="2471"/>
                  <a:pt x="12723" y="2484"/>
                  <a:pt x="12700" y="2494"/>
                </a:cubicBezTo>
                <a:cubicBezTo>
                  <a:pt x="12677" y="2503"/>
                  <a:pt x="12654" y="2508"/>
                  <a:pt x="12629" y="2508"/>
                </a:cubicBezTo>
                <a:lnTo>
                  <a:pt x="186" y="2508"/>
                </a:lnTo>
                <a:cubicBezTo>
                  <a:pt x="161" y="2508"/>
                  <a:pt x="137" y="2503"/>
                  <a:pt x="115" y="2494"/>
                </a:cubicBezTo>
                <a:cubicBezTo>
                  <a:pt x="92" y="2484"/>
                  <a:pt x="72" y="2471"/>
                  <a:pt x="54" y="2454"/>
                </a:cubicBezTo>
                <a:cubicBezTo>
                  <a:pt x="37" y="2436"/>
                  <a:pt x="24" y="2416"/>
                  <a:pt x="14" y="2393"/>
                </a:cubicBezTo>
                <a:cubicBezTo>
                  <a:pt x="5" y="2371"/>
                  <a:pt x="0" y="2347"/>
                  <a:pt x="0" y="2322"/>
                </a:cubicBezTo>
                <a:lnTo>
                  <a:pt x="0" y="186"/>
                </a:lnTo>
                <a:cubicBezTo>
                  <a:pt x="0" y="161"/>
                  <a:pt x="5" y="137"/>
                  <a:pt x="14" y="115"/>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48" name="任意多边形: 形状 447"/>
          <p:cNvSpPr/>
          <p:nvPr/>
        </p:nvSpPr>
        <p:spPr>
          <a:xfrm>
            <a:off x="5548680" y="2373120"/>
            <a:ext cx="4613400" cy="902880"/>
          </a:xfrm>
          <a:custGeom>
            <a:avLst/>
            <a:gdLst/>
            <a:ahLst/>
            <a:cxnLst/>
            <a:rect l="0" t="0" r="r" b="b"/>
            <a:pathLst>
              <a:path w="12815" h="2508">
                <a:moveTo>
                  <a:pt x="0" y="2322"/>
                </a:moveTo>
                <a:lnTo>
                  <a:pt x="0" y="186"/>
                </a:lnTo>
                <a:cubicBezTo>
                  <a:pt x="0" y="161"/>
                  <a:pt x="5" y="137"/>
                  <a:pt x="14" y="115"/>
                </a:cubicBezTo>
                <a:cubicBezTo>
                  <a:pt x="24" y="92"/>
                  <a:pt x="37" y="72"/>
                  <a:pt x="54" y="54"/>
                </a:cubicBezTo>
                <a:cubicBezTo>
                  <a:pt x="72" y="37"/>
                  <a:pt x="92" y="24"/>
                  <a:pt x="115" y="14"/>
                </a:cubicBezTo>
                <a:cubicBezTo>
                  <a:pt x="137" y="5"/>
                  <a:pt x="161" y="0"/>
                  <a:pt x="186" y="0"/>
                </a:cubicBezTo>
                <a:lnTo>
                  <a:pt x="12629" y="0"/>
                </a:lnTo>
                <a:cubicBezTo>
                  <a:pt x="12653" y="0"/>
                  <a:pt x="12677" y="5"/>
                  <a:pt x="12700" y="14"/>
                </a:cubicBezTo>
                <a:cubicBezTo>
                  <a:pt x="12723" y="24"/>
                  <a:pt x="12743" y="37"/>
                  <a:pt x="12760" y="54"/>
                </a:cubicBezTo>
                <a:cubicBezTo>
                  <a:pt x="12778" y="72"/>
                  <a:pt x="12791" y="92"/>
                  <a:pt x="12800" y="115"/>
                </a:cubicBezTo>
                <a:cubicBezTo>
                  <a:pt x="12810" y="137"/>
                  <a:pt x="12815" y="161"/>
                  <a:pt x="12815" y="186"/>
                </a:cubicBezTo>
                <a:lnTo>
                  <a:pt x="12815" y="2322"/>
                </a:lnTo>
                <a:cubicBezTo>
                  <a:pt x="12815" y="2347"/>
                  <a:pt x="12810" y="2371"/>
                  <a:pt x="12800" y="2393"/>
                </a:cubicBezTo>
                <a:cubicBezTo>
                  <a:pt x="12791" y="2416"/>
                  <a:pt x="12778" y="2436"/>
                  <a:pt x="12760" y="2454"/>
                </a:cubicBezTo>
                <a:cubicBezTo>
                  <a:pt x="12743" y="2471"/>
                  <a:pt x="12723" y="2484"/>
                  <a:pt x="12700" y="2494"/>
                </a:cubicBezTo>
                <a:cubicBezTo>
                  <a:pt x="12677" y="2503"/>
                  <a:pt x="12653" y="2508"/>
                  <a:pt x="12629" y="2508"/>
                </a:cubicBezTo>
                <a:lnTo>
                  <a:pt x="186" y="2508"/>
                </a:lnTo>
                <a:cubicBezTo>
                  <a:pt x="161" y="2508"/>
                  <a:pt x="137" y="2503"/>
                  <a:pt x="115" y="2494"/>
                </a:cubicBezTo>
                <a:cubicBezTo>
                  <a:pt x="92" y="2484"/>
                  <a:pt x="72" y="2471"/>
                  <a:pt x="54" y="2454"/>
                </a:cubicBezTo>
                <a:cubicBezTo>
                  <a:pt x="37" y="2436"/>
                  <a:pt x="24" y="2416"/>
                  <a:pt x="14" y="2393"/>
                </a:cubicBezTo>
                <a:cubicBezTo>
                  <a:pt x="5" y="2371"/>
                  <a:pt x="0" y="2347"/>
                  <a:pt x="0" y="2322"/>
                </a:cubicBezTo>
                <a:moveTo>
                  <a:pt x="46" y="186"/>
                </a:moveTo>
                <a:lnTo>
                  <a:pt x="46" y="2322"/>
                </a:lnTo>
                <a:cubicBezTo>
                  <a:pt x="46" y="2341"/>
                  <a:pt x="50" y="2359"/>
                  <a:pt x="57" y="2376"/>
                </a:cubicBezTo>
                <a:cubicBezTo>
                  <a:pt x="64" y="2393"/>
                  <a:pt x="74" y="2408"/>
                  <a:pt x="87" y="2421"/>
                </a:cubicBezTo>
                <a:cubicBezTo>
                  <a:pt x="100" y="2434"/>
                  <a:pt x="115" y="2444"/>
                  <a:pt x="132" y="2451"/>
                </a:cubicBezTo>
                <a:cubicBezTo>
                  <a:pt x="149" y="2458"/>
                  <a:pt x="167" y="2462"/>
                  <a:pt x="186" y="2462"/>
                </a:cubicBezTo>
                <a:lnTo>
                  <a:pt x="12629" y="2462"/>
                </a:lnTo>
                <a:cubicBezTo>
                  <a:pt x="12647" y="2462"/>
                  <a:pt x="12665" y="2458"/>
                  <a:pt x="12682" y="2451"/>
                </a:cubicBezTo>
                <a:cubicBezTo>
                  <a:pt x="12699" y="2444"/>
                  <a:pt x="12714" y="2434"/>
                  <a:pt x="12727" y="2421"/>
                </a:cubicBezTo>
                <a:cubicBezTo>
                  <a:pt x="12740" y="2408"/>
                  <a:pt x="12750" y="2393"/>
                  <a:pt x="12758" y="2376"/>
                </a:cubicBezTo>
                <a:cubicBezTo>
                  <a:pt x="12765" y="2359"/>
                  <a:pt x="12768" y="2341"/>
                  <a:pt x="12768" y="2322"/>
                </a:cubicBezTo>
                <a:lnTo>
                  <a:pt x="12768" y="186"/>
                </a:lnTo>
                <a:cubicBezTo>
                  <a:pt x="12768" y="167"/>
                  <a:pt x="12765" y="149"/>
                  <a:pt x="12758" y="132"/>
                </a:cubicBezTo>
                <a:cubicBezTo>
                  <a:pt x="12750" y="115"/>
                  <a:pt x="12740" y="100"/>
                  <a:pt x="12727" y="87"/>
                </a:cubicBezTo>
                <a:cubicBezTo>
                  <a:pt x="12714" y="74"/>
                  <a:pt x="12699" y="64"/>
                  <a:pt x="12682" y="57"/>
                </a:cubicBezTo>
                <a:cubicBezTo>
                  <a:pt x="12665" y="50"/>
                  <a:pt x="12647" y="46"/>
                  <a:pt x="12629" y="46"/>
                </a:cubicBezTo>
                <a:lnTo>
                  <a:pt x="186" y="46"/>
                </a:lnTo>
                <a:cubicBezTo>
                  <a:pt x="167" y="46"/>
                  <a:pt x="149" y="50"/>
                  <a:pt x="132" y="57"/>
                </a:cubicBezTo>
                <a:cubicBezTo>
                  <a:pt x="115" y="64"/>
                  <a:pt x="100" y="74"/>
                  <a:pt x="87" y="87"/>
                </a:cubicBezTo>
                <a:cubicBezTo>
                  <a:pt x="74" y="100"/>
                  <a:pt x="64" y="115"/>
                  <a:pt x="57" y="132"/>
                </a:cubicBezTo>
                <a:cubicBezTo>
                  <a:pt x="50" y="149"/>
                  <a:pt x="46" y="167"/>
                  <a:pt x="46"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49" name="任意多边形: 形状 448"/>
          <p:cNvSpPr/>
          <p:nvPr/>
        </p:nvSpPr>
        <p:spPr>
          <a:xfrm>
            <a:off x="5548680" y="3409200"/>
            <a:ext cx="4613400" cy="902880"/>
          </a:xfrm>
          <a:custGeom>
            <a:avLst/>
            <a:gdLst/>
            <a:ahLst/>
            <a:cxnLst/>
            <a:rect l="0" t="0" r="r" b="b"/>
            <a:pathLst>
              <a:path w="12815" h="2508">
                <a:moveTo>
                  <a:pt x="14" y="115"/>
                </a:moveTo>
                <a:cubicBezTo>
                  <a:pt x="24" y="92"/>
                  <a:pt x="37" y="72"/>
                  <a:pt x="54" y="55"/>
                </a:cubicBezTo>
                <a:cubicBezTo>
                  <a:pt x="72" y="37"/>
                  <a:pt x="92" y="24"/>
                  <a:pt x="115" y="15"/>
                </a:cubicBezTo>
                <a:cubicBezTo>
                  <a:pt x="137" y="5"/>
                  <a:pt x="161" y="0"/>
                  <a:pt x="186" y="0"/>
                </a:cubicBezTo>
                <a:lnTo>
                  <a:pt x="12629" y="0"/>
                </a:lnTo>
                <a:cubicBezTo>
                  <a:pt x="12653" y="0"/>
                  <a:pt x="12677" y="5"/>
                  <a:pt x="12700" y="15"/>
                </a:cubicBezTo>
                <a:cubicBezTo>
                  <a:pt x="12723" y="24"/>
                  <a:pt x="12743" y="37"/>
                  <a:pt x="12760" y="55"/>
                </a:cubicBezTo>
                <a:cubicBezTo>
                  <a:pt x="12778" y="72"/>
                  <a:pt x="12791" y="92"/>
                  <a:pt x="12800" y="115"/>
                </a:cubicBezTo>
                <a:cubicBezTo>
                  <a:pt x="12810" y="138"/>
                  <a:pt x="12815" y="162"/>
                  <a:pt x="12815" y="186"/>
                </a:cubicBezTo>
                <a:lnTo>
                  <a:pt x="12815" y="2323"/>
                </a:lnTo>
                <a:cubicBezTo>
                  <a:pt x="12815" y="2347"/>
                  <a:pt x="12810" y="2371"/>
                  <a:pt x="12800" y="2394"/>
                </a:cubicBezTo>
                <a:cubicBezTo>
                  <a:pt x="12791" y="2417"/>
                  <a:pt x="12778" y="2437"/>
                  <a:pt x="12760" y="2454"/>
                </a:cubicBezTo>
                <a:cubicBezTo>
                  <a:pt x="12743" y="2471"/>
                  <a:pt x="12723" y="2485"/>
                  <a:pt x="12700" y="2494"/>
                </a:cubicBezTo>
                <a:cubicBezTo>
                  <a:pt x="12677" y="2504"/>
                  <a:pt x="12653" y="2508"/>
                  <a:pt x="12629" y="2508"/>
                </a:cubicBezTo>
                <a:lnTo>
                  <a:pt x="186" y="2508"/>
                </a:lnTo>
                <a:cubicBezTo>
                  <a:pt x="161" y="2508"/>
                  <a:pt x="137" y="2504"/>
                  <a:pt x="115" y="2494"/>
                </a:cubicBezTo>
                <a:cubicBezTo>
                  <a:pt x="92" y="2485"/>
                  <a:pt x="72" y="2471"/>
                  <a:pt x="54" y="2454"/>
                </a:cubicBezTo>
                <a:cubicBezTo>
                  <a:pt x="37" y="2437"/>
                  <a:pt x="24" y="2417"/>
                  <a:pt x="14" y="2394"/>
                </a:cubicBezTo>
                <a:cubicBezTo>
                  <a:pt x="5" y="2371"/>
                  <a:pt x="0" y="2347"/>
                  <a:pt x="0" y="2323"/>
                </a:cubicBezTo>
                <a:lnTo>
                  <a:pt x="0" y="186"/>
                </a:lnTo>
                <a:cubicBezTo>
                  <a:pt x="0" y="161"/>
                  <a:pt x="5" y="138"/>
                  <a:pt x="14" y="115"/>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50" name="任意多边形: 形状 449"/>
          <p:cNvSpPr/>
          <p:nvPr/>
        </p:nvSpPr>
        <p:spPr>
          <a:xfrm>
            <a:off x="5548680" y="3409200"/>
            <a:ext cx="4613400" cy="902880"/>
          </a:xfrm>
          <a:custGeom>
            <a:avLst/>
            <a:gdLst/>
            <a:ahLst/>
            <a:cxnLst/>
            <a:rect l="0" t="0" r="r" b="b"/>
            <a:pathLst>
              <a:path w="12815" h="2508">
                <a:moveTo>
                  <a:pt x="0" y="2323"/>
                </a:moveTo>
                <a:lnTo>
                  <a:pt x="0" y="186"/>
                </a:lnTo>
                <a:cubicBezTo>
                  <a:pt x="0" y="162"/>
                  <a:pt x="5" y="138"/>
                  <a:pt x="14" y="115"/>
                </a:cubicBezTo>
                <a:cubicBezTo>
                  <a:pt x="24" y="92"/>
                  <a:pt x="37" y="72"/>
                  <a:pt x="54" y="55"/>
                </a:cubicBezTo>
                <a:cubicBezTo>
                  <a:pt x="72" y="37"/>
                  <a:pt x="92" y="24"/>
                  <a:pt x="115" y="15"/>
                </a:cubicBezTo>
                <a:cubicBezTo>
                  <a:pt x="137" y="5"/>
                  <a:pt x="161" y="0"/>
                  <a:pt x="186" y="0"/>
                </a:cubicBezTo>
                <a:lnTo>
                  <a:pt x="12629" y="0"/>
                </a:lnTo>
                <a:cubicBezTo>
                  <a:pt x="12653" y="0"/>
                  <a:pt x="12677" y="5"/>
                  <a:pt x="12700" y="15"/>
                </a:cubicBezTo>
                <a:cubicBezTo>
                  <a:pt x="12723" y="24"/>
                  <a:pt x="12743" y="37"/>
                  <a:pt x="12760" y="55"/>
                </a:cubicBezTo>
                <a:cubicBezTo>
                  <a:pt x="12778" y="72"/>
                  <a:pt x="12791" y="92"/>
                  <a:pt x="12800" y="115"/>
                </a:cubicBezTo>
                <a:cubicBezTo>
                  <a:pt x="12810" y="138"/>
                  <a:pt x="12815" y="162"/>
                  <a:pt x="12815" y="186"/>
                </a:cubicBezTo>
                <a:lnTo>
                  <a:pt x="12815" y="2323"/>
                </a:lnTo>
                <a:cubicBezTo>
                  <a:pt x="12815" y="2347"/>
                  <a:pt x="12810" y="2371"/>
                  <a:pt x="12800" y="2394"/>
                </a:cubicBezTo>
                <a:cubicBezTo>
                  <a:pt x="12791" y="2417"/>
                  <a:pt x="12778" y="2437"/>
                  <a:pt x="12760" y="2454"/>
                </a:cubicBezTo>
                <a:cubicBezTo>
                  <a:pt x="12743" y="2471"/>
                  <a:pt x="12723" y="2485"/>
                  <a:pt x="12700" y="2494"/>
                </a:cubicBezTo>
                <a:cubicBezTo>
                  <a:pt x="12677" y="2504"/>
                  <a:pt x="12653" y="2508"/>
                  <a:pt x="12629" y="2508"/>
                </a:cubicBezTo>
                <a:lnTo>
                  <a:pt x="186" y="2508"/>
                </a:lnTo>
                <a:cubicBezTo>
                  <a:pt x="161" y="2508"/>
                  <a:pt x="137" y="2504"/>
                  <a:pt x="115" y="2494"/>
                </a:cubicBezTo>
                <a:cubicBezTo>
                  <a:pt x="92" y="2485"/>
                  <a:pt x="72" y="2471"/>
                  <a:pt x="54" y="2454"/>
                </a:cubicBezTo>
                <a:cubicBezTo>
                  <a:pt x="37" y="2437"/>
                  <a:pt x="24" y="2417"/>
                  <a:pt x="14" y="2394"/>
                </a:cubicBezTo>
                <a:cubicBezTo>
                  <a:pt x="5" y="2371"/>
                  <a:pt x="0" y="2347"/>
                  <a:pt x="0" y="2323"/>
                </a:cubicBezTo>
                <a:moveTo>
                  <a:pt x="46" y="186"/>
                </a:moveTo>
                <a:lnTo>
                  <a:pt x="46" y="2323"/>
                </a:lnTo>
                <a:cubicBezTo>
                  <a:pt x="46" y="2341"/>
                  <a:pt x="50" y="2359"/>
                  <a:pt x="57" y="2376"/>
                </a:cubicBezTo>
                <a:cubicBezTo>
                  <a:pt x="64" y="2393"/>
                  <a:pt x="74" y="2408"/>
                  <a:pt x="87" y="2421"/>
                </a:cubicBezTo>
                <a:cubicBezTo>
                  <a:pt x="100" y="2434"/>
                  <a:pt x="115" y="2444"/>
                  <a:pt x="132" y="2451"/>
                </a:cubicBezTo>
                <a:cubicBezTo>
                  <a:pt x="149" y="2458"/>
                  <a:pt x="167" y="2462"/>
                  <a:pt x="186" y="2462"/>
                </a:cubicBezTo>
                <a:lnTo>
                  <a:pt x="12629" y="2462"/>
                </a:lnTo>
                <a:cubicBezTo>
                  <a:pt x="12647" y="2462"/>
                  <a:pt x="12665" y="2458"/>
                  <a:pt x="12682" y="2451"/>
                </a:cubicBezTo>
                <a:cubicBezTo>
                  <a:pt x="12699" y="2444"/>
                  <a:pt x="12714" y="2434"/>
                  <a:pt x="12727" y="2421"/>
                </a:cubicBezTo>
                <a:cubicBezTo>
                  <a:pt x="12740" y="2408"/>
                  <a:pt x="12750" y="2393"/>
                  <a:pt x="12758" y="2376"/>
                </a:cubicBezTo>
                <a:cubicBezTo>
                  <a:pt x="12765" y="2359"/>
                  <a:pt x="12768" y="2341"/>
                  <a:pt x="12768" y="2323"/>
                </a:cubicBezTo>
                <a:lnTo>
                  <a:pt x="12768" y="186"/>
                </a:lnTo>
                <a:cubicBezTo>
                  <a:pt x="12768" y="168"/>
                  <a:pt x="12765" y="150"/>
                  <a:pt x="12758" y="133"/>
                </a:cubicBezTo>
                <a:cubicBezTo>
                  <a:pt x="12750" y="116"/>
                  <a:pt x="12740" y="101"/>
                  <a:pt x="12727" y="88"/>
                </a:cubicBezTo>
                <a:cubicBezTo>
                  <a:pt x="12714" y="75"/>
                  <a:pt x="12699" y="65"/>
                  <a:pt x="12682" y="57"/>
                </a:cubicBezTo>
                <a:cubicBezTo>
                  <a:pt x="12665" y="50"/>
                  <a:pt x="12647" y="47"/>
                  <a:pt x="12629" y="47"/>
                </a:cubicBezTo>
                <a:lnTo>
                  <a:pt x="186" y="47"/>
                </a:lnTo>
                <a:cubicBezTo>
                  <a:pt x="167" y="47"/>
                  <a:pt x="149" y="50"/>
                  <a:pt x="132" y="57"/>
                </a:cubicBezTo>
                <a:cubicBezTo>
                  <a:pt x="115" y="65"/>
                  <a:pt x="100" y="75"/>
                  <a:pt x="87" y="88"/>
                </a:cubicBezTo>
                <a:cubicBezTo>
                  <a:pt x="74" y="101"/>
                  <a:pt x="64" y="116"/>
                  <a:pt x="57" y="133"/>
                </a:cubicBezTo>
                <a:cubicBezTo>
                  <a:pt x="50" y="150"/>
                  <a:pt x="46" y="168"/>
                  <a:pt x="46"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51" name="任意多边形: 形状 450"/>
          <p:cNvSpPr/>
          <p:nvPr/>
        </p:nvSpPr>
        <p:spPr>
          <a:xfrm>
            <a:off x="5548680" y="4445640"/>
            <a:ext cx="4613400" cy="902880"/>
          </a:xfrm>
          <a:custGeom>
            <a:avLst/>
            <a:gdLst/>
            <a:ahLst/>
            <a:cxnLst/>
            <a:rect l="0" t="0" r="r" b="b"/>
            <a:pathLst>
              <a:path w="12815" h="2508">
                <a:moveTo>
                  <a:pt x="14" y="114"/>
                </a:moveTo>
                <a:cubicBezTo>
                  <a:pt x="24" y="92"/>
                  <a:pt x="37" y="72"/>
                  <a:pt x="54" y="54"/>
                </a:cubicBezTo>
                <a:cubicBezTo>
                  <a:pt x="72" y="37"/>
                  <a:pt x="92" y="23"/>
                  <a:pt x="115" y="14"/>
                </a:cubicBezTo>
                <a:cubicBezTo>
                  <a:pt x="137" y="5"/>
                  <a:pt x="161" y="0"/>
                  <a:pt x="186" y="0"/>
                </a:cubicBezTo>
                <a:lnTo>
                  <a:pt x="12629" y="0"/>
                </a:lnTo>
                <a:cubicBezTo>
                  <a:pt x="12654" y="0"/>
                  <a:pt x="12677" y="5"/>
                  <a:pt x="12700" y="14"/>
                </a:cubicBezTo>
                <a:cubicBezTo>
                  <a:pt x="12723" y="23"/>
                  <a:pt x="12743" y="37"/>
                  <a:pt x="12760" y="54"/>
                </a:cubicBezTo>
                <a:cubicBezTo>
                  <a:pt x="12778" y="72"/>
                  <a:pt x="12791" y="92"/>
                  <a:pt x="12800" y="114"/>
                </a:cubicBezTo>
                <a:cubicBezTo>
                  <a:pt x="12810" y="137"/>
                  <a:pt x="12815" y="161"/>
                  <a:pt x="12815" y="186"/>
                </a:cubicBezTo>
                <a:lnTo>
                  <a:pt x="12815" y="2322"/>
                </a:lnTo>
                <a:cubicBezTo>
                  <a:pt x="12815" y="2347"/>
                  <a:pt x="12810" y="2370"/>
                  <a:pt x="12800" y="2393"/>
                </a:cubicBezTo>
                <a:cubicBezTo>
                  <a:pt x="12791" y="2416"/>
                  <a:pt x="12778" y="2436"/>
                  <a:pt x="12760" y="2453"/>
                </a:cubicBezTo>
                <a:cubicBezTo>
                  <a:pt x="12743" y="2471"/>
                  <a:pt x="12723" y="2484"/>
                  <a:pt x="12700" y="2494"/>
                </a:cubicBezTo>
                <a:cubicBezTo>
                  <a:pt x="12677" y="2503"/>
                  <a:pt x="12653" y="2508"/>
                  <a:pt x="12629" y="2508"/>
                </a:cubicBezTo>
                <a:lnTo>
                  <a:pt x="186" y="2508"/>
                </a:lnTo>
                <a:cubicBezTo>
                  <a:pt x="161" y="2508"/>
                  <a:pt x="137" y="2503"/>
                  <a:pt x="115" y="2494"/>
                </a:cubicBezTo>
                <a:cubicBezTo>
                  <a:pt x="92" y="2484"/>
                  <a:pt x="72" y="2471"/>
                  <a:pt x="54" y="2453"/>
                </a:cubicBezTo>
                <a:cubicBezTo>
                  <a:pt x="37" y="2436"/>
                  <a:pt x="24" y="2416"/>
                  <a:pt x="14" y="2393"/>
                </a:cubicBezTo>
                <a:cubicBezTo>
                  <a:pt x="5" y="2371"/>
                  <a:pt x="0" y="2347"/>
                  <a:pt x="0" y="2322"/>
                </a:cubicBezTo>
                <a:lnTo>
                  <a:pt x="0" y="185"/>
                </a:lnTo>
                <a:cubicBezTo>
                  <a:pt x="0" y="161"/>
                  <a:pt x="5" y="137"/>
                  <a:pt x="14" y="114"/>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52" name="任意多边形: 形状 451"/>
          <p:cNvSpPr/>
          <p:nvPr/>
        </p:nvSpPr>
        <p:spPr>
          <a:xfrm>
            <a:off x="5548680" y="4445640"/>
            <a:ext cx="4613400" cy="902880"/>
          </a:xfrm>
          <a:custGeom>
            <a:avLst/>
            <a:gdLst/>
            <a:ahLst/>
            <a:cxnLst/>
            <a:rect l="0" t="0" r="r" b="b"/>
            <a:pathLst>
              <a:path w="12815" h="2508">
                <a:moveTo>
                  <a:pt x="0" y="2322"/>
                </a:moveTo>
                <a:lnTo>
                  <a:pt x="0" y="186"/>
                </a:lnTo>
                <a:cubicBezTo>
                  <a:pt x="0" y="161"/>
                  <a:pt x="5" y="137"/>
                  <a:pt x="14" y="114"/>
                </a:cubicBezTo>
                <a:cubicBezTo>
                  <a:pt x="24" y="92"/>
                  <a:pt x="37" y="72"/>
                  <a:pt x="54" y="54"/>
                </a:cubicBezTo>
                <a:cubicBezTo>
                  <a:pt x="72" y="37"/>
                  <a:pt x="92" y="23"/>
                  <a:pt x="115" y="14"/>
                </a:cubicBezTo>
                <a:cubicBezTo>
                  <a:pt x="137" y="5"/>
                  <a:pt x="161" y="0"/>
                  <a:pt x="186" y="0"/>
                </a:cubicBezTo>
                <a:lnTo>
                  <a:pt x="12629" y="0"/>
                </a:lnTo>
                <a:cubicBezTo>
                  <a:pt x="12653" y="0"/>
                  <a:pt x="12677" y="5"/>
                  <a:pt x="12700" y="14"/>
                </a:cubicBezTo>
                <a:cubicBezTo>
                  <a:pt x="12723" y="23"/>
                  <a:pt x="12743" y="37"/>
                  <a:pt x="12760" y="54"/>
                </a:cubicBezTo>
                <a:cubicBezTo>
                  <a:pt x="12778" y="72"/>
                  <a:pt x="12791" y="92"/>
                  <a:pt x="12800" y="114"/>
                </a:cubicBezTo>
                <a:cubicBezTo>
                  <a:pt x="12810" y="137"/>
                  <a:pt x="12815" y="161"/>
                  <a:pt x="12815" y="186"/>
                </a:cubicBezTo>
                <a:lnTo>
                  <a:pt x="12815" y="2322"/>
                </a:lnTo>
                <a:cubicBezTo>
                  <a:pt x="12815" y="2347"/>
                  <a:pt x="12810" y="2370"/>
                  <a:pt x="12800" y="2393"/>
                </a:cubicBezTo>
                <a:cubicBezTo>
                  <a:pt x="12791" y="2416"/>
                  <a:pt x="12778" y="2436"/>
                  <a:pt x="12760" y="2453"/>
                </a:cubicBezTo>
                <a:cubicBezTo>
                  <a:pt x="12743" y="2471"/>
                  <a:pt x="12723" y="2484"/>
                  <a:pt x="12700" y="2494"/>
                </a:cubicBezTo>
                <a:cubicBezTo>
                  <a:pt x="12677" y="2503"/>
                  <a:pt x="12653" y="2508"/>
                  <a:pt x="12629" y="2508"/>
                </a:cubicBezTo>
                <a:lnTo>
                  <a:pt x="186" y="2508"/>
                </a:lnTo>
                <a:cubicBezTo>
                  <a:pt x="161" y="2508"/>
                  <a:pt x="137" y="2503"/>
                  <a:pt x="115" y="2494"/>
                </a:cubicBezTo>
                <a:cubicBezTo>
                  <a:pt x="92" y="2484"/>
                  <a:pt x="72" y="2471"/>
                  <a:pt x="54" y="2453"/>
                </a:cubicBezTo>
                <a:cubicBezTo>
                  <a:pt x="37" y="2436"/>
                  <a:pt x="24" y="2416"/>
                  <a:pt x="14" y="2393"/>
                </a:cubicBezTo>
                <a:cubicBezTo>
                  <a:pt x="5" y="2370"/>
                  <a:pt x="0" y="2347"/>
                  <a:pt x="0" y="2322"/>
                </a:cubicBezTo>
                <a:moveTo>
                  <a:pt x="46" y="186"/>
                </a:moveTo>
                <a:lnTo>
                  <a:pt x="46" y="2322"/>
                </a:lnTo>
                <a:cubicBezTo>
                  <a:pt x="46" y="2341"/>
                  <a:pt x="50" y="2358"/>
                  <a:pt x="57" y="2375"/>
                </a:cubicBezTo>
                <a:cubicBezTo>
                  <a:pt x="64" y="2393"/>
                  <a:pt x="74" y="2408"/>
                  <a:pt x="87" y="2421"/>
                </a:cubicBezTo>
                <a:cubicBezTo>
                  <a:pt x="100" y="2434"/>
                  <a:pt x="115" y="2444"/>
                  <a:pt x="132" y="2451"/>
                </a:cubicBezTo>
                <a:cubicBezTo>
                  <a:pt x="149" y="2458"/>
                  <a:pt x="167" y="2461"/>
                  <a:pt x="186" y="2461"/>
                </a:cubicBezTo>
                <a:lnTo>
                  <a:pt x="12629" y="2461"/>
                </a:lnTo>
                <a:cubicBezTo>
                  <a:pt x="12647" y="2461"/>
                  <a:pt x="12665" y="2458"/>
                  <a:pt x="12682" y="2451"/>
                </a:cubicBezTo>
                <a:cubicBezTo>
                  <a:pt x="12699" y="2444"/>
                  <a:pt x="12714" y="2434"/>
                  <a:pt x="12727" y="2421"/>
                </a:cubicBezTo>
                <a:cubicBezTo>
                  <a:pt x="12740" y="2408"/>
                  <a:pt x="12750" y="2393"/>
                  <a:pt x="12758" y="2375"/>
                </a:cubicBezTo>
                <a:cubicBezTo>
                  <a:pt x="12765" y="2358"/>
                  <a:pt x="12768" y="2341"/>
                  <a:pt x="12768" y="2322"/>
                </a:cubicBezTo>
                <a:lnTo>
                  <a:pt x="12768" y="186"/>
                </a:lnTo>
                <a:cubicBezTo>
                  <a:pt x="12768" y="167"/>
                  <a:pt x="12765" y="149"/>
                  <a:pt x="12758" y="132"/>
                </a:cubicBezTo>
                <a:cubicBezTo>
                  <a:pt x="12750" y="115"/>
                  <a:pt x="12740" y="100"/>
                  <a:pt x="12727" y="87"/>
                </a:cubicBezTo>
                <a:cubicBezTo>
                  <a:pt x="12714" y="74"/>
                  <a:pt x="12699" y="64"/>
                  <a:pt x="12682" y="57"/>
                </a:cubicBezTo>
                <a:cubicBezTo>
                  <a:pt x="12665" y="50"/>
                  <a:pt x="12647" y="46"/>
                  <a:pt x="12629" y="46"/>
                </a:cubicBezTo>
                <a:lnTo>
                  <a:pt x="186" y="46"/>
                </a:lnTo>
                <a:cubicBezTo>
                  <a:pt x="167" y="46"/>
                  <a:pt x="149" y="50"/>
                  <a:pt x="132" y="57"/>
                </a:cubicBezTo>
                <a:cubicBezTo>
                  <a:pt x="115" y="64"/>
                  <a:pt x="100" y="74"/>
                  <a:pt x="87" y="87"/>
                </a:cubicBezTo>
                <a:cubicBezTo>
                  <a:pt x="74" y="100"/>
                  <a:pt x="64" y="115"/>
                  <a:pt x="57" y="132"/>
                </a:cubicBezTo>
                <a:cubicBezTo>
                  <a:pt x="50" y="149"/>
                  <a:pt x="46" y="167"/>
                  <a:pt x="46"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453" name="图片 452"/>
          <p:cNvPicPr/>
          <p:nvPr/>
        </p:nvPicPr>
        <p:blipFill>
          <a:blip r:embed="rId9"/>
          <a:stretch/>
        </p:blipFill>
        <p:spPr>
          <a:xfrm>
            <a:off x="5699160" y="1788480"/>
            <a:ext cx="200160" cy="200160"/>
          </a:xfrm>
          <a:prstGeom prst="rect">
            <a:avLst/>
          </a:prstGeom>
          <a:noFill/>
          <a:ln w="0">
            <a:noFill/>
          </a:ln>
        </p:spPr>
      </p:pic>
      <p:sp>
        <p:nvSpPr>
          <p:cNvPr id="454" name="文本框 453"/>
          <p:cNvSpPr txBox="1"/>
          <p:nvPr/>
        </p:nvSpPr>
        <p:spPr>
          <a:xfrm>
            <a:off x="952560" y="5020200"/>
            <a:ext cx="3528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与导出</a:t>
            </a:r>
            <a:endParaRPr lang="en-US" sz="920" b="0" u="none" strike="noStrike">
              <a:solidFill>
                <a:srgbClr val="000000"/>
              </a:solidFill>
              <a:effectLst/>
              <a:uFillTx/>
              <a:latin typeface="Times New Roman"/>
            </a:endParaRPr>
          </a:p>
        </p:txBody>
      </p:sp>
      <p:pic>
        <p:nvPicPr>
          <p:cNvPr id="455" name="图片 454"/>
          <p:cNvPicPr/>
          <p:nvPr/>
        </p:nvPicPr>
        <p:blipFill>
          <a:blip r:embed="rId10"/>
          <a:stretch/>
        </p:blipFill>
        <p:spPr>
          <a:xfrm>
            <a:off x="5699160" y="2557080"/>
            <a:ext cx="208440" cy="166680"/>
          </a:xfrm>
          <a:prstGeom prst="rect">
            <a:avLst/>
          </a:prstGeom>
          <a:noFill/>
          <a:ln w="0">
            <a:noFill/>
          </a:ln>
        </p:spPr>
      </p:pic>
      <p:sp>
        <p:nvSpPr>
          <p:cNvPr id="456" name="文本框 455"/>
          <p:cNvSpPr txBox="1"/>
          <p:nvPr/>
        </p:nvSpPr>
        <p:spPr>
          <a:xfrm>
            <a:off x="5983560" y="1722960"/>
            <a:ext cx="16099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南向设备模拟模块</a:t>
            </a:r>
            <a:endParaRPr lang="en-US" sz="1580" b="0" u="none" strike="noStrike">
              <a:solidFill>
                <a:srgbClr val="000000"/>
              </a:solidFill>
              <a:effectLst/>
              <a:uFillTx/>
              <a:latin typeface="Times New Roman"/>
            </a:endParaRPr>
          </a:p>
        </p:txBody>
      </p:sp>
      <p:sp>
        <p:nvSpPr>
          <p:cNvPr id="457" name="文本框 456"/>
          <p:cNvSpPr txBox="1"/>
          <p:nvPr/>
        </p:nvSpPr>
        <p:spPr>
          <a:xfrm>
            <a:off x="6008400" y="250524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设备模拟管理</a:t>
            </a:r>
            <a:endParaRPr lang="en-US" sz="1320" b="0" u="none" strike="noStrike">
              <a:solidFill>
                <a:srgbClr val="000000"/>
              </a:solidFill>
              <a:effectLst/>
              <a:uFillTx/>
              <a:latin typeface="Times New Roman"/>
            </a:endParaRPr>
          </a:p>
        </p:txBody>
      </p:sp>
      <p:sp>
        <p:nvSpPr>
          <p:cNvPr id="458" name="文本框 457"/>
          <p:cNvSpPr txBox="1"/>
          <p:nvPr/>
        </p:nvSpPr>
        <p:spPr>
          <a:xfrm>
            <a:off x="6008400" y="2780640"/>
            <a:ext cx="3990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模拟多种智能家居设备，为每个设备分配唯⼀标识，并维护其绑定状态和在线</a:t>
            </a:r>
            <a:endParaRPr lang="en-US" sz="920" b="0" u="none" strike="noStrike">
              <a:solidFill>
                <a:srgbClr val="000000"/>
              </a:solidFill>
              <a:effectLst/>
              <a:uFillTx/>
              <a:latin typeface="Times New Roman"/>
            </a:endParaRPr>
          </a:p>
        </p:txBody>
      </p:sp>
      <p:pic>
        <p:nvPicPr>
          <p:cNvPr id="459" name="图片 458"/>
          <p:cNvPicPr/>
          <p:nvPr/>
        </p:nvPicPr>
        <p:blipFill>
          <a:blip r:embed="rId11"/>
          <a:stretch/>
        </p:blipFill>
        <p:spPr>
          <a:xfrm>
            <a:off x="5699160" y="3593520"/>
            <a:ext cx="108360" cy="166680"/>
          </a:xfrm>
          <a:prstGeom prst="rect">
            <a:avLst/>
          </a:prstGeom>
          <a:noFill/>
          <a:ln w="0">
            <a:noFill/>
          </a:ln>
        </p:spPr>
      </p:pic>
      <p:sp>
        <p:nvSpPr>
          <p:cNvPr id="460" name="文本框 459"/>
          <p:cNvSpPr txBox="1"/>
          <p:nvPr/>
        </p:nvSpPr>
        <p:spPr>
          <a:xfrm>
            <a:off x="6008400" y="2948040"/>
            <a:ext cx="2354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状态</a:t>
            </a:r>
            <a:endParaRPr lang="en-US" sz="920" b="0" u="none" strike="noStrike">
              <a:solidFill>
                <a:srgbClr val="000000"/>
              </a:solidFill>
              <a:effectLst/>
              <a:uFillTx/>
              <a:latin typeface="Times New Roman"/>
            </a:endParaRPr>
          </a:p>
        </p:txBody>
      </p:sp>
      <p:sp>
        <p:nvSpPr>
          <p:cNvPr id="461" name="文本框 460"/>
          <p:cNvSpPr txBox="1"/>
          <p:nvPr/>
        </p:nvSpPr>
        <p:spPr>
          <a:xfrm>
            <a:off x="5908320" y="35416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环境数据采集</a:t>
            </a:r>
            <a:endParaRPr lang="en-US" sz="1320" b="0" u="none" strike="noStrike">
              <a:solidFill>
                <a:srgbClr val="000000"/>
              </a:solidFill>
              <a:effectLst/>
              <a:uFillTx/>
              <a:latin typeface="Times New Roman"/>
            </a:endParaRPr>
          </a:p>
        </p:txBody>
      </p:sp>
      <p:sp>
        <p:nvSpPr>
          <p:cNvPr id="462" name="文本框 461"/>
          <p:cNvSpPr txBox="1"/>
          <p:nvPr/>
        </p:nvSpPr>
        <p:spPr>
          <a:xfrm>
            <a:off x="5908320" y="3817080"/>
            <a:ext cx="41079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通过开发板外接传感器采集室内温度、湿度、空⽓质量等环境数据，并按设定频</a:t>
            </a:r>
            <a:endParaRPr lang="en-US" sz="920" b="0" u="none" strike="noStrike">
              <a:solidFill>
                <a:srgbClr val="000000"/>
              </a:solidFill>
              <a:effectLst/>
              <a:uFillTx/>
              <a:latin typeface="Times New Roman"/>
            </a:endParaRPr>
          </a:p>
        </p:txBody>
      </p:sp>
      <p:pic>
        <p:nvPicPr>
          <p:cNvPr id="463" name="图片 462"/>
          <p:cNvPicPr/>
          <p:nvPr/>
        </p:nvPicPr>
        <p:blipFill>
          <a:blip r:embed="rId12"/>
          <a:stretch/>
        </p:blipFill>
        <p:spPr>
          <a:xfrm>
            <a:off x="5699160" y="4629600"/>
            <a:ext cx="208440" cy="166680"/>
          </a:xfrm>
          <a:prstGeom prst="rect">
            <a:avLst/>
          </a:prstGeom>
          <a:noFill/>
          <a:ln w="0">
            <a:noFill/>
          </a:ln>
        </p:spPr>
      </p:pic>
      <p:sp>
        <p:nvSpPr>
          <p:cNvPr id="464" name="文本框 463"/>
          <p:cNvSpPr txBox="1"/>
          <p:nvPr/>
        </p:nvSpPr>
        <p:spPr>
          <a:xfrm>
            <a:off x="5908320" y="3984120"/>
            <a:ext cx="939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率上报给北向应⽤</a:t>
            </a:r>
            <a:endParaRPr lang="en-US" sz="920" b="0" u="none" strike="noStrike">
              <a:solidFill>
                <a:srgbClr val="000000"/>
              </a:solidFill>
              <a:effectLst/>
              <a:uFillTx/>
              <a:latin typeface="Times New Roman"/>
            </a:endParaRPr>
          </a:p>
        </p:txBody>
      </p:sp>
      <p:sp>
        <p:nvSpPr>
          <p:cNvPr id="465" name="文本框 464"/>
          <p:cNvSpPr txBox="1"/>
          <p:nvPr/>
        </p:nvSpPr>
        <p:spPr>
          <a:xfrm>
            <a:off x="6008400" y="457776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设备通信适配</a:t>
            </a:r>
            <a:endParaRPr lang="en-US" sz="1320" b="0" u="none" strike="noStrike">
              <a:solidFill>
                <a:srgbClr val="000000"/>
              </a:solidFill>
              <a:effectLst/>
              <a:uFillTx/>
              <a:latin typeface="Times New Roman"/>
            </a:endParaRPr>
          </a:p>
        </p:txBody>
      </p:sp>
      <p:sp>
        <p:nvSpPr>
          <p:cNvPr id="466" name="文本框 465"/>
          <p:cNvSpPr txBox="1"/>
          <p:nvPr/>
        </p:nvSpPr>
        <p:spPr>
          <a:xfrm>
            <a:off x="6008400" y="4853160"/>
            <a:ext cx="3990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基于鸿蒙系统分布式通信能⼒，实现南向开发板与北向应⽤之间的数据交互，</a:t>
            </a:r>
            <a:endParaRPr lang="en-US" sz="920" b="0" u="none" strike="noStrike">
              <a:solidFill>
                <a:srgbClr val="000000"/>
              </a:solidFill>
              <a:effectLst/>
              <a:uFillTx/>
              <a:latin typeface="Times New Roman"/>
            </a:endParaRPr>
          </a:p>
        </p:txBody>
      </p:sp>
      <p:sp>
        <p:nvSpPr>
          <p:cNvPr id="467" name="任意多边形: 形状 466"/>
          <p:cNvSpPr/>
          <p:nvPr/>
        </p:nvSpPr>
        <p:spPr>
          <a:xfrm>
            <a:off x="534600" y="5665680"/>
            <a:ext cx="134280" cy="133920"/>
          </a:xfrm>
          <a:custGeom>
            <a:avLst/>
            <a:gdLst/>
            <a:ahLst/>
            <a:cxnLst/>
            <a:rect l="0" t="0" r="r" b="b"/>
            <a:pathLst>
              <a:path w="373" h="372">
                <a:moveTo>
                  <a:pt x="0" y="280"/>
                </a:moveTo>
                <a:lnTo>
                  <a:pt x="0" y="94"/>
                </a:lnTo>
                <a:cubicBezTo>
                  <a:pt x="0" y="81"/>
                  <a:pt x="2" y="70"/>
                  <a:pt x="7" y="58"/>
                </a:cubicBezTo>
                <a:cubicBezTo>
                  <a:pt x="12" y="47"/>
                  <a:pt x="19" y="37"/>
                  <a:pt x="27" y="27"/>
                </a:cubicBezTo>
                <a:cubicBezTo>
                  <a:pt x="36" y="18"/>
                  <a:pt x="46" y="12"/>
                  <a:pt x="57" y="7"/>
                </a:cubicBezTo>
                <a:cubicBezTo>
                  <a:pt x="69" y="2"/>
                  <a:pt x="81" y="0"/>
                  <a:pt x="93" y="0"/>
                </a:cubicBezTo>
                <a:lnTo>
                  <a:pt x="280" y="0"/>
                </a:lnTo>
                <a:cubicBezTo>
                  <a:pt x="292" y="0"/>
                  <a:pt x="304" y="2"/>
                  <a:pt x="315" y="7"/>
                </a:cubicBezTo>
                <a:cubicBezTo>
                  <a:pt x="327" y="12"/>
                  <a:pt x="337" y="18"/>
                  <a:pt x="345" y="27"/>
                </a:cubicBezTo>
                <a:cubicBezTo>
                  <a:pt x="354" y="37"/>
                  <a:pt x="361" y="47"/>
                  <a:pt x="365" y="58"/>
                </a:cubicBezTo>
                <a:cubicBezTo>
                  <a:pt x="370" y="70"/>
                  <a:pt x="373" y="81"/>
                  <a:pt x="373" y="94"/>
                </a:cubicBezTo>
                <a:lnTo>
                  <a:pt x="373" y="280"/>
                </a:lnTo>
                <a:cubicBezTo>
                  <a:pt x="373" y="292"/>
                  <a:pt x="370" y="304"/>
                  <a:pt x="365" y="315"/>
                </a:cubicBezTo>
                <a:cubicBezTo>
                  <a:pt x="361" y="326"/>
                  <a:pt x="354" y="336"/>
                  <a:pt x="345" y="345"/>
                </a:cubicBezTo>
                <a:cubicBezTo>
                  <a:pt x="337" y="354"/>
                  <a:pt x="327" y="361"/>
                  <a:pt x="315" y="365"/>
                </a:cubicBezTo>
                <a:cubicBezTo>
                  <a:pt x="304" y="370"/>
                  <a:pt x="292" y="372"/>
                  <a:pt x="280" y="372"/>
                </a:cubicBezTo>
                <a:lnTo>
                  <a:pt x="93" y="372"/>
                </a:lnTo>
                <a:cubicBezTo>
                  <a:pt x="81" y="372"/>
                  <a:pt x="69" y="370"/>
                  <a:pt x="57" y="365"/>
                </a:cubicBezTo>
                <a:cubicBezTo>
                  <a:pt x="46" y="361"/>
                  <a:pt x="36" y="354"/>
                  <a:pt x="27" y="345"/>
                </a:cubicBezTo>
                <a:cubicBezTo>
                  <a:pt x="19" y="336"/>
                  <a:pt x="12" y="326"/>
                  <a:pt x="7" y="315"/>
                </a:cubicBezTo>
                <a:cubicBezTo>
                  <a:pt x="2" y="304"/>
                  <a:pt x="0" y="292"/>
                  <a:pt x="0" y="280"/>
                </a:cubicBezTo>
                <a:close/>
              </a:path>
            </a:pathLst>
          </a:custGeom>
          <a:solidFill>
            <a:srgbClr val="3B82F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68" name="文本框 467"/>
          <p:cNvSpPr txBox="1"/>
          <p:nvPr/>
        </p:nvSpPr>
        <p:spPr>
          <a:xfrm>
            <a:off x="6008400" y="5020200"/>
            <a:ext cx="26996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确保设备状态上报和控制指令接收与响应的稳定⾼效</a:t>
            </a:r>
            <a:endParaRPr lang="en-US" sz="920" b="0" u="none" strike="noStrike">
              <a:solidFill>
                <a:srgbClr val="000000"/>
              </a:solidFill>
              <a:effectLst/>
              <a:uFillTx/>
              <a:latin typeface="Times New Roman"/>
            </a:endParaRPr>
          </a:p>
        </p:txBody>
      </p:sp>
      <p:sp>
        <p:nvSpPr>
          <p:cNvPr id="469" name="任意多边形: 形状 468"/>
          <p:cNvSpPr/>
          <p:nvPr/>
        </p:nvSpPr>
        <p:spPr>
          <a:xfrm>
            <a:off x="1704600" y="5665680"/>
            <a:ext cx="133920" cy="133920"/>
          </a:xfrm>
          <a:custGeom>
            <a:avLst/>
            <a:gdLst/>
            <a:ahLst/>
            <a:cxnLst/>
            <a:rect l="0" t="0" r="r" b="b"/>
            <a:pathLst>
              <a:path w="372" h="372">
                <a:moveTo>
                  <a:pt x="0" y="280"/>
                </a:moveTo>
                <a:lnTo>
                  <a:pt x="0" y="94"/>
                </a:lnTo>
                <a:cubicBezTo>
                  <a:pt x="0" y="81"/>
                  <a:pt x="2" y="70"/>
                  <a:pt x="7" y="58"/>
                </a:cubicBezTo>
                <a:cubicBezTo>
                  <a:pt x="12" y="47"/>
                  <a:pt x="18" y="37"/>
                  <a:pt x="27" y="27"/>
                </a:cubicBezTo>
                <a:cubicBezTo>
                  <a:pt x="36" y="18"/>
                  <a:pt x="46" y="12"/>
                  <a:pt x="57" y="7"/>
                </a:cubicBezTo>
                <a:cubicBezTo>
                  <a:pt x="69" y="2"/>
                  <a:pt x="81" y="0"/>
                  <a:pt x="93" y="0"/>
                </a:cubicBezTo>
                <a:lnTo>
                  <a:pt x="280" y="0"/>
                </a:lnTo>
                <a:cubicBezTo>
                  <a:pt x="292" y="0"/>
                  <a:pt x="304" y="2"/>
                  <a:pt x="315" y="7"/>
                </a:cubicBezTo>
                <a:cubicBezTo>
                  <a:pt x="326" y="12"/>
                  <a:pt x="336" y="18"/>
                  <a:pt x="345" y="27"/>
                </a:cubicBezTo>
                <a:cubicBezTo>
                  <a:pt x="354" y="37"/>
                  <a:pt x="361" y="47"/>
                  <a:pt x="365" y="58"/>
                </a:cubicBezTo>
                <a:cubicBezTo>
                  <a:pt x="370" y="70"/>
                  <a:pt x="372" y="81"/>
                  <a:pt x="372" y="94"/>
                </a:cubicBezTo>
                <a:lnTo>
                  <a:pt x="372" y="280"/>
                </a:lnTo>
                <a:cubicBezTo>
                  <a:pt x="372" y="292"/>
                  <a:pt x="370" y="304"/>
                  <a:pt x="365" y="315"/>
                </a:cubicBezTo>
                <a:cubicBezTo>
                  <a:pt x="361" y="326"/>
                  <a:pt x="354" y="336"/>
                  <a:pt x="345" y="345"/>
                </a:cubicBezTo>
                <a:cubicBezTo>
                  <a:pt x="336" y="354"/>
                  <a:pt x="326" y="361"/>
                  <a:pt x="315" y="365"/>
                </a:cubicBezTo>
                <a:cubicBezTo>
                  <a:pt x="304" y="370"/>
                  <a:pt x="292" y="372"/>
                  <a:pt x="280" y="372"/>
                </a:cubicBezTo>
                <a:lnTo>
                  <a:pt x="93" y="372"/>
                </a:lnTo>
                <a:cubicBezTo>
                  <a:pt x="81" y="372"/>
                  <a:pt x="69" y="370"/>
                  <a:pt x="57" y="365"/>
                </a:cubicBezTo>
                <a:cubicBezTo>
                  <a:pt x="46" y="361"/>
                  <a:pt x="36" y="354"/>
                  <a:pt x="27" y="345"/>
                </a:cubicBezTo>
                <a:cubicBezTo>
                  <a:pt x="18" y="336"/>
                  <a:pt x="12" y="326"/>
                  <a:pt x="7" y="315"/>
                </a:cubicBezTo>
                <a:cubicBezTo>
                  <a:pt x="2" y="304"/>
                  <a:pt x="0" y="292"/>
                  <a:pt x="0" y="280"/>
                </a:cubicBezTo>
                <a:close/>
              </a:path>
            </a:pathLst>
          </a:custGeom>
          <a:solidFill>
            <a:srgbClr val="FF6900"/>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70" name="文本框 469"/>
          <p:cNvSpPr txBox="1"/>
          <p:nvPr/>
        </p:nvSpPr>
        <p:spPr>
          <a:xfrm>
            <a:off x="735480" y="563868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北向应⽤模块</a:t>
            </a:r>
            <a:endParaRPr lang="en-US" sz="920" b="0" u="none" strike="noStrike">
              <a:solidFill>
                <a:srgbClr val="000000"/>
              </a:solidFill>
              <a:effectLst/>
              <a:uFillTx/>
              <a:latin typeface="Times New Roman"/>
            </a:endParaRPr>
          </a:p>
        </p:txBody>
      </p:sp>
      <p:sp>
        <p:nvSpPr>
          <p:cNvPr id="471" name="文本框 470"/>
          <p:cNvSpPr txBox="1"/>
          <p:nvPr/>
        </p:nvSpPr>
        <p:spPr>
          <a:xfrm>
            <a:off x="1905480" y="5638680"/>
            <a:ext cx="939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南向设备模拟模块</a:t>
            </a:r>
            <a:endParaRPr lang="en-US" sz="920" b="0" u="none" strike="noStrike">
              <a:solidFill>
                <a:srgbClr val="000000"/>
              </a:solidFill>
              <a:effectLst/>
              <a:uFillTx/>
              <a:latin typeface="Times New Roman"/>
            </a:endParaRPr>
          </a:p>
        </p:txBody>
      </p:sp>
      <p:sp>
        <p:nvSpPr>
          <p:cNvPr id="472" name="文本框 471"/>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473" name="文本框 472"/>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8</a:t>
            </a:r>
            <a:endParaRPr lang="en-US" sz="920" b="0" u="none" strike="noStrike">
              <a:solidFill>
                <a:srgbClr val="000000"/>
              </a:solidFill>
              <a:effectLst/>
              <a:uFillTx/>
              <a:latin typeface="Times New Roman"/>
            </a:endParaRPr>
          </a:p>
        </p:txBody>
      </p:sp>
      <p:sp>
        <p:nvSpPr>
          <p:cNvPr id="474" name="文本框 473"/>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475" name="文本框 474"/>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476" name="文本框 475"/>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477" name="文本框 476"/>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478" name="文本框 477"/>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图片 478"/>
          <p:cNvPicPr/>
          <p:nvPr/>
        </p:nvPicPr>
        <p:blipFill>
          <a:blip r:embed="rId2"/>
          <a:stretch/>
        </p:blipFill>
        <p:spPr>
          <a:xfrm>
            <a:off x="0" y="0"/>
            <a:ext cx="10696320" cy="6016320"/>
          </a:xfrm>
          <a:prstGeom prst="rect">
            <a:avLst/>
          </a:prstGeom>
          <a:noFill/>
          <a:ln w="0">
            <a:noFill/>
          </a:ln>
        </p:spPr>
      </p:pic>
      <p:pic>
        <p:nvPicPr>
          <p:cNvPr id="480" name="图片 479"/>
          <p:cNvPicPr/>
          <p:nvPr/>
        </p:nvPicPr>
        <p:blipFill>
          <a:blip r:embed="rId3"/>
          <a:stretch/>
        </p:blipFill>
        <p:spPr>
          <a:xfrm>
            <a:off x="0" y="0"/>
            <a:ext cx="10696320" cy="6016320"/>
          </a:xfrm>
          <a:prstGeom prst="rect">
            <a:avLst/>
          </a:prstGeom>
          <a:noFill/>
          <a:ln w="0">
            <a:noFill/>
          </a:ln>
        </p:spPr>
      </p:pic>
      <p:sp>
        <p:nvSpPr>
          <p:cNvPr id="481" name="任意多边形: 形状 480"/>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82" name="文本框 481"/>
          <p:cNvSpPr txBox="1"/>
          <p:nvPr/>
        </p:nvSpPr>
        <p:spPr>
          <a:xfrm>
            <a:off x="534960" y="322560"/>
            <a:ext cx="964440" cy="349560"/>
          </a:xfrm>
          <a:prstGeom prst="rect">
            <a:avLst/>
          </a:prstGeom>
          <a:noFill/>
          <a:ln w="0">
            <a:noFill/>
          </a:ln>
        </p:spPr>
        <p:txBody>
          <a:bodyPr wrap="none" lIns="0" tIns="0" rIns="0" bIns="0" anchor="t">
            <a:spAutoFit/>
          </a:bodyPr>
          <a:lstStyle/>
          <a:p>
            <a:r>
              <a:rPr lang="en-US" sz="2370" b="1" u="none" strike="noStrike">
                <a:solidFill>
                  <a:srgbClr val="FFFFFF"/>
                </a:solidFill>
                <a:effectLst/>
                <a:uFillTx/>
                <a:latin typeface="DejaVuSans"/>
                <a:ea typeface="DejaVuSans"/>
              </a:rPr>
              <a:t>MQTT</a:t>
            </a:r>
            <a:endParaRPr lang="en-US" sz="2370" b="0" u="none" strike="noStrike">
              <a:solidFill>
                <a:srgbClr val="000000"/>
              </a:solidFill>
              <a:effectLst/>
              <a:uFillTx/>
              <a:latin typeface="Times New Roman"/>
            </a:endParaRPr>
          </a:p>
        </p:txBody>
      </p:sp>
      <p:sp>
        <p:nvSpPr>
          <p:cNvPr id="483" name="文本框 482"/>
          <p:cNvSpPr txBox="1"/>
          <p:nvPr/>
        </p:nvSpPr>
        <p:spPr>
          <a:xfrm>
            <a:off x="1507320" y="252720"/>
            <a:ext cx="240264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通信主题结构设计</a:t>
            </a:r>
            <a:endParaRPr lang="en-US" sz="2370" b="0" u="none" strike="noStrike">
              <a:solidFill>
                <a:srgbClr val="000000"/>
              </a:solidFill>
              <a:effectLst/>
              <a:uFillTx/>
              <a:latin typeface="Times New Roman"/>
            </a:endParaRPr>
          </a:p>
        </p:txBody>
      </p:sp>
      <p:sp>
        <p:nvSpPr>
          <p:cNvPr id="484" name="文本框 483"/>
          <p:cNvSpPr txBox="1"/>
          <p:nvPr/>
        </p:nvSpPr>
        <p:spPr>
          <a:xfrm>
            <a:off x="534960" y="105660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系统采⽤</a:t>
            </a:r>
            <a:endParaRPr lang="en-US" sz="1050" b="0" u="none" strike="noStrike">
              <a:solidFill>
                <a:srgbClr val="000000"/>
              </a:solidFill>
              <a:effectLst/>
              <a:uFillTx/>
              <a:latin typeface="Times New Roman"/>
            </a:endParaRPr>
          </a:p>
        </p:txBody>
      </p:sp>
      <p:sp>
        <p:nvSpPr>
          <p:cNvPr id="485" name="文本框 484"/>
          <p:cNvSpPr txBox="1"/>
          <p:nvPr/>
        </p:nvSpPr>
        <p:spPr>
          <a:xfrm>
            <a:off x="1069560" y="1087560"/>
            <a:ext cx="338234" cy="161583"/>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MQTT</a:t>
            </a:r>
            <a:endParaRPr lang="en-US" sz="1050" b="0" u="none" strike="noStrike" dirty="0">
              <a:solidFill>
                <a:srgbClr val="000000"/>
              </a:solidFill>
              <a:effectLst/>
              <a:uFillTx/>
              <a:latin typeface="Times New Roman"/>
            </a:endParaRPr>
          </a:p>
        </p:txBody>
      </p:sp>
      <p:sp>
        <p:nvSpPr>
          <p:cNvPr id="486" name="任意多边形: 形状 485"/>
          <p:cNvSpPr/>
          <p:nvPr/>
        </p:nvSpPr>
        <p:spPr>
          <a:xfrm>
            <a:off x="534600" y="1470600"/>
            <a:ext cx="3209400" cy="2139840"/>
          </a:xfrm>
          <a:custGeom>
            <a:avLst/>
            <a:gdLst/>
            <a:ahLst/>
            <a:cxnLst/>
            <a:rect l="0" t="0" r="r" b="b"/>
            <a:pathLst>
              <a:path w="8915" h="5944">
                <a:moveTo>
                  <a:pt x="0" y="5758"/>
                </a:moveTo>
                <a:lnTo>
                  <a:pt x="0" y="186"/>
                </a:lnTo>
                <a:cubicBezTo>
                  <a:pt x="0" y="174"/>
                  <a:pt x="1" y="161"/>
                  <a:pt x="4" y="149"/>
                </a:cubicBezTo>
                <a:cubicBezTo>
                  <a:pt x="6" y="138"/>
                  <a:pt x="10" y="126"/>
                  <a:pt x="14" y="115"/>
                </a:cubicBezTo>
                <a:cubicBezTo>
                  <a:pt x="19" y="103"/>
                  <a:pt x="25" y="93"/>
                  <a:pt x="31" y="83"/>
                </a:cubicBezTo>
                <a:cubicBezTo>
                  <a:pt x="38" y="72"/>
                  <a:pt x="46" y="63"/>
                  <a:pt x="55" y="54"/>
                </a:cubicBezTo>
                <a:cubicBezTo>
                  <a:pt x="63" y="46"/>
                  <a:pt x="73" y="38"/>
                  <a:pt x="83" y="31"/>
                </a:cubicBezTo>
                <a:cubicBezTo>
                  <a:pt x="93" y="25"/>
                  <a:pt x="104" y="19"/>
                  <a:pt x="115" y="14"/>
                </a:cubicBezTo>
                <a:cubicBezTo>
                  <a:pt x="126" y="9"/>
                  <a:pt x="138" y="6"/>
                  <a:pt x="150" y="4"/>
                </a:cubicBezTo>
                <a:cubicBezTo>
                  <a:pt x="162" y="1"/>
                  <a:pt x="174" y="0"/>
                  <a:pt x="186" y="0"/>
                </a:cubicBezTo>
                <a:lnTo>
                  <a:pt x="8729" y="0"/>
                </a:lnTo>
                <a:cubicBezTo>
                  <a:pt x="8741" y="0"/>
                  <a:pt x="8754" y="1"/>
                  <a:pt x="8765" y="4"/>
                </a:cubicBezTo>
                <a:cubicBezTo>
                  <a:pt x="8777" y="6"/>
                  <a:pt x="8789" y="9"/>
                  <a:pt x="8800" y="14"/>
                </a:cubicBezTo>
                <a:cubicBezTo>
                  <a:pt x="8812" y="19"/>
                  <a:pt x="8822" y="25"/>
                  <a:pt x="8832" y="31"/>
                </a:cubicBezTo>
                <a:cubicBezTo>
                  <a:pt x="8843" y="38"/>
                  <a:pt x="8852" y="46"/>
                  <a:pt x="8861" y="54"/>
                </a:cubicBezTo>
                <a:cubicBezTo>
                  <a:pt x="8869" y="63"/>
                  <a:pt x="8877" y="72"/>
                  <a:pt x="8884" y="83"/>
                </a:cubicBezTo>
                <a:cubicBezTo>
                  <a:pt x="8890" y="93"/>
                  <a:pt x="8896" y="103"/>
                  <a:pt x="8901" y="115"/>
                </a:cubicBezTo>
                <a:cubicBezTo>
                  <a:pt x="8905" y="126"/>
                  <a:pt x="8909" y="138"/>
                  <a:pt x="8911" y="149"/>
                </a:cubicBezTo>
                <a:cubicBezTo>
                  <a:pt x="8914" y="161"/>
                  <a:pt x="8915" y="174"/>
                  <a:pt x="8915" y="186"/>
                </a:cubicBezTo>
                <a:lnTo>
                  <a:pt x="8915" y="5758"/>
                </a:lnTo>
                <a:cubicBezTo>
                  <a:pt x="8915" y="5770"/>
                  <a:pt x="8914" y="5782"/>
                  <a:pt x="8911" y="5794"/>
                </a:cubicBezTo>
                <a:cubicBezTo>
                  <a:pt x="8909" y="5806"/>
                  <a:pt x="8905" y="5818"/>
                  <a:pt x="8901" y="5829"/>
                </a:cubicBezTo>
                <a:cubicBezTo>
                  <a:pt x="8896" y="5840"/>
                  <a:pt x="8890" y="5851"/>
                  <a:pt x="8884" y="5861"/>
                </a:cubicBezTo>
                <a:cubicBezTo>
                  <a:pt x="8877" y="5871"/>
                  <a:pt x="8869" y="5881"/>
                  <a:pt x="8861" y="5889"/>
                </a:cubicBezTo>
                <a:cubicBezTo>
                  <a:pt x="8852" y="5898"/>
                  <a:pt x="8843" y="5905"/>
                  <a:pt x="8832" y="5912"/>
                </a:cubicBezTo>
                <a:cubicBezTo>
                  <a:pt x="8822" y="5919"/>
                  <a:pt x="8812" y="5925"/>
                  <a:pt x="8800" y="5929"/>
                </a:cubicBezTo>
                <a:cubicBezTo>
                  <a:pt x="8789" y="5934"/>
                  <a:pt x="8777" y="5938"/>
                  <a:pt x="8765" y="5940"/>
                </a:cubicBezTo>
                <a:cubicBezTo>
                  <a:pt x="8754" y="5942"/>
                  <a:pt x="8741" y="5944"/>
                  <a:pt x="8729" y="5944"/>
                </a:cubicBezTo>
                <a:lnTo>
                  <a:pt x="186" y="5944"/>
                </a:lnTo>
                <a:cubicBezTo>
                  <a:pt x="174" y="5944"/>
                  <a:pt x="162" y="5942"/>
                  <a:pt x="150" y="5940"/>
                </a:cubicBezTo>
                <a:cubicBezTo>
                  <a:pt x="138" y="5938"/>
                  <a:pt x="126" y="5934"/>
                  <a:pt x="115" y="5929"/>
                </a:cubicBezTo>
                <a:cubicBezTo>
                  <a:pt x="104" y="5925"/>
                  <a:pt x="93" y="5919"/>
                  <a:pt x="83" y="5912"/>
                </a:cubicBezTo>
                <a:cubicBezTo>
                  <a:pt x="73" y="5905"/>
                  <a:pt x="63" y="5898"/>
                  <a:pt x="55" y="5889"/>
                </a:cubicBezTo>
                <a:cubicBezTo>
                  <a:pt x="46" y="5881"/>
                  <a:pt x="38" y="5871"/>
                  <a:pt x="31" y="5861"/>
                </a:cubicBezTo>
                <a:cubicBezTo>
                  <a:pt x="25" y="5851"/>
                  <a:pt x="19" y="5840"/>
                  <a:pt x="14" y="5829"/>
                </a:cubicBezTo>
                <a:cubicBezTo>
                  <a:pt x="10" y="5818"/>
                  <a:pt x="6" y="5806"/>
                  <a:pt x="4" y="5794"/>
                </a:cubicBezTo>
                <a:cubicBezTo>
                  <a:pt x="1" y="5782"/>
                  <a:pt x="0" y="5770"/>
                  <a:pt x="0" y="5758"/>
                </a:cubicBezTo>
                <a:close/>
              </a:path>
            </a:pathLst>
          </a:custGeom>
          <a:solidFill>
            <a:srgbClr val="1E3A8A">
              <a:alpha val="4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487" name="图片 486"/>
          <p:cNvPicPr/>
          <p:nvPr/>
        </p:nvPicPr>
        <p:blipFill>
          <a:blip r:embed="rId4"/>
          <a:stretch/>
        </p:blipFill>
        <p:spPr>
          <a:xfrm>
            <a:off x="1512720" y="1638000"/>
            <a:ext cx="191880" cy="166680"/>
          </a:xfrm>
          <a:prstGeom prst="rect">
            <a:avLst/>
          </a:prstGeom>
          <a:noFill/>
          <a:ln w="0">
            <a:noFill/>
          </a:ln>
        </p:spPr>
      </p:pic>
      <p:sp>
        <p:nvSpPr>
          <p:cNvPr id="488" name="文本框 487"/>
          <p:cNvSpPr txBox="1"/>
          <p:nvPr/>
        </p:nvSpPr>
        <p:spPr>
          <a:xfrm>
            <a:off x="1371960" y="1056600"/>
            <a:ext cx="4828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协议进⾏北向应⽤与南向设备间的数据交互，设计了清晰的主题结构和消息格式。</a:t>
            </a:r>
            <a:endParaRPr lang="en-US" sz="1050" b="0" u="none" strike="noStrike">
              <a:solidFill>
                <a:srgbClr val="000000"/>
              </a:solidFill>
              <a:effectLst/>
              <a:uFillTx/>
              <a:latin typeface="Times New Roman"/>
            </a:endParaRPr>
          </a:p>
        </p:txBody>
      </p:sp>
      <p:sp>
        <p:nvSpPr>
          <p:cNvPr id="489" name="任意多边形: 形状 488"/>
          <p:cNvSpPr/>
          <p:nvPr/>
        </p:nvSpPr>
        <p:spPr>
          <a:xfrm>
            <a:off x="1036080" y="2289600"/>
            <a:ext cx="2206440" cy="334440"/>
          </a:xfrm>
          <a:custGeom>
            <a:avLst/>
            <a:gdLst/>
            <a:ahLst/>
            <a:cxnLst/>
            <a:rect l="0" t="0" r="r" b="b"/>
            <a:pathLst>
              <a:path w="6129" h="929">
                <a:moveTo>
                  <a:pt x="0" y="744"/>
                </a:moveTo>
                <a:lnTo>
                  <a:pt x="0" y="186"/>
                </a:lnTo>
                <a:cubicBezTo>
                  <a:pt x="0" y="173"/>
                  <a:pt x="1" y="161"/>
                  <a:pt x="3" y="149"/>
                </a:cubicBezTo>
                <a:cubicBezTo>
                  <a:pt x="6" y="137"/>
                  <a:pt x="9" y="126"/>
                  <a:pt x="14" y="115"/>
                </a:cubicBezTo>
                <a:cubicBezTo>
                  <a:pt x="19" y="103"/>
                  <a:pt x="24" y="93"/>
                  <a:pt x="31" y="82"/>
                </a:cubicBezTo>
                <a:cubicBezTo>
                  <a:pt x="38" y="72"/>
                  <a:pt x="46" y="63"/>
                  <a:pt x="54" y="54"/>
                </a:cubicBezTo>
                <a:cubicBezTo>
                  <a:pt x="63" y="46"/>
                  <a:pt x="72" y="38"/>
                  <a:pt x="82" y="31"/>
                </a:cubicBezTo>
                <a:cubicBezTo>
                  <a:pt x="93" y="24"/>
                  <a:pt x="103" y="19"/>
                  <a:pt x="115" y="14"/>
                </a:cubicBezTo>
                <a:cubicBezTo>
                  <a:pt x="126" y="9"/>
                  <a:pt x="137" y="6"/>
                  <a:pt x="149" y="3"/>
                </a:cubicBezTo>
                <a:cubicBezTo>
                  <a:pt x="161" y="1"/>
                  <a:pt x="173" y="0"/>
                  <a:pt x="187" y="0"/>
                </a:cubicBezTo>
                <a:lnTo>
                  <a:pt x="5943" y="0"/>
                </a:lnTo>
                <a:cubicBezTo>
                  <a:pt x="5956" y="0"/>
                  <a:pt x="5968" y="1"/>
                  <a:pt x="5980" y="3"/>
                </a:cubicBezTo>
                <a:cubicBezTo>
                  <a:pt x="5992" y="6"/>
                  <a:pt x="6003" y="9"/>
                  <a:pt x="6015" y="14"/>
                </a:cubicBezTo>
                <a:cubicBezTo>
                  <a:pt x="6026" y="19"/>
                  <a:pt x="6036" y="24"/>
                  <a:pt x="6047" y="31"/>
                </a:cubicBezTo>
                <a:cubicBezTo>
                  <a:pt x="6057" y="38"/>
                  <a:pt x="6066" y="46"/>
                  <a:pt x="6075" y="54"/>
                </a:cubicBezTo>
                <a:cubicBezTo>
                  <a:pt x="6083" y="63"/>
                  <a:pt x="6091" y="72"/>
                  <a:pt x="6098" y="82"/>
                </a:cubicBezTo>
                <a:cubicBezTo>
                  <a:pt x="6105" y="93"/>
                  <a:pt x="6110" y="103"/>
                  <a:pt x="6115" y="115"/>
                </a:cubicBezTo>
                <a:cubicBezTo>
                  <a:pt x="6120" y="126"/>
                  <a:pt x="6123" y="137"/>
                  <a:pt x="6126" y="149"/>
                </a:cubicBezTo>
                <a:cubicBezTo>
                  <a:pt x="6128" y="161"/>
                  <a:pt x="6129" y="173"/>
                  <a:pt x="6129" y="186"/>
                </a:cubicBezTo>
                <a:lnTo>
                  <a:pt x="6129" y="744"/>
                </a:lnTo>
                <a:cubicBezTo>
                  <a:pt x="6129" y="756"/>
                  <a:pt x="6128" y="768"/>
                  <a:pt x="6126" y="780"/>
                </a:cubicBezTo>
                <a:cubicBezTo>
                  <a:pt x="6123" y="792"/>
                  <a:pt x="6120" y="803"/>
                  <a:pt x="6115" y="815"/>
                </a:cubicBezTo>
                <a:cubicBezTo>
                  <a:pt x="6110" y="826"/>
                  <a:pt x="6105" y="837"/>
                  <a:pt x="6098" y="847"/>
                </a:cubicBezTo>
                <a:cubicBezTo>
                  <a:pt x="6091" y="857"/>
                  <a:pt x="6083" y="866"/>
                  <a:pt x="6075" y="875"/>
                </a:cubicBezTo>
                <a:cubicBezTo>
                  <a:pt x="6066" y="884"/>
                  <a:pt x="6057" y="891"/>
                  <a:pt x="6047" y="898"/>
                </a:cubicBezTo>
                <a:cubicBezTo>
                  <a:pt x="6036" y="905"/>
                  <a:pt x="6026" y="911"/>
                  <a:pt x="6015" y="915"/>
                </a:cubicBezTo>
                <a:cubicBezTo>
                  <a:pt x="6003" y="920"/>
                  <a:pt x="5992" y="923"/>
                  <a:pt x="5980" y="926"/>
                </a:cubicBezTo>
                <a:cubicBezTo>
                  <a:pt x="5968" y="928"/>
                  <a:pt x="5956" y="929"/>
                  <a:pt x="5943" y="929"/>
                </a:cubicBezTo>
                <a:lnTo>
                  <a:pt x="187" y="929"/>
                </a:lnTo>
                <a:cubicBezTo>
                  <a:pt x="173" y="929"/>
                  <a:pt x="161" y="928"/>
                  <a:pt x="149" y="926"/>
                </a:cubicBezTo>
                <a:cubicBezTo>
                  <a:pt x="137" y="923"/>
                  <a:pt x="126" y="920"/>
                  <a:pt x="115" y="915"/>
                </a:cubicBezTo>
                <a:cubicBezTo>
                  <a:pt x="103" y="911"/>
                  <a:pt x="93" y="905"/>
                  <a:pt x="82" y="898"/>
                </a:cubicBezTo>
                <a:cubicBezTo>
                  <a:pt x="72" y="891"/>
                  <a:pt x="63" y="884"/>
                  <a:pt x="54" y="875"/>
                </a:cubicBezTo>
                <a:cubicBezTo>
                  <a:pt x="46" y="866"/>
                  <a:pt x="38" y="857"/>
                  <a:pt x="31" y="847"/>
                </a:cubicBezTo>
                <a:cubicBezTo>
                  <a:pt x="24" y="837"/>
                  <a:pt x="19" y="826"/>
                  <a:pt x="14" y="815"/>
                </a:cubicBezTo>
                <a:cubicBezTo>
                  <a:pt x="9" y="803"/>
                  <a:pt x="6" y="792"/>
                  <a:pt x="3" y="780"/>
                </a:cubicBezTo>
                <a:cubicBezTo>
                  <a:pt x="1" y="768"/>
                  <a:pt x="0" y="756"/>
                  <a:pt x="0" y="744"/>
                </a:cubicBezTo>
                <a:close/>
              </a:path>
            </a:pathLst>
          </a:custGeom>
          <a:solidFill>
            <a:srgbClr val="1D4ED8">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90" name="文本框 489"/>
          <p:cNvSpPr txBox="1"/>
          <p:nvPr/>
        </p:nvSpPr>
        <p:spPr>
          <a:xfrm>
            <a:off x="1767600" y="158616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主题层次结构</a:t>
            </a:r>
            <a:endParaRPr lang="en-US" sz="1320" b="0" u="none" strike="noStrike">
              <a:solidFill>
                <a:srgbClr val="000000"/>
              </a:solidFill>
              <a:effectLst/>
              <a:uFillTx/>
              <a:latin typeface="Times New Roman"/>
            </a:endParaRPr>
          </a:p>
        </p:txBody>
      </p:sp>
      <p:sp>
        <p:nvSpPr>
          <p:cNvPr id="491" name="任意多边形: 形状 490"/>
          <p:cNvSpPr/>
          <p:nvPr/>
        </p:nvSpPr>
        <p:spPr>
          <a:xfrm>
            <a:off x="1111320" y="2724120"/>
            <a:ext cx="577080" cy="234360"/>
          </a:xfrm>
          <a:custGeom>
            <a:avLst/>
            <a:gdLst/>
            <a:ahLst/>
            <a:cxnLst/>
            <a:rect l="0" t="0" r="r" b="b"/>
            <a:pathLst>
              <a:path w="1603" h="651">
                <a:moveTo>
                  <a:pt x="0" y="464"/>
                </a:moveTo>
                <a:lnTo>
                  <a:pt x="0" y="186"/>
                </a:lnTo>
                <a:cubicBezTo>
                  <a:pt x="0" y="173"/>
                  <a:pt x="1" y="161"/>
                  <a:pt x="3" y="149"/>
                </a:cubicBezTo>
                <a:cubicBezTo>
                  <a:pt x="6" y="137"/>
                  <a:pt x="9" y="126"/>
                  <a:pt x="14" y="115"/>
                </a:cubicBezTo>
                <a:cubicBezTo>
                  <a:pt x="19" y="103"/>
                  <a:pt x="24" y="93"/>
                  <a:pt x="31" y="82"/>
                </a:cubicBezTo>
                <a:cubicBezTo>
                  <a:pt x="38" y="72"/>
                  <a:pt x="46" y="63"/>
                  <a:pt x="54" y="54"/>
                </a:cubicBezTo>
                <a:cubicBezTo>
                  <a:pt x="63" y="46"/>
                  <a:pt x="72" y="38"/>
                  <a:pt x="82" y="31"/>
                </a:cubicBezTo>
                <a:cubicBezTo>
                  <a:pt x="93" y="24"/>
                  <a:pt x="103" y="19"/>
                  <a:pt x="114" y="14"/>
                </a:cubicBezTo>
                <a:cubicBezTo>
                  <a:pt x="126" y="9"/>
                  <a:pt x="137" y="6"/>
                  <a:pt x="149" y="4"/>
                </a:cubicBezTo>
                <a:cubicBezTo>
                  <a:pt x="161" y="1"/>
                  <a:pt x="173" y="0"/>
                  <a:pt x="186" y="0"/>
                </a:cubicBezTo>
                <a:lnTo>
                  <a:pt x="1417" y="0"/>
                </a:lnTo>
                <a:cubicBezTo>
                  <a:pt x="1429" y="0"/>
                  <a:pt x="1441" y="1"/>
                  <a:pt x="1453" y="4"/>
                </a:cubicBezTo>
                <a:cubicBezTo>
                  <a:pt x="1465" y="6"/>
                  <a:pt x="1477" y="9"/>
                  <a:pt x="1488" y="14"/>
                </a:cubicBezTo>
                <a:cubicBezTo>
                  <a:pt x="1499" y="19"/>
                  <a:pt x="1510" y="24"/>
                  <a:pt x="1520" y="31"/>
                </a:cubicBezTo>
                <a:cubicBezTo>
                  <a:pt x="1530" y="38"/>
                  <a:pt x="1540" y="46"/>
                  <a:pt x="1548" y="54"/>
                </a:cubicBezTo>
                <a:cubicBezTo>
                  <a:pt x="1557" y="63"/>
                  <a:pt x="1564" y="72"/>
                  <a:pt x="1571" y="82"/>
                </a:cubicBezTo>
                <a:cubicBezTo>
                  <a:pt x="1578" y="93"/>
                  <a:pt x="1584" y="103"/>
                  <a:pt x="1588" y="115"/>
                </a:cubicBezTo>
                <a:cubicBezTo>
                  <a:pt x="1593" y="126"/>
                  <a:pt x="1597" y="137"/>
                  <a:pt x="1599" y="149"/>
                </a:cubicBezTo>
                <a:cubicBezTo>
                  <a:pt x="1601" y="161"/>
                  <a:pt x="1603" y="173"/>
                  <a:pt x="1603" y="186"/>
                </a:cubicBezTo>
                <a:lnTo>
                  <a:pt x="1603" y="464"/>
                </a:lnTo>
                <a:cubicBezTo>
                  <a:pt x="1603" y="476"/>
                  <a:pt x="1601" y="488"/>
                  <a:pt x="1599" y="500"/>
                </a:cubicBezTo>
                <a:cubicBezTo>
                  <a:pt x="1597" y="512"/>
                  <a:pt x="1593" y="524"/>
                  <a:pt x="1588" y="535"/>
                </a:cubicBezTo>
                <a:cubicBezTo>
                  <a:pt x="1584" y="548"/>
                  <a:pt x="1578" y="558"/>
                  <a:pt x="1571" y="568"/>
                </a:cubicBezTo>
                <a:cubicBezTo>
                  <a:pt x="1564" y="579"/>
                  <a:pt x="1557" y="588"/>
                  <a:pt x="1548" y="597"/>
                </a:cubicBezTo>
                <a:cubicBezTo>
                  <a:pt x="1540" y="605"/>
                  <a:pt x="1530" y="613"/>
                  <a:pt x="1520" y="620"/>
                </a:cubicBezTo>
                <a:cubicBezTo>
                  <a:pt x="1510" y="626"/>
                  <a:pt x="1499" y="632"/>
                  <a:pt x="1488" y="637"/>
                </a:cubicBezTo>
                <a:cubicBezTo>
                  <a:pt x="1477" y="641"/>
                  <a:pt x="1465" y="645"/>
                  <a:pt x="1453" y="647"/>
                </a:cubicBezTo>
                <a:cubicBezTo>
                  <a:pt x="1441" y="650"/>
                  <a:pt x="1429" y="651"/>
                  <a:pt x="1417" y="651"/>
                </a:cubicBezTo>
                <a:lnTo>
                  <a:pt x="186" y="651"/>
                </a:lnTo>
                <a:cubicBezTo>
                  <a:pt x="173" y="651"/>
                  <a:pt x="161" y="650"/>
                  <a:pt x="149" y="647"/>
                </a:cubicBezTo>
                <a:cubicBezTo>
                  <a:pt x="137" y="645"/>
                  <a:pt x="126" y="641"/>
                  <a:pt x="114" y="637"/>
                </a:cubicBezTo>
                <a:cubicBezTo>
                  <a:pt x="103" y="632"/>
                  <a:pt x="93" y="626"/>
                  <a:pt x="82" y="620"/>
                </a:cubicBezTo>
                <a:cubicBezTo>
                  <a:pt x="72" y="613"/>
                  <a:pt x="63" y="605"/>
                  <a:pt x="54" y="597"/>
                </a:cubicBezTo>
                <a:cubicBezTo>
                  <a:pt x="46" y="588"/>
                  <a:pt x="38" y="579"/>
                  <a:pt x="31" y="568"/>
                </a:cubicBezTo>
                <a:cubicBezTo>
                  <a:pt x="24" y="558"/>
                  <a:pt x="19" y="548"/>
                  <a:pt x="14" y="535"/>
                </a:cubicBezTo>
                <a:cubicBezTo>
                  <a:pt x="9" y="524"/>
                  <a:pt x="6" y="512"/>
                  <a:pt x="3" y="500"/>
                </a:cubicBezTo>
                <a:cubicBezTo>
                  <a:pt x="1" y="488"/>
                  <a:pt x="0" y="476"/>
                  <a:pt x="0" y="464"/>
                </a:cubicBezTo>
                <a:close/>
              </a:path>
            </a:pathLst>
          </a:custGeom>
          <a:solidFill>
            <a:srgbClr val="1D4ED8">
              <a:alpha val="4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92" name="文本框 491"/>
          <p:cNvSpPr txBox="1"/>
          <p:nvPr/>
        </p:nvSpPr>
        <p:spPr>
          <a:xfrm>
            <a:off x="1830240" y="2374560"/>
            <a:ext cx="62028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/devices</a:t>
            </a:r>
            <a:endParaRPr lang="en-US" sz="1050" b="0" u="none" strike="noStrike">
              <a:solidFill>
                <a:srgbClr val="000000"/>
              </a:solidFill>
              <a:effectLst/>
              <a:uFillTx/>
              <a:latin typeface="Times New Roman"/>
            </a:endParaRPr>
          </a:p>
        </p:txBody>
      </p:sp>
      <p:sp>
        <p:nvSpPr>
          <p:cNvPr id="493" name="任意多边形: 形状 492"/>
          <p:cNvSpPr/>
          <p:nvPr/>
        </p:nvSpPr>
        <p:spPr>
          <a:xfrm>
            <a:off x="1955160" y="2724120"/>
            <a:ext cx="694080" cy="234360"/>
          </a:xfrm>
          <a:custGeom>
            <a:avLst/>
            <a:gdLst/>
            <a:ahLst/>
            <a:cxnLst/>
            <a:rect l="0" t="0" r="r" b="b"/>
            <a:pathLst>
              <a:path w="1928" h="651">
                <a:moveTo>
                  <a:pt x="0" y="464"/>
                </a:moveTo>
                <a:lnTo>
                  <a:pt x="0" y="186"/>
                </a:lnTo>
                <a:cubicBezTo>
                  <a:pt x="0" y="173"/>
                  <a:pt x="2" y="161"/>
                  <a:pt x="4" y="149"/>
                </a:cubicBezTo>
                <a:cubicBezTo>
                  <a:pt x="6" y="137"/>
                  <a:pt x="10" y="126"/>
                  <a:pt x="14" y="115"/>
                </a:cubicBezTo>
                <a:cubicBezTo>
                  <a:pt x="19" y="103"/>
                  <a:pt x="25" y="93"/>
                  <a:pt x="32" y="82"/>
                </a:cubicBezTo>
                <a:cubicBezTo>
                  <a:pt x="38" y="72"/>
                  <a:pt x="46" y="63"/>
                  <a:pt x="55" y="54"/>
                </a:cubicBezTo>
                <a:cubicBezTo>
                  <a:pt x="63" y="46"/>
                  <a:pt x="73" y="38"/>
                  <a:pt x="83" y="31"/>
                </a:cubicBezTo>
                <a:cubicBezTo>
                  <a:pt x="93" y="24"/>
                  <a:pt x="104" y="19"/>
                  <a:pt x="115" y="14"/>
                </a:cubicBezTo>
                <a:cubicBezTo>
                  <a:pt x="126" y="9"/>
                  <a:pt x="138" y="6"/>
                  <a:pt x="150" y="4"/>
                </a:cubicBezTo>
                <a:cubicBezTo>
                  <a:pt x="162" y="1"/>
                  <a:pt x="174" y="0"/>
                  <a:pt x="186" y="0"/>
                </a:cubicBezTo>
                <a:lnTo>
                  <a:pt x="1742" y="0"/>
                </a:lnTo>
                <a:cubicBezTo>
                  <a:pt x="1755" y="0"/>
                  <a:pt x="1767" y="1"/>
                  <a:pt x="1779" y="4"/>
                </a:cubicBezTo>
                <a:cubicBezTo>
                  <a:pt x="1791" y="6"/>
                  <a:pt x="1802" y="9"/>
                  <a:pt x="1813" y="14"/>
                </a:cubicBezTo>
                <a:cubicBezTo>
                  <a:pt x="1825" y="19"/>
                  <a:pt x="1835" y="24"/>
                  <a:pt x="1846" y="31"/>
                </a:cubicBezTo>
                <a:cubicBezTo>
                  <a:pt x="1856" y="38"/>
                  <a:pt x="1865" y="46"/>
                  <a:pt x="1874" y="54"/>
                </a:cubicBezTo>
                <a:cubicBezTo>
                  <a:pt x="1882" y="63"/>
                  <a:pt x="1890" y="72"/>
                  <a:pt x="1897" y="82"/>
                </a:cubicBezTo>
                <a:cubicBezTo>
                  <a:pt x="1904" y="93"/>
                  <a:pt x="1909" y="103"/>
                  <a:pt x="1914" y="115"/>
                </a:cubicBezTo>
                <a:cubicBezTo>
                  <a:pt x="1919" y="126"/>
                  <a:pt x="1922" y="137"/>
                  <a:pt x="1924" y="149"/>
                </a:cubicBezTo>
                <a:cubicBezTo>
                  <a:pt x="1927" y="161"/>
                  <a:pt x="1928" y="173"/>
                  <a:pt x="1928" y="186"/>
                </a:cubicBezTo>
                <a:lnTo>
                  <a:pt x="1928" y="464"/>
                </a:lnTo>
                <a:cubicBezTo>
                  <a:pt x="1928" y="476"/>
                  <a:pt x="1927" y="488"/>
                  <a:pt x="1924" y="500"/>
                </a:cubicBezTo>
                <a:cubicBezTo>
                  <a:pt x="1922" y="512"/>
                  <a:pt x="1919" y="524"/>
                  <a:pt x="1914" y="535"/>
                </a:cubicBezTo>
                <a:cubicBezTo>
                  <a:pt x="1909" y="548"/>
                  <a:pt x="1904" y="558"/>
                  <a:pt x="1897" y="568"/>
                </a:cubicBezTo>
                <a:cubicBezTo>
                  <a:pt x="1890" y="579"/>
                  <a:pt x="1882" y="588"/>
                  <a:pt x="1874" y="597"/>
                </a:cubicBezTo>
                <a:cubicBezTo>
                  <a:pt x="1865" y="605"/>
                  <a:pt x="1856" y="613"/>
                  <a:pt x="1846" y="620"/>
                </a:cubicBezTo>
                <a:cubicBezTo>
                  <a:pt x="1835" y="626"/>
                  <a:pt x="1825" y="632"/>
                  <a:pt x="1813" y="637"/>
                </a:cubicBezTo>
                <a:cubicBezTo>
                  <a:pt x="1802" y="641"/>
                  <a:pt x="1791" y="645"/>
                  <a:pt x="1779" y="647"/>
                </a:cubicBezTo>
                <a:cubicBezTo>
                  <a:pt x="1767" y="650"/>
                  <a:pt x="1755" y="651"/>
                  <a:pt x="1742" y="651"/>
                </a:cubicBezTo>
                <a:lnTo>
                  <a:pt x="186" y="651"/>
                </a:lnTo>
                <a:cubicBezTo>
                  <a:pt x="174" y="651"/>
                  <a:pt x="162" y="650"/>
                  <a:pt x="150" y="647"/>
                </a:cubicBezTo>
                <a:cubicBezTo>
                  <a:pt x="138" y="645"/>
                  <a:pt x="126" y="641"/>
                  <a:pt x="115" y="637"/>
                </a:cubicBezTo>
                <a:cubicBezTo>
                  <a:pt x="104" y="632"/>
                  <a:pt x="93" y="626"/>
                  <a:pt x="83" y="620"/>
                </a:cubicBezTo>
                <a:cubicBezTo>
                  <a:pt x="73" y="613"/>
                  <a:pt x="63" y="605"/>
                  <a:pt x="55" y="597"/>
                </a:cubicBezTo>
                <a:cubicBezTo>
                  <a:pt x="46" y="588"/>
                  <a:pt x="38" y="579"/>
                  <a:pt x="32" y="568"/>
                </a:cubicBezTo>
                <a:cubicBezTo>
                  <a:pt x="25" y="558"/>
                  <a:pt x="19" y="548"/>
                  <a:pt x="14" y="535"/>
                </a:cubicBezTo>
                <a:cubicBezTo>
                  <a:pt x="10" y="524"/>
                  <a:pt x="6" y="512"/>
                  <a:pt x="4" y="500"/>
                </a:cubicBezTo>
                <a:cubicBezTo>
                  <a:pt x="2" y="488"/>
                  <a:pt x="0" y="476"/>
                  <a:pt x="0" y="464"/>
                </a:cubicBezTo>
                <a:close/>
              </a:path>
            </a:pathLst>
          </a:custGeom>
          <a:solidFill>
            <a:srgbClr val="1D4ED8">
              <a:alpha val="4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94" name="文本框 493"/>
          <p:cNvSpPr txBox="1"/>
          <p:nvPr/>
        </p:nvSpPr>
        <p:spPr>
          <a:xfrm>
            <a:off x="1140840" y="2774520"/>
            <a:ext cx="51912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unbound</a:t>
            </a:r>
            <a:endParaRPr lang="en-US" sz="920" b="0" u="none" strike="noStrike">
              <a:solidFill>
                <a:srgbClr val="000000"/>
              </a:solidFill>
              <a:effectLst/>
              <a:uFillTx/>
              <a:latin typeface="Times New Roman"/>
            </a:endParaRPr>
          </a:p>
        </p:txBody>
      </p:sp>
      <p:sp>
        <p:nvSpPr>
          <p:cNvPr id="495" name="任意多边形: 形状 494"/>
          <p:cNvSpPr/>
          <p:nvPr/>
        </p:nvSpPr>
        <p:spPr>
          <a:xfrm>
            <a:off x="2782440" y="2724120"/>
            <a:ext cx="384840" cy="234360"/>
          </a:xfrm>
          <a:custGeom>
            <a:avLst/>
            <a:gdLst/>
            <a:ahLst/>
            <a:cxnLst/>
            <a:rect l="0" t="0" r="r" b="b"/>
            <a:pathLst>
              <a:path w="1069" h="651">
                <a:moveTo>
                  <a:pt x="0" y="464"/>
                </a:moveTo>
                <a:lnTo>
                  <a:pt x="0" y="186"/>
                </a:lnTo>
                <a:cubicBezTo>
                  <a:pt x="0" y="173"/>
                  <a:pt x="2" y="161"/>
                  <a:pt x="4" y="149"/>
                </a:cubicBezTo>
                <a:cubicBezTo>
                  <a:pt x="6" y="137"/>
                  <a:pt x="10" y="126"/>
                  <a:pt x="15" y="115"/>
                </a:cubicBezTo>
                <a:cubicBezTo>
                  <a:pt x="19" y="103"/>
                  <a:pt x="25" y="93"/>
                  <a:pt x="32" y="82"/>
                </a:cubicBezTo>
                <a:cubicBezTo>
                  <a:pt x="39" y="72"/>
                  <a:pt x="46" y="63"/>
                  <a:pt x="55" y="54"/>
                </a:cubicBezTo>
                <a:cubicBezTo>
                  <a:pt x="63" y="46"/>
                  <a:pt x="73" y="38"/>
                  <a:pt x="83" y="31"/>
                </a:cubicBezTo>
                <a:cubicBezTo>
                  <a:pt x="93" y="24"/>
                  <a:pt x="104" y="19"/>
                  <a:pt x="115" y="14"/>
                </a:cubicBezTo>
                <a:cubicBezTo>
                  <a:pt x="126" y="9"/>
                  <a:pt x="138" y="6"/>
                  <a:pt x="150" y="4"/>
                </a:cubicBezTo>
                <a:cubicBezTo>
                  <a:pt x="162" y="1"/>
                  <a:pt x="174" y="0"/>
                  <a:pt x="186" y="0"/>
                </a:cubicBezTo>
                <a:lnTo>
                  <a:pt x="884" y="0"/>
                </a:lnTo>
                <a:cubicBezTo>
                  <a:pt x="896" y="0"/>
                  <a:pt x="908" y="1"/>
                  <a:pt x="920" y="4"/>
                </a:cubicBezTo>
                <a:cubicBezTo>
                  <a:pt x="932" y="6"/>
                  <a:pt x="943" y="9"/>
                  <a:pt x="955" y="14"/>
                </a:cubicBezTo>
                <a:cubicBezTo>
                  <a:pt x="966" y="19"/>
                  <a:pt x="977" y="24"/>
                  <a:pt x="987" y="31"/>
                </a:cubicBezTo>
                <a:cubicBezTo>
                  <a:pt x="997" y="38"/>
                  <a:pt x="1006" y="46"/>
                  <a:pt x="1015" y="54"/>
                </a:cubicBezTo>
                <a:cubicBezTo>
                  <a:pt x="1023" y="63"/>
                  <a:pt x="1031" y="72"/>
                  <a:pt x="1038" y="82"/>
                </a:cubicBezTo>
                <a:cubicBezTo>
                  <a:pt x="1045" y="93"/>
                  <a:pt x="1050" y="103"/>
                  <a:pt x="1055" y="115"/>
                </a:cubicBezTo>
                <a:cubicBezTo>
                  <a:pt x="1060" y="126"/>
                  <a:pt x="1063" y="137"/>
                  <a:pt x="1066" y="149"/>
                </a:cubicBezTo>
                <a:cubicBezTo>
                  <a:pt x="1068" y="161"/>
                  <a:pt x="1069" y="173"/>
                  <a:pt x="1069" y="186"/>
                </a:cubicBezTo>
                <a:lnTo>
                  <a:pt x="1069" y="464"/>
                </a:lnTo>
                <a:cubicBezTo>
                  <a:pt x="1069" y="476"/>
                  <a:pt x="1068" y="488"/>
                  <a:pt x="1066" y="500"/>
                </a:cubicBezTo>
                <a:cubicBezTo>
                  <a:pt x="1063" y="512"/>
                  <a:pt x="1060" y="524"/>
                  <a:pt x="1055" y="535"/>
                </a:cubicBezTo>
                <a:cubicBezTo>
                  <a:pt x="1050" y="548"/>
                  <a:pt x="1045" y="558"/>
                  <a:pt x="1038" y="568"/>
                </a:cubicBezTo>
                <a:cubicBezTo>
                  <a:pt x="1031" y="579"/>
                  <a:pt x="1023" y="588"/>
                  <a:pt x="1015" y="597"/>
                </a:cubicBezTo>
                <a:cubicBezTo>
                  <a:pt x="1006" y="605"/>
                  <a:pt x="997" y="613"/>
                  <a:pt x="987" y="620"/>
                </a:cubicBezTo>
                <a:cubicBezTo>
                  <a:pt x="977" y="626"/>
                  <a:pt x="966" y="632"/>
                  <a:pt x="955" y="637"/>
                </a:cubicBezTo>
                <a:cubicBezTo>
                  <a:pt x="943" y="641"/>
                  <a:pt x="932" y="645"/>
                  <a:pt x="920" y="647"/>
                </a:cubicBezTo>
                <a:cubicBezTo>
                  <a:pt x="908" y="650"/>
                  <a:pt x="896" y="651"/>
                  <a:pt x="884" y="651"/>
                </a:cubicBezTo>
                <a:lnTo>
                  <a:pt x="186" y="651"/>
                </a:lnTo>
                <a:cubicBezTo>
                  <a:pt x="174" y="651"/>
                  <a:pt x="162" y="650"/>
                  <a:pt x="150" y="647"/>
                </a:cubicBezTo>
                <a:cubicBezTo>
                  <a:pt x="138" y="645"/>
                  <a:pt x="126" y="641"/>
                  <a:pt x="115" y="637"/>
                </a:cubicBezTo>
                <a:cubicBezTo>
                  <a:pt x="104" y="632"/>
                  <a:pt x="93" y="626"/>
                  <a:pt x="83" y="620"/>
                </a:cubicBezTo>
                <a:cubicBezTo>
                  <a:pt x="73" y="613"/>
                  <a:pt x="63" y="605"/>
                  <a:pt x="55" y="597"/>
                </a:cubicBezTo>
                <a:cubicBezTo>
                  <a:pt x="46" y="588"/>
                  <a:pt x="39" y="579"/>
                  <a:pt x="32" y="568"/>
                </a:cubicBezTo>
                <a:cubicBezTo>
                  <a:pt x="25" y="558"/>
                  <a:pt x="19" y="548"/>
                  <a:pt x="15" y="535"/>
                </a:cubicBezTo>
                <a:cubicBezTo>
                  <a:pt x="10" y="524"/>
                  <a:pt x="6" y="512"/>
                  <a:pt x="4" y="500"/>
                </a:cubicBezTo>
                <a:cubicBezTo>
                  <a:pt x="2" y="488"/>
                  <a:pt x="0" y="476"/>
                  <a:pt x="0" y="464"/>
                </a:cubicBezTo>
                <a:close/>
              </a:path>
            </a:pathLst>
          </a:custGeom>
          <a:solidFill>
            <a:srgbClr val="1D4ED8">
              <a:alpha val="4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96" name="文本框 495"/>
          <p:cNvSpPr txBox="1"/>
          <p:nvPr/>
        </p:nvSpPr>
        <p:spPr>
          <a:xfrm>
            <a:off x="1991880" y="2774520"/>
            <a:ext cx="70128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{device_id}</a:t>
            </a:r>
            <a:endParaRPr lang="en-US" sz="920" b="0" u="none" strike="noStrike">
              <a:solidFill>
                <a:srgbClr val="000000"/>
              </a:solidFill>
              <a:effectLst/>
              <a:uFillTx/>
              <a:latin typeface="Times New Roman"/>
            </a:endParaRPr>
          </a:p>
        </p:txBody>
      </p:sp>
      <p:sp>
        <p:nvSpPr>
          <p:cNvPr id="497" name="任意多边形: 形状 496"/>
          <p:cNvSpPr/>
          <p:nvPr/>
        </p:nvSpPr>
        <p:spPr>
          <a:xfrm>
            <a:off x="1086120" y="3058200"/>
            <a:ext cx="451800" cy="201240"/>
          </a:xfrm>
          <a:custGeom>
            <a:avLst/>
            <a:gdLst/>
            <a:ahLst/>
            <a:cxnLst/>
            <a:rect l="0" t="0" r="r" b="b"/>
            <a:pathLst>
              <a:path w="1255" h="559">
                <a:moveTo>
                  <a:pt x="0" y="373"/>
                </a:moveTo>
                <a:lnTo>
                  <a:pt x="0" y="187"/>
                </a:lnTo>
                <a:cubicBezTo>
                  <a:pt x="0" y="175"/>
                  <a:pt x="1" y="163"/>
                  <a:pt x="4" y="151"/>
                </a:cubicBezTo>
                <a:cubicBezTo>
                  <a:pt x="6" y="138"/>
                  <a:pt x="10" y="126"/>
                  <a:pt x="14" y="115"/>
                </a:cubicBezTo>
                <a:cubicBezTo>
                  <a:pt x="19" y="104"/>
                  <a:pt x="25" y="93"/>
                  <a:pt x="31" y="83"/>
                </a:cubicBezTo>
                <a:cubicBezTo>
                  <a:pt x="38" y="73"/>
                  <a:pt x="46" y="63"/>
                  <a:pt x="55" y="55"/>
                </a:cubicBezTo>
                <a:cubicBezTo>
                  <a:pt x="63" y="46"/>
                  <a:pt x="73" y="39"/>
                  <a:pt x="83" y="32"/>
                </a:cubicBezTo>
                <a:cubicBezTo>
                  <a:pt x="93" y="25"/>
                  <a:pt x="104" y="19"/>
                  <a:pt x="115" y="15"/>
                </a:cubicBezTo>
                <a:cubicBezTo>
                  <a:pt x="127" y="10"/>
                  <a:pt x="139" y="6"/>
                  <a:pt x="151" y="4"/>
                </a:cubicBezTo>
                <a:cubicBezTo>
                  <a:pt x="163" y="2"/>
                  <a:pt x="175" y="0"/>
                  <a:pt x="187" y="0"/>
                </a:cubicBezTo>
                <a:lnTo>
                  <a:pt x="1069" y="0"/>
                </a:lnTo>
                <a:cubicBezTo>
                  <a:pt x="1081" y="0"/>
                  <a:pt x="1093" y="2"/>
                  <a:pt x="1105" y="4"/>
                </a:cubicBezTo>
                <a:cubicBezTo>
                  <a:pt x="1117" y="6"/>
                  <a:pt x="1129" y="10"/>
                  <a:pt x="1140" y="15"/>
                </a:cubicBezTo>
                <a:cubicBezTo>
                  <a:pt x="1151" y="19"/>
                  <a:pt x="1162" y="25"/>
                  <a:pt x="1172" y="32"/>
                </a:cubicBezTo>
                <a:cubicBezTo>
                  <a:pt x="1182" y="39"/>
                  <a:pt x="1192" y="46"/>
                  <a:pt x="1200" y="55"/>
                </a:cubicBezTo>
                <a:cubicBezTo>
                  <a:pt x="1209" y="63"/>
                  <a:pt x="1217" y="73"/>
                  <a:pt x="1223" y="83"/>
                </a:cubicBezTo>
                <a:cubicBezTo>
                  <a:pt x="1230" y="93"/>
                  <a:pt x="1236" y="104"/>
                  <a:pt x="1241" y="115"/>
                </a:cubicBezTo>
                <a:cubicBezTo>
                  <a:pt x="1245" y="126"/>
                  <a:pt x="1249" y="138"/>
                  <a:pt x="1251" y="151"/>
                </a:cubicBezTo>
                <a:cubicBezTo>
                  <a:pt x="1254" y="163"/>
                  <a:pt x="1255" y="175"/>
                  <a:pt x="1255" y="187"/>
                </a:cubicBezTo>
                <a:lnTo>
                  <a:pt x="1255" y="373"/>
                </a:lnTo>
                <a:cubicBezTo>
                  <a:pt x="1255" y="385"/>
                  <a:pt x="1254" y="397"/>
                  <a:pt x="1251" y="409"/>
                </a:cubicBezTo>
                <a:cubicBezTo>
                  <a:pt x="1249" y="421"/>
                  <a:pt x="1245" y="433"/>
                  <a:pt x="1241" y="444"/>
                </a:cubicBezTo>
                <a:cubicBezTo>
                  <a:pt x="1236" y="455"/>
                  <a:pt x="1230" y="466"/>
                  <a:pt x="1223" y="476"/>
                </a:cubicBezTo>
                <a:cubicBezTo>
                  <a:pt x="1217" y="486"/>
                  <a:pt x="1209" y="496"/>
                  <a:pt x="1200" y="504"/>
                </a:cubicBezTo>
                <a:cubicBezTo>
                  <a:pt x="1192" y="513"/>
                  <a:pt x="1182" y="521"/>
                  <a:pt x="1172" y="527"/>
                </a:cubicBezTo>
                <a:cubicBezTo>
                  <a:pt x="1162" y="534"/>
                  <a:pt x="1151" y="540"/>
                  <a:pt x="1140" y="544"/>
                </a:cubicBezTo>
                <a:cubicBezTo>
                  <a:pt x="1129" y="549"/>
                  <a:pt x="1117" y="553"/>
                  <a:pt x="1105" y="555"/>
                </a:cubicBezTo>
                <a:cubicBezTo>
                  <a:pt x="1093" y="557"/>
                  <a:pt x="1081" y="559"/>
                  <a:pt x="1069" y="559"/>
                </a:cubicBezTo>
                <a:lnTo>
                  <a:pt x="187" y="559"/>
                </a:lnTo>
                <a:cubicBezTo>
                  <a:pt x="175" y="559"/>
                  <a:pt x="163" y="557"/>
                  <a:pt x="151" y="555"/>
                </a:cubicBezTo>
                <a:cubicBezTo>
                  <a:pt x="139" y="553"/>
                  <a:pt x="127" y="549"/>
                  <a:pt x="115" y="544"/>
                </a:cubicBezTo>
                <a:cubicBezTo>
                  <a:pt x="104" y="540"/>
                  <a:pt x="93" y="534"/>
                  <a:pt x="83" y="527"/>
                </a:cubicBezTo>
                <a:cubicBezTo>
                  <a:pt x="73" y="521"/>
                  <a:pt x="63" y="513"/>
                  <a:pt x="55" y="504"/>
                </a:cubicBezTo>
                <a:cubicBezTo>
                  <a:pt x="46" y="496"/>
                  <a:pt x="38" y="486"/>
                  <a:pt x="31" y="476"/>
                </a:cubicBezTo>
                <a:cubicBezTo>
                  <a:pt x="25" y="466"/>
                  <a:pt x="19" y="455"/>
                  <a:pt x="14" y="444"/>
                </a:cubicBezTo>
                <a:cubicBezTo>
                  <a:pt x="10" y="433"/>
                  <a:pt x="6" y="421"/>
                  <a:pt x="4" y="409"/>
                </a:cubicBezTo>
                <a:cubicBezTo>
                  <a:pt x="1" y="397"/>
                  <a:pt x="0" y="385"/>
                  <a:pt x="0" y="373"/>
                </a:cubicBezTo>
                <a:close/>
              </a:path>
            </a:pathLst>
          </a:custGeom>
          <a:solidFill>
            <a:srgbClr val="1D4ED8">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98" name="文本框 497"/>
          <p:cNvSpPr txBox="1"/>
          <p:nvPr/>
        </p:nvSpPr>
        <p:spPr>
          <a:xfrm>
            <a:off x="2852280" y="2774520"/>
            <a:ext cx="24840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ems</a:t>
            </a:r>
            <a:endParaRPr lang="en-US" sz="920" b="0" u="none" strike="noStrike">
              <a:solidFill>
                <a:srgbClr val="000000"/>
              </a:solidFill>
              <a:effectLst/>
              <a:uFillTx/>
              <a:latin typeface="Times New Roman"/>
            </a:endParaRPr>
          </a:p>
        </p:txBody>
      </p:sp>
      <p:sp>
        <p:nvSpPr>
          <p:cNvPr id="499" name="任意多边形: 形状 498"/>
          <p:cNvSpPr/>
          <p:nvPr/>
        </p:nvSpPr>
        <p:spPr>
          <a:xfrm>
            <a:off x="1805040" y="3058200"/>
            <a:ext cx="518400" cy="201240"/>
          </a:xfrm>
          <a:custGeom>
            <a:avLst/>
            <a:gdLst/>
            <a:ahLst/>
            <a:cxnLst/>
            <a:rect l="0" t="0" r="r" b="b"/>
            <a:pathLst>
              <a:path w="1440" h="559">
                <a:moveTo>
                  <a:pt x="0" y="373"/>
                </a:moveTo>
                <a:lnTo>
                  <a:pt x="0" y="187"/>
                </a:lnTo>
                <a:cubicBezTo>
                  <a:pt x="0" y="175"/>
                  <a:pt x="1" y="163"/>
                  <a:pt x="3" y="151"/>
                </a:cubicBezTo>
                <a:cubicBezTo>
                  <a:pt x="5" y="138"/>
                  <a:pt x="9" y="126"/>
                  <a:pt x="14" y="115"/>
                </a:cubicBezTo>
                <a:cubicBezTo>
                  <a:pt x="18" y="104"/>
                  <a:pt x="25" y="93"/>
                  <a:pt x="32" y="83"/>
                </a:cubicBezTo>
                <a:cubicBezTo>
                  <a:pt x="39" y="73"/>
                  <a:pt x="46" y="63"/>
                  <a:pt x="55" y="55"/>
                </a:cubicBezTo>
                <a:cubicBezTo>
                  <a:pt x="64" y="46"/>
                  <a:pt x="73" y="39"/>
                  <a:pt x="83" y="32"/>
                </a:cubicBezTo>
                <a:cubicBezTo>
                  <a:pt x="93" y="25"/>
                  <a:pt x="104" y="19"/>
                  <a:pt x="115" y="15"/>
                </a:cubicBezTo>
                <a:cubicBezTo>
                  <a:pt x="126" y="10"/>
                  <a:pt x="138" y="6"/>
                  <a:pt x="150" y="4"/>
                </a:cubicBezTo>
                <a:cubicBezTo>
                  <a:pt x="162" y="2"/>
                  <a:pt x="174" y="0"/>
                  <a:pt x="186" y="0"/>
                </a:cubicBezTo>
                <a:lnTo>
                  <a:pt x="1254" y="0"/>
                </a:lnTo>
                <a:cubicBezTo>
                  <a:pt x="1266" y="0"/>
                  <a:pt x="1278" y="2"/>
                  <a:pt x="1290" y="4"/>
                </a:cubicBezTo>
                <a:cubicBezTo>
                  <a:pt x="1302" y="6"/>
                  <a:pt x="1314" y="10"/>
                  <a:pt x="1325" y="15"/>
                </a:cubicBezTo>
                <a:cubicBezTo>
                  <a:pt x="1336" y="19"/>
                  <a:pt x="1347" y="25"/>
                  <a:pt x="1357" y="32"/>
                </a:cubicBezTo>
                <a:cubicBezTo>
                  <a:pt x="1367" y="39"/>
                  <a:pt x="1377" y="46"/>
                  <a:pt x="1385" y="55"/>
                </a:cubicBezTo>
                <a:cubicBezTo>
                  <a:pt x="1394" y="63"/>
                  <a:pt x="1402" y="73"/>
                  <a:pt x="1408" y="83"/>
                </a:cubicBezTo>
                <a:cubicBezTo>
                  <a:pt x="1415" y="93"/>
                  <a:pt x="1421" y="104"/>
                  <a:pt x="1426" y="115"/>
                </a:cubicBezTo>
                <a:cubicBezTo>
                  <a:pt x="1430" y="126"/>
                  <a:pt x="1434" y="138"/>
                  <a:pt x="1436" y="151"/>
                </a:cubicBezTo>
                <a:cubicBezTo>
                  <a:pt x="1439" y="163"/>
                  <a:pt x="1440" y="175"/>
                  <a:pt x="1440" y="187"/>
                </a:cubicBezTo>
                <a:lnTo>
                  <a:pt x="1440" y="373"/>
                </a:lnTo>
                <a:cubicBezTo>
                  <a:pt x="1440" y="385"/>
                  <a:pt x="1439" y="397"/>
                  <a:pt x="1436" y="409"/>
                </a:cubicBezTo>
                <a:cubicBezTo>
                  <a:pt x="1434" y="421"/>
                  <a:pt x="1430" y="433"/>
                  <a:pt x="1426" y="444"/>
                </a:cubicBezTo>
                <a:cubicBezTo>
                  <a:pt x="1421" y="455"/>
                  <a:pt x="1415" y="466"/>
                  <a:pt x="1408" y="476"/>
                </a:cubicBezTo>
                <a:cubicBezTo>
                  <a:pt x="1402" y="486"/>
                  <a:pt x="1394" y="496"/>
                  <a:pt x="1385" y="504"/>
                </a:cubicBezTo>
                <a:cubicBezTo>
                  <a:pt x="1377" y="513"/>
                  <a:pt x="1367" y="521"/>
                  <a:pt x="1357" y="527"/>
                </a:cubicBezTo>
                <a:cubicBezTo>
                  <a:pt x="1347" y="534"/>
                  <a:pt x="1336" y="540"/>
                  <a:pt x="1325" y="544"/>
                </a:cubicBezTo>
                <a:cubicBezTo>
                  <a:pt x="1314" y="549"/>
                  <a:pt x="1302" y="553"/>
                  <a:pt x="1290" y="555"/>
                </a:cubicBezTo>
                <a:cubicBezTo>
                  <a:pt x="1278" y="557"/>
                  <a:pt x="1266" y="559"/>
                  <a:pt x="1254" y="559"/>
                </a:cubicBezTo>
                <a:lnTo>
                  <a:pt x="186" y="559"/>
                </a:lnTo>
                <a:cubicBezTo>
                  <a:pt x="174" y="559"/>
                  <a:pt x="162" y="557"/>
                  <a:pt x="150" y="555"/>
                </a:cubicBezTo>
                <a:cubicBezTo>
                  <a:pt x="138" y="553"/>
                  <a:pt x="126" y="549"/>
                  <a:pt x="115" y="544"/>
                </a:cubicBezTo>
                <a:cubicBezTo>
                  <a:pt x="104" y="540"/>
                  <a:pt x="93" y="534"/>
                  <a:pt x="83" y="527"/>
                </a:cubicBezTo>
                <a:cubicBezTo>
                  <a:pt x="73" y="521"/>
                  <a:pt x="64" y="513"/>
                  <a:pt x="55" y="504"/>
                </a:cubicBezTo>
                <a:cubicBezTo>
                  <a:pt x="46" y="496"/>
                  <a:pt x="39" y="486"/>
                  <a:pt x="32" y="476"/>
                </a:cubicBezTo>
                <a:cubicBezTo>
                  <a:pt x="25" y="466"/>
                  <a:pt x="18" y="455"/>
                  <a:pt x="14" y="444"/>
                </a:cubicBezTo>
                <a:cubicBezTo>
                  <a:pt x="9" y="433"/>
                  <a:pt x="5" y="421"/>
                  <a:pt x="3" y="409"/>
                </a:cubicBezTo>
                <a:cubicBezTo>
                  <a:pt x="1" y="397"/>
                  <a:pt x="0" y="385"/>
                  <a:pt x="0" y="373"/>
                </a:cubicBezTo>
                <a:close/>
              </a:path>
            </a:pathLst>
          </a:custGeom>
          <a:solidFill>
            <a:srgbClr val="1D4ED8">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00" name="文本框 499"/>
          <p:cNvSpPr txBox="1"/>
          <p:nvPr/>
        </p:nvSpPr>
        <p:spPr>
          <a:xfrm>
            <a:off x="1122480" y="3099240"/>
            <a:ext cx="385200" cy="117720"/>
          </a:xfrm>
          <a:prstGeom prst="rect">
            <a:avLst/>
          </a:prstGeom>
          <a:noFill/>
          <a:ln w="0">
            <a:noFill/>
          </a:ln>
        </p:spPr>
        <p:txBody>
          <a:bodyPr wrap="none" lIns="0" tIns="0" rIns="0" bIns="0" anchor="t">
            <a:spAutoFit/>
          </a:bodyPr>
          <a:lstStyle/>
          <a:p>
            <a:r>
              <a:rPr lang="en-US" sz="790" b="0" u="none" strike="noStrike">
                <a:solidFill>
                  <a:srgbClr val="D1D5DB"/>
                </a:solidFill>
                <a:effectLst/>
                <a:uFillTx/>
                <a:latin typeface="DejaVuSans"/>
                <a:ea typeface="DejaVuSans"/>
              </a:rPr>
              <a:t>request</a:t>
            </a:r>
            <a:endParaRPr lang="en-US" sz="790" b="0" u="none" strike="noStrike">
              <a:solidFill>
                <a:srgbClr val="000000"/>
              </a:solidFill>
              <a:effectLst/>
              <a:uFillTx/>
              <a:latin typeface="Times New Roman"/>
            </a:endParaRPr>
          </a:p>
        </p:txBody>
      </p:sp>
      <p:sp>
        <p:nvSpPr>
          <p:cNvPr id="501" name="任意多边形: 形状 500"/>
          <p:cNvSpPr/>
          <p:nvPr/>
        </p:nvSpPr>
        <p:spPr>
          <a:xfrm>
            <a:off x="2456640" y="3058200"/>
            <a:ext cx="226080" cy="201240"/>
          </a:xfrm>
          <a:custGeom>
            <a:avLst/>
            <a:gdLst/>
            <a:ahLst/>
            <a:cxnLst/>
            <a:rect l="0" t="0" r="r" b="b"/>
            <a:pathLst>
              <a:path w="628" h="559">
                <a:moveTo>
                  <a:pt x="0" y="373"/>
                </a:moveTo>
                <a:lnTo>
                  <a:pt x="0" y="187"/>
                </a:lnTo>
                <a:cubicBezTo>
                  <a:pt x="0" y="175"/>
                  <a:pt x="1" y="163"/>
                  <a:pt x="4" y="151"/>
                </a:cubicBezTo>
                <a:cubicBezTo>
                  <a:pt x="6" y="138"/>
                  <a:pt x="10" y="126"/>
                  <a:pt x="14" y="115"/>
                </a:cubicBezTo>
                <a:cubicBezTo>
                  <a:pt x="19" y="104"/>
                  <a:pt x="25" y="93"/>
                  <a:pt x="31" y="83"/>
                </a:cubicBezTo>
                <a:cubicBezTo>
                  <a:pt x="38" y="73"/>
                  <a:pt x="46" y="63"/>
                  <a:pt x="55" y="55"/>
                </a:cubicBezTo>
                <a:cubicBezTo>
                  <a:pt x="63" y="46"/>
                  <a:pt x="73" y="39"/>
                  <a:pt x="83" y="32"/>
                </a:cubicBezTo>
                <a:cubicBezTo>
                  <a:pt x="93" y="25"/>
                  <a:pt x="104" y="19"/>
                  <a:pt x="115" y="15"/>
                </a:cubicBezTo>
                <a:cubicBezTo>
                  <a:pt x="126" y="10"/>
                  <a:pt x="138" y="6"/>
                  <a:pt x="150" y="4"/>
                </a:cubicBezTo>
                <a:cubicBezTo>
                  <a:pt x="162" y="2"/>
                  <a:pt x="174" y="0"/>
                  <a:pt x="186" y="0"/>
                </a:cubicBezTo>
                <a:lnTo>
                  <a:pt x="442" y="0"/>
                </a:lnTo>
                <a:cubicBezTo>
                  <a:pt x="454" y="0"/>
                  <a:pt x="466" y="2"/>
                  <a:pt x="478" y="4"/>
                </a:cubicBezTo>
                <a:cubicBezTo>
                  <a:pt x="490" y="6"/>
                  <a:pt x="502" y="10"/>
                  <a:pt x="513" y="15"/>
                </a:cubicBezTo>
                <a:cubicBezTo>
                  <a:pt x="525" y="19"/>
                  <a:pt x="535" y="25"/>
                  <a:pt x="545" y="32"/>
                </a:cubicBezTo>
                <a:cubicBezTo>
                  <a:pt x="555" y="39"/>
                  <a:pt x="565" y="46"/>
                  <a:pt x="573" y="55"/>
                </a:cubicBezTo>
                <a:cubicBezTo>
                  <a:pt x="582" y="63"/>
                  <a:pt x="590" y="73"/>
                  <a:pt x="597" y="83"/>
                </a:cubicBezTo>
                <a:cubicBezTo>
                  <a:pt x="603" y="93"/>
                  <a:pt x="609" y="104"/>
                  <a:pt x="614" y="115"/>
                </a:cubicBezTo>
                <a:cubicBezTo>
                  <a:pt x="618" y="126"/>
                  <a:pt x="622" y="138"/>
                  <a:pt x="624" y="151"/>
                </a:cubicBezTo>
                <a:cubicBezTo>
                  <a:pt x="627" y="163"/>
                  <a:pt x="628" y="175"/>
                  <a:pt x="628" y="187"/>
                </a:cubicBezTo>
                <a:lnTo>
                  <a:pt x="628" y="373"/>
                </a:lnTo>
                <a:cubicBezTo>
                  <a:pt x="628" y="385"/>
                  <a:pt x="627" y="397"/>
                  <a:pt x="624" y="409"/>
                </a:cubicBezTo>
                <a:cubicBezTo>
                  <a:pt x="622" y="421"/>
                  <a:pt x="618" y="433"/>
                  <a:pt x="614" y="444"/>
                </a:cubicBezTo>
                <a:cubicBezTo>
                  <a:pt x="609" y="455"/>
                  <a:pt x="603" y="466"/>
                  <a:pt x="597" y="476"/>
                </a:cubicBezTo>
                <a:cubicBezTo>
                  <a:pt x="590" y="486"/>
                  <a:pt x="582" y="496"/>
                  <a:pt x="573" y="504"/>
                </a:cubicBezTo>
                <a:cubicBezTo>
                  <a:pt x="565" y="513"/>
                  <a:pt x="555" y="521"/>
                  <a:pt x="545" y="527"/>
                </a:cubicBezTo>
                <a:cubicBezTo>
                  <a:pt x="535" y="534"/>
                  <a:pt x="525" y="540"/>
                  <a:pt x="513" y="544"/>
                </a:cubicBezTo>
                <a:cubicBezTo>
                  <a:pt x="502" y="549"/>
                  <a:pt x="490" y="553"/>
                  <a:pt x="478" y="555"/>
                </a:cubicBezTo>
                <a:cubicBezTo>
                  <a:pt x="466" y="557"/>
                  <a:pt x="454" y="559"/>
                  <a:pt x="442" y="559"/>
                </a:cubicBezTo>
                <a:lnTo>
                  <a:pt x="186" y="559"/>
                </a:lnTo>
                <a:cubicBezTo>
                  <a:pt x="174" y="559"/>
                  <a:pt x="162" y="557"/>
                  <a:pt x="150" y="555"/>
                </a:cubicBezTo>
                <a:cubicBezTo>
                  <a:pt x="138" y="553"/>
                  <a:pt x="126" y="549"/>
                  <a:pt x="115" y="544"/>
                </a:cubicBezTo>
                <a:cubicBezTo>
                  <a:pt x="104" y="540"/>
                  <a:pt x="93" y="534"/>
                  <a:pt x="83" y="527"/>
                </a:cubicBezTo>
                <a:cubicBezTo>
                  <a:pt x="73" y="521"/>
                  <a:pt x="63" y="513"/>
                  <a:pt x="55" y="504"/>
                </a:cubicBezTo>
                <a:cubicBezTo>
                  <a:pt x="46" y="496"/>
                  <a:pt x="38" y="486"/>
                  <a:pt x="31" y="476"/>
                </a:cubicBezTo>
                <a:cubicBezTo>
                  <a:pt x="25" y="466"/>
                  <a:pt x="19" y="455"/>
                  <a:pt x="14" y="444"/>
                </a:cubicBezTo>
                <a:cubicBezTo>
                  <a:pt x="10" y="433"/>
                  <a:pt x="6" y="421"/>
                  <a:pt x="4" y="409"/>
                </a:cubicBezTo>
                <a:cubicBezTo>
                  <a:pt x="1" y="397"/>
                  <a:pt x="0" y="385"/>
                  <a:pt x="0" y="373"/>
                </a:cubicBezTo>
                <a:close/>
              </a:path>
            </a:pathLst>
          </a:custGeom>
          <a:solidFill>
            <a:srgbClr val="1D4ED8">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02" name="文本框 501"/>
          <p:cNvSpPr txBox="1"/>
          <p:nvPr/>
        </p:nvSpPr>
        <p:spPr>
          <a:xfrm>
            <a:off x="1837800" y="3099240"/>
            <a:ext cx="459720" cy="117720"/>
          </a:xfrm>
          <a:prstGeom prst="rect">
            <a:avLst/>
          </a:prstGeom>
          <a:noFill/>
          <a:ln w="0">
            <a:noFill/>
          </a:ln>
        </p:spPr>
        <p:txBody>
          <a:bodyPr wrap="none" lIns="0" tIns="0" rIns="0" bIns="0" anchor="t">
            <a:spAutoFit/>
          </a:bodyPr>
          <a:lstStyle/>
          <a:p>
            <a:r>
              <a:rPr lang="en-US" sz="790" b="0" u="none" strike="noStrike">
                <a:solidFill>
                  <a:srgbClr val="D1D5DB"/>
                </a:solidFill>
                <a:effectLst/>
                <a:uFillTx/>
                <a:latin typeface="DejaVuSans"/>
                <a:ea typeface="DejaVuSans"/>
              </a:rPr>
              <a:t>response</a:t>
            </a:r>
            <a:endParaRPr lang="en-US" sz="790" b="0" u="none" strike="noStrike">
              <a:solidFill>
                <a:srgbClr val="000000"/>
              </a:solidFill>
              <a:effectLst/>
              <a:uFillTx/>
              <a:latin typeface="Times New Roman"/>
            </a:endParaRPr>
          </a:p>
        </p:txBody>
      </p:sp>
      <p:sp>
        <p:nvSpPr>
          <p:cNvPr id="503" name="任意多边形: 形状 502"/>
          <p:cNvSpPr/>
          <p:nvPr/>
        </p:nvSpPr>
        <p:spPr>
          <a:xfrm>
            <a:off x="2815920" y="3058200"/>
            <a:ext cx="376560" cy="201240"/>
          </a:xfrm>
          <a:custGeom>
            <a:avLst/>
            <a:gdLst/>
            <a:ahLst/>
            <a:cxnLst/>
            <a:rect l="0" t="0" r="r" b="b"/>
            <a:pathLst>
              <a:path w="1046" h="559">
                <a:moveTo>
                  <a:pt x="0" y="373"/>
                </a:moveTo>
                <a:lnTo>
                  <a:pt x="0" y="187"/>
                </a:lnTo>
                <a:cubicBezTo>
                  <a:pt x="0" y="175"/>
                  <a:pt x="1" y="163"/>
                  <a:pt x="4" y="151"/>
                </a:cubicBezTo>
                <a:cubicBezTo>
                  <a:pt x="6" y="138"/>
                  <a:pt x="11" y="126"/>
                  <a:pt x="15" y="115"/>
                </a:cubicBezTo>
                <a:cubicBezTo>
                  <a:pt x="20" y="104"/>
                  <a:pt x="26" y="93"/>
                  <a:pt x="33" y="83"/>
                </a:cubicBezTo>
                <a:cubicBezTo>
                  <a:pt x="39" y="73"/>
                  <a:pt x="47" y="63"/>
                  <a:pt x="56" y="55"/>
                </a:cubicBezTo>
                <a:cubicBezTo>
                  <a:pt x="64" y="46"/>
                  <a:pt x="74" y="39"/>
                  <a:pt x="84" y="32"/>
                </a:cubicBezTo>
                <a:cubicBezTo>
                  <a:pt x="94" y="25"/>
                  <a:pt x="105" y="19"/>
                  <a:pt x="116" y="15"/>
                </a:cubicBezTo>
                <a:cubicBezTo>
                  <a:pt x="127" y="10"/>
                  <a:pt x="139" y="6"/>
                  <a:pt x="151" y="4"/>
                </a:cubicBezTo>
                <a:cubicBezTo>
                  <a:pt x="163" y="2"/>
                  <a:pt x="175" y="0"/>
                  <a:pt x="187" y="0"/>
                </a:cubicBezTo>
                <a:lnTo>
                  <a:pt x="860" y="0"/>
                </a:lnTo>
                <a:cubicBezTo>
                  <a:pt x="872" y="0"/>
                  <a:pt x="884" y="2"/>
                  <a:pt x="896" y="4"/>
                </a:cubicBezTo>
                <a:cubicBezTo>
                  <a:pt x="908" y="6"/>
                  <a:pt x="920" y="10"/>
                  <a:pt x="931" y="15"/>
                </a:cubicBezTo>
                <a:cubicBezTo>
                  <a:pt x="943" y="19"/>
                  <a:pt x="953" y="25"/>
                  <a:pt x="963" y="32"/>
                </a:cubicBezTo>
                <a:cubicBezTo>
                  <a:pt x="973" y="39"/>
                  <a:pt x="983" y="46"/>
                  <a:pt x="991" y="55"/>
                </a:cubicBezTo>
                <a:cubicBezTo>
                  <a:pt x="1000" y="63"/>
                  <a:pt x="1008" y="73"/>
                  <a:pt x="1015" y="83"/>
                </a:cubicBezTo>
                <a:cubicBezTo>
                  <a:pt x="1021" y="93"/>
                  <a:pt x="1027" y="104"/>
                  <a:pt x="1032" y="115"/>
                </a:cubicBezTo>
                <a:cubicBezTo>
                  <a:pt x="1036" y="126"/>
                  <a:pt x="1040" y="138"/>
                  <a:pt x="1042" y="151"/>
                </a:cubicBezTo>
                <a:cubicBezTo>
                  <a:pt x="1045" y="163"/>
                  <a:pt x="1046" y="175"/>
                  <a:pt x="1046" y="187"/>
                </a:cubicBezTo>
                <a:lnTo>
                  <a:pt x="1046" y="373"/>
                </a:lnTo>
                <a:cubicBezTo>
                  <a:pt x="1046" y="385"/>
                  <a:pt x="1045" y="397"/>
                  <a:pt x="1042" y="409"/>
                </a:cubicBezTo>
                <a:cubicBezTo>
                  <a:pt x="1040" y="421"/>
                  <a:pt x="1036" y="433"/>
                  <a:pt x="1032" y="444"/>
                </a:cubicBezTo>
                <a:cubicBezTo>
                  <a:pt x="1027" y="455"/>
                  <a:pt x="1021" y="466"/>
                  <a:pt x="1015" y="476"/>
                </a:cubicBezTo>
                <a:cubicBezTo>
                  <a:pt x="1008" y="486"/>
                  <a:pt x="1000" y="496"/>
                  <a:pt x="991" y="504"/>
                </a:cubicBezTo>
                <a:cubicBezTo>
                  <a:pt x="983" y="513"/>
                  <a:pt x="973" y="521"/>
                  <a:pt x="963" y="527"/>
                </a:cubicBezTo>
                <a:cubicBezTo>
                  <a:pt x="953" y="534"/>
                  <a:pt x="943" y="540"/>
                  <a:pt x="931" y="544"/>
                </a:cubicBezTo>
                <a:cubicBezTo>
                  <a:pt x="920" y="549"/>
                  <a:pt x="908" y="553"/>
                  <a:pt x="896" y="555"/>
                </a:cubicBezTo>
                <a:cubicBezTo>
                  <a:pt x="884" y="557"/>
                  <a:pt x="872" y="559"/>
                  <a:pt x="860" y="559"/>
                </a:cubicBezTo>
                <a:lnTo>
                  <a:pt x="187" y="559"/>
                </a:lnTo>
                <a:cubicBezTo>
                  <a:pt x="175" y="559"/>
                  <a:pt x="163" y="557"/>
                  <a:pt x="151" y="555"/>
                </a:cubicBezTo>
                <a:cubicBezTo>
                  <a:pt x="139" y="553"/>
                  <a:pt x="127" y="549"/>
                  <a:pt x="116" y="544"/>
                </a:cubicBezTo>
                <a:cubicBezTo>
                  <a:pt x="105" y="540"/>
                  <a:pt x="94" y="534"/>
                  <a:pt x="84" y="527"/>
                </a:cubicBezTo>
                <a:cubicBezTo>
                  <a:pt x="74" y="521"/>
                  <a:pt x="64" y="513"/>
                  <a:pt x="56" y="504"/>
                </a:cubicBezTo>
                <a:cubicBezTo>
                  <a:pt x="47" y="496"/>
                  <a:pt x="39" y="486"/>
                  <a:pt x="33" y="476"/>
                </a:cubicBezTo>
                <a:cubicBezTo>
                  <a:pt x="26" y="466"/>
                  <a:pt x="20" y="455"/>
                  <a:pt x="15" y="444"/>
                </a:cubicBezTo>
                <a:cubicBezTo>
                  <a:pt x="11" y="433"/>
                  <a:pt x="6" y="421"/>
                  <a:pt x="4" y="409"/>
                </a:cubicBezTo>
                <a:cubicBezTo>
                  <a:pt x="1" y="397"/>
                  <a:pt x="0" y="385"/>
                  <a:pt x="0" y="373"/>
                </a:cubicBezTo>
                <a:close/>
              </a:path>
            </a:pathLst>
          </a:custGeom>
          <a:solidFill>
            <a:srgbClr val="1D4ED8">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04" name="文本框 503"/>
          <p:cNvSpPr txBox="1"/>
          <p:nvPr/>
        </p:nvSpPr>
        <p:spPr>
          <a:xfrm>
            <a:off x="2494080" y="3099240"/>
            <a:ext cx="154440" cy="117720"/>
          </a:xfrm>
          <a:prstGeom prst="rect">
            <a:avLst/>
          </a:prstGeom>
          <a:noFill/>
          <a:ln w="0">
            <a:noFill/>
          </a:ln>
        </p:spPr>
        <p:txBody>
          <a:bodyPr wrap="none" lIns="0" tIns="0" rIns="0" bIns="0" anchor="t">
            <a:spAutoFit/>
          </a:bodyPr>
          <a:lstStyle/>
          <a:p>
            <a:r>
              <a:rPr lang="en-US" sz="790" b="0" u="none" strike="noStrike">
                <a:solidFill>
                  <a:srgbClr val="D1D5DB"/>
                </a:solidFill>
                <a:effectLst/>
                <a:uFillTx/>
                <a:latin typeface="DejaVuSans"/>
                <a:ea typeface="DejaVuSans"/>
              </a:rPr>
              <a:t>set</a:t>
            </a:r>
            <a:endParaRPr lang="en-US" sz="790" b="0" u="none" strike="noStrike">
              <a:solidFill>
                <a:srgbClr val="000000"/>
              </a:solidFill>
              <a:effectLst/>
              <a:uFillTx/>
              <a:latin typeface="Times New Roman"/>
            </a:endParaRPr>
          </a:p>
        </p:txBody>
      </p:sp>
      <p:sp>
        <p:nvSpPr>
          <p:cNvPr id="505" name="任意多边形: 形状 504"/>
          <p:cNvSpPr/>
          <p:nvPr/>
        </p:nvSpPr>
        <p:spPr>
          <a:xfrm>
            <a:off x="4023720" y="1470600"/>
            <a:ext cx="2995920" cy="1303920"/>
          </a:xfrm>
          <a:custGeom>
            <a:avLst/>
            <a:gdLst/>
            <a:ahLst/>
            <a:cxnLst/>
            <a:rect l="0" t="0" r="r" b="b"/>
            <a:pathLst>
              <a:path w="8322" h="3622">
                <a:moveTo>
                  <a:pt x="0" y="3437"/>
                </a:moveTo>
                <a:lnTo>
                  <a:pt x="0" y="186"/>
                </a:lnTo>
                <a:cubicBezTo>
                  <a:pt x="0" y="174"/>
                  <a:pt x="1" y="161"/>
                  <a:pt x="2" y="149"/>
                </a:cubicBezTo>
                <a:cubicBezTo>
                  <a:pt x="4" y="138"/>
                  <a:pt x="7" y="126"/>
                  <a:pt x="11" y="115"/>
                </a:cubicBezTo>
                <a:cubicBezTo>
                  <a:pt x="15" y="103"/>
                  <a:pt x="20" y="93"/>
                  <a:pt x="25" y="83"/>
                </a:cubicBezTo>
                <a:cubicBezTo>
                  <a:pt x="31" y="72"/>
                  <a:pt x="37" y="63"/>
                  <a:pt x="44" y="54"/>
                </a:cubicBezTo>
                <a:cubicBezTo>
                  <a:pt x="51" y="46"/>
                  <a:pt x="58" y="38"/>
                  <a:pt x="67" y="31"/>
                </a:cubicBezTo>
                <a:cubicBezTo>
                  <a:pt x="75" y="25"/>
                  <a:pt x="84" y="19"/>
                  <a:pt x="93" y="14"/>
                </a:cubicBezTo>
                <a:cubicBezTo>
                  <a:pt x="102" y="9"/>
                  <a:pt x="111" y="6"/>
                  <a:pt x="121" y="4"/>
                </a:cubicBezTo>
                <a:cubicBezTo>
                  <a:pt x="131" y="1"/>
                  <a:pt x="141" y="0"/>
                  <a:pt x="150" y="0"/>
                </a:cubicBezTo>
                <a:lnTo>
                  <a:pt x="8137" y="0"/>
                </a:lnTo>
                <a:cubicBezTo>
                  <a:pt x="8149" y="0"/>
                  <a:pt x="8161" y="1"/>
                  <a:pt x="8173" y="4"/>
                </a:cubicBezTo>
                <a:cubicBezTo>
                  <a:pt x="8185" y="6"/>
                  <a:pt x="8197" y="9"/>
                  <a:pt x="8208" y="14"/>
                </a:cubicBezTo>
                <a:cubicBezTo>
                  <a:pt x="8219" y="19"/>
                  <a:pt x="8230" y="25"/>
                  <a:pt x="8240" y="31"/>
                </a:cubicBezTo>
                <a:cubicBezTo>
                  <a:pt x="8250" y="38"/>
                  <a:pt x="8259" y="46"/>
                  <a:pt x="8268" y="54"/>
                </a:cubicBezTo>
                <a:cubicBezTo>
                  <a:pt x="8277" y="63"/>
                  <a:pt x="8284" y="72"/>
                  <a:pt x="8291" y="83"/>
                </a:cubicBezTo>
                <a:cubicBezTo>
                  <a:pt x="8298" y="93"/>
                  <a:pt x="8304" y="103"/>
                  <a:pt x="8308" y="115"/>
                </a:cubicBezTo>
                <a:cubicBezTo>
                  <a:pt x="8313" y="126"/>
                  <a:pt x="8317" y="138"/>
                  <a:pt x="8319" y="149"/>
                </a:cubicBezTo>
                <a:cubicBezTo>
                  <a:pt x="8321" y="161"/>
                  <a:pt x="8322" y="174"/>
                  <a:pt x="8322" y="186"/>
                </a:cubicBezTo>
                <a:lnTo>
                  <a:pt x="8322" y="3437"/>
                </a:lnTo>
                <a:cubicBezTo>
                  <a:pt x="8322" y="3449"/>
                  <a:pt x="8321" y="3461"/>
                  <a:pt x="8319" y="3473"/>
                </a:cubicBezTo>
                <a:cubicBezTo>
                  <a:pt x="8317" y="3485"/>
                  <a:pt x="8313" y="3496"/>
                  <a:pt x="8308" y="3508"/>
                </a:cubicBezTo>
                <a:cubicBezTo>
                  <a:pt x="8304" y="3519"/>
                  <a:pt x="8298" y="3530"/>
                  <a:pt x="8291" y="3540"/>
                </a:cubicBezTo>
                <a:cubicBezTo>
                  <a:pt x="8284" y="3550"/>
                  <a:pt x="8277" y="3559"/>
                  <a:pt x="8268" y="3568"/>
                </a:cubicBezTo>
                <a:cubicBezTo>
                  <a:pt x="8259" y="3576"/>
                  <a:pt x="8250" y="3584"/>
                  <a:pt x="8240" y="3591"/>
                </a:cubicBezTo>
                <a:cubicBezTo>
                  <a:pt x="8230" y="3598"/>
                  <a:pt x="8219" y="3603"/>
                  <a:pt x="8208" y="3608"/>
                </a:cubicBezTo>
                <a:cubicBezTo>
                  <a:pt x="8197" y="3613"/>
                  <a:pt x="8185" y="3616"/>
                  <a:pt x="8173" y="3619"/>
                </a:cubicBezTo>
                <a:cubicBezTo>
                  <a:pt x="8161" y="3621"/>
                  <a:pt x="8149" y="3622"/>
                  <a:pt x="8137" y="3622"/>
                </a:cubicBezTo>
                <a:lnTo>
                  <a:pt x="150" y="3622"/>
                </a:lnTo>
                <a:cubicBezTo>
                  <a:pt x="141" y="3622"/>
                  <a:pt x="131" y="3621"/>
                  <a:pt x="121" y="3619"/>
                </a:cubicBezTo>
                <a:cubicBezTo>
                  <a:pt x="111" y="3616"/>
                  <a:pt x="102" y="3613"/>
                  <a:pt x="93" y="3608"/>
                </a:cubicBezTo>
                <a:cubicBezTo>
                  <a:pt x="84" y="3603"/>
                  <a:pt x="75" y="3598"/>
                  <a:pt x="67" y="3591"/>
                </a:cubicBezTo>
                <a:cubicBezTo>
                  <a:pt x="58" y="3584"/>
                  <a:pt x="51" y="3576"/>
                  <a:pt x="44" y="3568"/>
                </a:cubicBezTo>
                <a:cubicBezTo>
                  <a:pt x="37" y="3559"/>
                  <a:pt x="31" y="3550"/>
                  <a:pt x="25" y="3540"/>
                </a:cubicBezTo>
                <a:cubicBezTo>
                  <a:pt x="20" y="3530"/>
                  <a:pt x="15" y="3519"/>
                  <a:pt x="11" y="3508"/>
                </a:cubicBezTo>
                <a:cubicBezTo>
                  <a:pt x="7" y="3496"/>
                  <a:pt x="4" y="3485"/>
                  <a:pt x="2" y="3473"/>
                </a:cubicBezTo>
                <a:cubicBezTo>
                  <a:pt x="1" y="3461"/>
                  <a:pt x="0" y="3449"/>
                  <a:pt x="0" y="3437"/>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06" name="任意多边形: 形状 505"/>
          <p:cNvSpPr/>
          <p:nvPr/>
        </p:nvSpPr>
        <p:spPr>
          <a:xfrm>
            <a:off x="4011120" y="1470600"/>
            <a:ext cx="66960" cy="1303920"/>
          </a:xfrm>
          <a:custGeom>
            <a:avLst/>
            <a:gdLst/>
            <a:ahLst/>
            <a:cxnLst/>
            <a:rect l="0" t="0" r="r" b="b"/>
            <a:pathLst>
              <a:path w="186" h="3622">
                <a:moveTo>
                  <a:pt x="0" y="0"/>
                </a:moveTo>
                <a:lnTo>
                  <a:pt x="186" y="0"/>
                </a:lnTo>
                <a:lnTo>
                  <a:pt x="186"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07" name="图片 506"/>
          <p:cNvPicPr/>
          <p:nvPr/>
        </p:nvPicPr>
        <p:blipFill>
          <a:blip r:embed="rId5"/>
          <a:stretch/>
        </p:blipFill>
        <p:spPr>
          <a:xfrm>
            <a:off x="4169880" y="1638000"/>
            <a:ext cx="166680" cy="166680"/>
          </a:xfrm>
          <a:prstGeom prst="rect">
            <a:avLst/>
          </a:prstGeom>
          <a:noFill/>
          <a:ln w="0">
            <a:noFill/>
          </a:ln>
        </p:spPr>
      </p:pic>
      <p:sp>
        <p:nvSpPr>
          <p:cNvPr id="508" name="文本框 507"/>
          <p:cNvSpPr txBox="1"/>
          <p:nvPr/>
        </p:nvSpPr>
        <p:spPr>
          <a:xfrm>
            <a:off x="2847960" y="3099240"/>
            <a:ext cx="309960" cy="117720"/>
          </a:xfrm>
          <a:prstGeom prst="rect">
            <a:avLst/>
          </a:prstGeom>
          <a:noFill/>
          <a:ln w="0">
            <a:noFill/>
          </a:ln>
        </p:spPr>
        <p:txBody>
          <a:bodyPr wrap="none" lIns="0" tIns="0" rIns="0" bIns="0" anchor="t">
            <a:spAutoFit/>
          </a:bodyPr>
          <a:lstStyle/>
          <a:p>
            <a:r>
              <a:rPr lang="en-US" sz="790" b="0" u="none" strike="noStrike">
                <a:solidFill>
                  <a:srgbClr val="D1D5DB"/>
                </a:solidFill>
                <a:effectLst/>
                <a:uFillTx/>
                <a:latin typeface="DejaVuSans"/>
                <a:ea typeface="DejaVuSans"/>
              </a:rPr>
              <a:t>status</a:t>
            </a:r>
            <a:endParaRPr lang="en-US" sz="790" b="0" u="none" strike="noStrike">
              <a:solidFill>
                <a:srgbClr val="000000"/>
              </a:solidFill>
              <a:effectLst/>
              <a:uFillTx/>
              <a:latin typeface="Times New Roman"/>
            </a:endParaRPr>
          </a:p>
        </p:txBody>
      </p:sp>
      <p:sp>
        <p:nvSpPr>
          <p:cNvPr id="509" name="文本框 508"/>
          <p:cNvSpPr txBox="1"/>
          <p:nvPr/>
        </p:nvSpPr>
        <p:spPr>
          <a:xfrm>
            <a:off x="4437360" y="158616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设备发现</a:t>
            </a:r>
            <a:endParaRPr lang="en-US" sz="1320" b="0" u="none" strike="noStrike">
              <a:solidFill>
                <a:srgbClr val="000000"/>
              </a:solidFill>
              <a:effectLst/>
              <a:uFillTx/>
              <a:latin typeface="Times New Roman"/>
            </a:endParaRPr>
          </a:p>
        </p:txBody>
      </p:sp>
      <p:sp>
        <p:nvSpPr>
          <p:cNvPr id="510" name="文本框 509"/>
          <p:cNvSpPr txBox="1"/>
          <p:nvPr/>
        </p:nvSpPr>
        <p:spPr>
          <a:xfrm>
            <a:off x="4169880" y="189504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请求主题：</a:t>
            </a:r>
            <a:endParaRPr lang="en-US" sz="920" b="0" u="none" strike="noStrike">
              <a:solidFill>
                <a:srgbClr val="000000"/>
              </a:solidFill>
              <a:effectLst/>
              <a:uFillTx/>
              <a:latin typeface="Times New Roman"/>
            </a:endParaRPr>
          </a:p>
        </p:txBody>
      </p:sp>
      <p:sp>
        <p:nvSpPr>
          <p:cNvPr id="511" name="文本框 510"/>
          <p:cNvSpPr txBox="1"/>
          <p:nvPr/>
        </p:nvSpPr>
        <p:spPr>
          <a:xfrm>
            <a:off x="4754880" y="1922040"/>
            <a:ext cx="156996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/devices/unbound/request</a:t>
            </a:r>
            <a:endParaRPr lang="en-US" sz="920" b="0" u="none" strike="noStrike">
              <a:solidFill>
                <a:srgbClr val="000000"/>
              </a:solidFill>
              <a:effectLst/>
              <a:uFillTx/>
              <a:latin typeface="Times New Roman"/>
            </a:endParaRPr>
          </a:p>
        </p:txBody>
      </p:sp>
      <p:sp>
        <p:nvSpPr>
          <p:cNvPr id="512" name="文本框 511"/>
          <p:cNvSpPr txBox="1"/>
          <p:nvPr/>
        </p:nvSpPr>
        <p:spPr>
          <a:xfrm>
            <a:off x="4169880" y="212904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响应主题：</a:t>
            </a:r>
            <a:endParaRPr lang="en-US" sz="920" b="0" u="none" strike="noStrike">
              <a:solidFill>
                <a:srgbClr val="000000"/>
              </a:solidFill>
              <a:effectLst/>
              <a:uFillTx/>
              <a:latin typeface="Times New Roman"/>
            </a:endParaRPr>
          </a:p>
        </p:txBody>
      </p:sp>
      <p:sp>
        <p:nvSpPr>
          <p:cNvPr id="513" name="任意多边形: 形状 512"/>
          <p:cNvSpPr/>
          <p:nvPr/>
        </p:nvSpPr>
        <p:spPr>
          <a:xfrm>
            <a:off x="7165800" y="1470600"/>
            <a:ext cx="2996280" cy="1303920"/>
          </a:xfrm>
          <a:custGeom>
            <a:avLst/>
            <a:gdLst/>
            <a:ahLst/>
            <a:cxnLst/>
            <a:rect l="0" t="0" r="r" b="b"/>
            <a:pathLst>
              <a:path w="8323" h="3622">
                <a:moveTo>
                  <a:pt x="0" y="3437"/>
                </a:moveTo>
                <a:lnTo>
                  <a:pt x="0" y="186"/>
                </a:lnTo>
                <a:cubicBezTo>
                  <a:pt x="0" y="174"/>
                  <a:pt x="1" y="161"/>
                  <a:pt x="3" y="149"/>
                </a:cubicBezTo>
                <a:cubicBezTo>
                  <a:pt x="5" y="138"/>
                  <a:pt x="7" y="126"/>
                  <a:pt x="11" y="115"/>
                </a:cubicBezTo>
                <a:cubicBezTo>
                  <a:pt x="15" y="103"/>
                  <a:pt x="20" y="93"/>
                  <a:pt x="25" y="83"/>
                </a:cubicBezTo>
                <a:cubicBezTo>
                  <a:pt x="31" y="72"/>
                  <a:pt x="37" y="63"/>
                  <a:pt x="44" y="54"/>
                </a:cubicBezTo>
                <a:cubicBezTo>
                  <a:pt x="51" y="46"/>
                  <a:pt x="59" y="38"/>
                  <a:pt x="67" y="31"/>
                </a:cubicBezTo>
                <a:cubicBezTo>
                  <a:pt x="75" y="25"/>
                  <a:pt x="84" y="19"/>
                  <a:pt x="93" y="14"/>
                </a:cubicBezTo>
                <a:cubicBezTo>
                  <a:pt x="102" y="9"/>
                  <a:pt x="111" y="6"/>
                  <a:pt x="121" y="4"/>
                </a:cubicBezTo>
                <a:cubicBezTo>
                  <a:pt x="131" y="1"/>
                  <a:pt x="141" y="0"/>
                  <a:pt x="151" y="0"/>
                </a:cubicBezTo>
                <a:lnTo>
                  <a:pt x="8137" y="0"/>
                </a:lnTo>
                <a:cubicBezTo>
                  <a:pt x="8149" y="0"/>
                  <a:pt x="8161" y="1"/>
                  <a:pt x="8173" y="4"/>
                </a:cubicBezTo>
                <a:cubicBezTo>
                  <a:pt x="8185" y="6"/>
                  <a:pt x="8197" y="9"/>
                  <a:pt x="8208" y="14"/>
                </a:cubicBezTo>
                <a:cubicBezTo>
                  <a:pt x="8219" y="19"/>
                  <a:pt x="8230" y="25"/>
                  <a:pt x="8240" y="31"/>
                </a:cubicBezTo>
                <a:cubicBezTo>
                  <a:pt x="8250" y="38"/>
                  <a:pt x="8260" y="46"/>
                  <a:pt x="8268" y="54"/>
                </a:cubicBezTo>
                <a:cubicBezTo>
                  <a:pt x="8277" y="63"/>
                  <a:pt x="8284" y="72"/>
                  <a:pt x="8291" y="83"/>
                </a:cubicBezTo>
                <a:cubicBezTo>
                  <a:pt x="8298" y="93"/>
                  <a:pt x="8304" y="103"/>
                  <a:pt x="8308" y="115"/>
                </a:cubicBezTo>
                <a:cubicBezTo>
                  <a:pt x="8313" y="126"/>
                  <a:pt x="8317" y="138"/>
                  <a:pt x="8319" y="149"/>
                </a:cubicBezTo>
                <a:cubicBezTo>
                  <a:pt x="8321" y="161"/>
                  <a:pt x="8323" y="174"/>
                  <a:pt x="8323" y="186"/>
                </a:cubicBezTo>
                <a:lnTo>
                  <a:pt x="8323" y="3437"/>
                </a:lnTo>
                <a:cubicBezTo>
                  <a:pt x="8323" y="3449"/>
                  <a:pt x="8321" y="3461"/>
                  <a:pt x="8319" y="3473"/>
                </a:cubicBezTo>
                <a:cubicBezTo>
                  <a:pt x="8317" y="3485"/>
                  <a:pt x="8313" y="3496"/>
                  <a:pt x="8308" y="3508"/>
                </a:cubicBezTo>
                <a:cubicBezTo>
                  <a:pt x="8304" y="3519"/>
                  <a:pt x="8298" y="3530"/>
                  <a:pt x="8291" y="3540"/>
                </a:cubicBezTo>
                <a:cubicBezTo>
                  <a:pt x="8284" y="3550"/>
                  <a:pt x="8277" y="3559"/>
                  <a:pt x="8268" y="3568"/>
                </a:cubicBezTo>
                <a:cubicBezTo>
                  <a:pt x="8260" y="3576"/>
                  <a:pt x="8250" y="3584"/>
                  <a:pt x="8240" y="3591"/>
                </a:cubicBezTo>
                <a:cubicBezTo>
                  <a:pt x="8230" y="3598"/>
                  <a:pt x="8219" y="3603"/>
                  <a:pt x="8208" y="3608"/>
                </a:cubicBezTo>
                <a:cubicBezTo>
                  <a:pt x="8197" y="3613"/>
                  <a:pt x="8185" y="3616"/>
                  <a:pt x="8173" y="3619"/>
                </a:cubicBezTo>
                <a:cubicBezTo>
                  <a:pt x="8161" y="3621"/>
                  <a:pt x="8149" y="3622"/>
                  <a:pt x="8137" y="3622"/>
                </a:cubicBezTo>
                <a:lnTo>
                  <a:pt x="151" y="3622"/>
                </a:lnTo>
                <a:cubicBezTo>
                  <a:pt x="141" y="3622"/>
                  <a:pt x="131" y="3621"/>
                  <a:pt x="121" y="3619"/>
                </a:cubicBezTo>
                <a:cubicBezTo>
                  <a:pt x="111" y="3616"/>
                  <a:pt x="102" y="3613"/>
                  <a:pt x="93" y="3608"/>
                </a:cubicBezTo>
                <a:cubicBezTo>
                  <a:pt x="84" y="3603"/>
                  <a:pt x="75" y="3598"/>
                  <a:pt x="67" y="3591"/>
                </a:cubicBezTo>
                <a:cubicBezTo>
                  <a:pt x="59" y="3584"/>
                  <a:pt x="51" y="3576"/>
                  <a:pt x="44" y="3568"/>
                </a:cubicBezTo>
                <a:cubicBezTo>
                  <a:pt x="37" y="3559"/>
                  <a:pt x="31" y="3550"/>
                  <a:pt x="25" y="3540"/>
                </a:cubicBezTo>
                <a:cubicBezTo>
                  <a:pt x="20" y="3530"/>
                  <a:pt x="15" y="3519"/>
                  <a:pt x="11" y="3508"/>
                </a:cubicBezTo>
                <a:cubicBezTo>
                  <a:pt x="7" y="3496"/>
                  <a:pt x="5" y="3485"/>
                  <a:pt x="3" y="3473"/>
                </a:cubicBezTo>
                <a:cubicBezTo>
                  <a:pt x="1" y="3461"/>
                  <a:pt x="0" y="3449"/>
                  <a:pt x="0" y="3437"/>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14" name="任意多边形: 形状 513"/>
          <p:cNvSpPr/>
          <p:nvPr/>
        </p:nvSpPr>
        <p:spPr>
          <a:xfrm>
            <a:off x="7153200" y="1470600"/>
            <a:ext cx="67320" cy="1303920"/>
          </a:xfrm>
          <a:custGeom>
            <a:avLst/>
            <a:gdLst/>
            <a:ahLst/>
            <a:cxnLst/>
            <a:rect l="0" t="0" r="r" b="b"/>
            <a:pathLst>
              <a:path w="187" h="3622">
                <a:moveTo>
                  <a:pt x="0" y="0"/>
                </a:moveTo>
                <a:lnTo>
                  <a:pt x="187" y="0"/>
                </a:lnTo>
                <a:lnTo>
                  <a:pt x="187"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15" name="图片 514"/>
          <p:cNvPicPr/>
          <p:nvPr/>
        </p:nvPicPr>
        <p:blipFill>
          <a:blip r:embed="rId6"/>
          <a:stretch/>
        </p:blipFill>
        <p:spPr>
          <a:xfrm>
            <a:off x="7311960" y="1638000"/>
            <a:ext cx="208440" cy="166680"/>
          </a:xfrm>
          <a:prstGeom prst="rect">
            <a:avLst/>
          </a:prstGeom>
          <a:noFill/>
          <a:ln w="0">
            <a:noFill/>
          </a:ln>
        </p:spPr>
      </p:pic>
      <p:sp>
        <p:nvSpPr>
          <p:cNvPr id="516" name="文本框 515"/>
          <p:cNvSpPr txBox="1"/>
          <p:nvPr/>
        </p:nvSpPr>
        <p:spPr>
          <a:xfrm>
            <a:off x="4754880" y="2156040"/>
            <a:ext cx="165708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/devices/unbound/response</a:t>
            </a:r>
            <a:endParaRPr lang="en-US" sz="920" b="0" u="none" strike="noStrike">
              <a:solidFill>
                <a:srgbClr val="000000"/>
              </a:solidFill>
              <a:effectLst/>
              <a:uFillTx/>
              <a:latin typeface="Times New Roman"/>
            </a:endParaRPr>
          </a:p>
        </p:txBody>
      </p:sp>
      <p:sp>
        <p:nvSpPr>
          <p:cNvPr id="517" name="文本框 516"/>
          <p:cNvSpPr txBox="1"/>
          <p:nvPr/>
        </p:nvSpPr>
        <p:spPr>
          <a:xfrm>
            <a:off x="7621200" y="158616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设备绑定</a:t>
            </a:r>
            <a:endParaRPr lang="en-US" sz="1320" b="0" u="none" strike="noStrike">
              <a:solidFill>
                <a:srgbClr val="000000"/>
              </a:solidFill>
              <a:effectLst/>
              <a:uFillTx/>
              <a:latin typeface="Times New Roman"/>
            </a:endParaRPr>
          </a:p>
        </p:txBody>
      </p:sp>
      <p:sp>
        <p:nvSpPr>
          <p:cNvPr id="518" name="文本框 517"/>
          <p:cNvSpPr txBox="1"/>
          <p:nvPr/>
        </p:nvSpPr>
        <p:spPr>
          <a:xfrm>
            <a:off x="7311960" y="189504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请求主题：</a:t>
            </a:r>
            <a:endParaRPr lang="en-US" sz="920" b="0" u="none" strike="noStrike">
              <a:solidFill>
                <a:srgbClr val="000000"/>
              </a:solidFill>
              <a:effectLst/>
              <a:uFillTx/>
              <a:latin typeface="Times New Roman"/>
            </a:endParaRPr>
          </a:p>
        </p:txBody>
      </p:sp>
      <p:sp>
        <p:nvSpPr>
          <p:cNvPr id="519" name="文本框 518"/>
          <p:cNvSpPr txBox="1"/>
          <p:nvPr/>
        </p:nvSpPr>
        <p:spPr>
          <a:xfrm>
            <a:off x="7311960" y="2089080"/>
            <a:ext cx="212400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/devices/{device_id}/bound/request</a:t>
            </a:r>
            <a:endParaRPr lang="en-US" sz="920" b="0" u="none" strike="noStrike">
              <a:solidFill>
                <a:srgbClr val="000000"/>
              </a:solidFill>
              <a:effectLst/>
              <a:uFillTx/>
              <a:latin typeface="Times New Roman"/>
            </a:endParaRPr>
          </a:p>
        </p:txBody>
      </p:sp>
      <p:sp>
        <p:nvSpPr>
          <p:cNvPr id="520" name="文本框 519"/>
          <p:cNvSpPr txBox="1"/>
          <p:nvPr/>
        </p:nvSpPr>
        <p:spPr>
          <a:xfrm>
            <a:off x="7311960" y="229608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响应主题：</a:t>
            </a:r>
            <a:endParaRPr lang="en-US" sz="920" b="0" u="none" strike="noStrike">
              <a:solidFill>
                <a:srgbClr val="000000"/>
              </a:solidFill>
              <a:effectLst/>
              <a:uFillTx/>
              <a:latin typeface="Times New Roman"/>
            </a:endParaRPr>
          </a:p>
        </p:txBody>
      </p:sp>
      <p:sp>
        <p:nvSpPr>
          <p:cNvPr id="521" name="任意多边形: 形状 520"/>
          <p:cNvSpPr/>
          <p:nvPr/>
        </p:nvSpPr>
        <p:spPr>
          <a:xfrm>
            <a:off x="4023720" y="2908080"/>
            <a:ext cx="2995920" cy="969480"/>
          </a:xfrm>
          <a:custGeom>
            <a:avLst/>
            <a:gdLst/>
            <a:ahLst/>
            <a:cxnLst/>
            <a:rect l="0" t="0" r="r" b="b"/>
            <a:pathLst>
              <a:path w="8322" h="2693">
                <a:moveTo>
                  <a:pt x="0" y="2508"/>
                </a:moveTo>
                <a:lnTo>
                  <a:pt x="0" y="185"/>
                </a:lnTo>
                <a:cubicBezTo>
                  <a:pt x="0" y="173"/>
                  <a:pt x="1" y="161"/>
                  <a:pt x="2" y="149"/>
                </a:cubicBezTo>
                <a:cubicBezTo>
                  <a:pt x="4" y="137"/>
                  <a:pt x="7" y="126"/>
                  <a:pt x="11" y="114"/>
                </a:cubicBezTo>
                <a:cubicBezTo>
                  <a:pt x="15" y="103"/>
                  <a:pt x="20" y="92"/>
                  <a:pt x="25" y="82"/>
                </a:cubicBezTo>
                <a:cubicBezTo>
                  <a:pt x="31" y="72"/>
                  <a:pt x="37" y="63"/>
                  <a:pt x="44" y="54"/>
                </a:cubicBezTo>
                <a:cubicBezTo>
                  <a:pt x="51" y="45"/>
                  <a:pt x="58" y="38"/>
                  <a:pt x="67" y="31"/>
                </a:cubicBezTo>
                <a:cubicBezTo>
                  <a:pt x="75" y="24"/>
                  <a:pt x="84" y="18"/>
                  <a:pt x="93" y="14"/>
                </a:cubicBezTo>
                <a:cubicBezTo>
                  <a:pt x="102" y="9"/>
                  <a:pt x="111" y="6"/>
                  <a:pt x="121" y="3"/>
                </a:cubicBezTo>
                <a:cubicBezTo>
                  <a:pt x="131" y="1"/>
                  <a:pt x="141" y="0"/>
                  <a:pt x="150" y="0"/>
                </a:cubicBezTo>
                <a:lnTo>
                  <a:pt x="8137" y="0"/>
                </a:lnTo>
                <a:cubicBezTo>
                  <a:pt x="8149" y="0"/>
                  <a:pt x="8161" y="1"/>
                  <a:pt x="8173" y="3"/>
                </a:cubicBezTo>
                <a:cubicBezTo>
                  <a:pt x="8185" y="6"/>
                  <a:pt x="8197" y="9"/>
                  <a:pt x="8208" y="14"/>
                </a:cubicBezTo>
                <a:cubicBezTo>
                  <a:pt x="8219" y="18"/>
                  <a:pt x="8230" y="24"/>
                  <a:pt x="8240" y="31"/>
                </a:cubicBezTo>
                <a:cubicBezTo>
                  <a:pt x="8250" y="38"/>
                  <a:pt x="8259" y="45"/>
                  <a:pt x="8268" y="54"/>
                </a:cubicBezTo>
                <a:cubicBezTo>
                  <a:pt x="8277" y="63"/>
                  <a:pt x="8284" y="72"/>
                  <a:pt x="8291" y="82"/>
                </a:cubicBezTo>
                <a:cubicBezTo>
                  <a:pt x="8298" y="92"/>
                  <a:pt x="8304" y="103"/>
                  <a:pt x="8308" y="114"/>
                </a:cubicBezTo>
                <a:cubicBezTo>
                  <a:pt x="8313" y="126"/>
                  <a:pt x="8317" y="137"/>
                  <a:pt x="8319" y="149"/>
                </a:cubicBezTo>
                <a:cubicBezTo>
                  <a:pt x="8321" y="161"/>
                  <a:pt x="8322" y="173"/>
                  <a:pt x="8322" y="185"/>
                </a:cubicBezTo>
                <a:lnTo>
                  <a:pt x="8322" y="2508"/>
                </a:lnTo>
                <a:cubicBezTo>
                  <a:pt x="8322" y="2520"/>
                  <a:pt x="8321" y="2532"/>
                  <a:pt x="8319" y="2544"/>
                </a:cubicBezTo>
                <a:cubicBezTo>
                  <a:pt x="8317" y="2556"/>
                  <a:pt x="8313" y="2567"/>
                  <a:pt x="8308" y="2579"/>
                </a:cubicBezTo>
                <a:cubicBezTo>
                  <a:pt x="8304" y="2590"/>
                  <a:pt x="8298" y="2601"/>
                  <a:pt x="8291" y="2611"/>
                </a:cubicBezTo>
                <a:cubicBezTo>
                  <a:pt x="8284" y="2621"/>
                  <a:pt x="8277" y="2630"/>
                  <a:pt x="8268" y="2639"/>
                </a:cubicBezTo>
                <a:cubicBezTo>
                  <a:pt x="8259" y="2648"/>
                  <a:pt x="8250" y="2655"/>
                  <a:pt x="8240" y="2662"/>
                </a:cubicBezTo>
                <a:cubicBezTo>
                  <a:pt x="8230" y="2669"/>
                  <a:pt x="8219" y="2675"/>
                  <a:pt x="8208" y="2679"/>
                </a:cubicBezTo>
                <a:cubicBezTo>
                  <a:pt x="8197" y="2684"/>
                  <a:pt x="8185" y="2687"/>
                  <a:pt x="8173" y="2690"/>
                </a:cubicBezTo>
                <a:cubicBezTo>
                  <a:pt x="8161" y="2692"/>
                  <a:pt x="8149" y="2693"/>
                  <a:pt x="8137" y="2693"/>
                </a:cubicBezTo>
                <a:lnTo>
                  <a:pt x="150" y="2693"/>
                </a:lnTo>
                <a:cubicBezTo>
                  <a:pt x="141" y="2693"/>
                  <a:pt x="131" y="2692"/>
                  <a:pt x="121" y="2690"/>
                </a:cubicBezTo>
                <a:cubicBezTo>
                  <a:pt x="111" y="2687"/>
                  <a:pt x="102" y="2684"/>
                  <a:pt x="93" y="2679"/>
                </a:cubicBezTo>
                <a:cubicBezTo>
                  <a:pt x="84" y="2675"/>
                  <a:pt x="75" y="2669"/>
                  <a:pt x="67" y="2662"/>
                </a:cubicBezTo>
                <a:cubicBezTo>
                  <a:pt x="58" y="2655"/>
                  <a:pt x="51" y="2648"/>
                  <a:pt x="44" y="2639"/>
                </a:cubicBezTo>
                <a:cubicBezTo>
                  <a:pt x="37" y="2630"/>
                  <a:pt x="31" y="2621"/>
                  <a:pt x="25" y="2611"/>
                </a:cubicBezTo>
                <a:cubicBezTo>
                  <a:pt x="20" y="2601"/>
                  <a:pt x="15" y="2590"/>
                  <a:pt x="11" y="2579"/>
                </a:cubicBezTo>
                <a:cubicBezTo>
                  <a:pt x="7" y="2567"/>
                  <a:pt x="4" y="2556"/>
                  <a:pt x="2" y="2544"/>
                </a:cubicBezTo>
                <a:cubicBezTo>
                  <a:pt x="1"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22" name="任意多边形: 形状 521"/>
          <p:cNvSpPr/>
          <p:nvPr/>
        </p:nvSpPr>
        <p:spPr>
          <a:xfrm>
            <a:off x="4011120" y="2908080"/>
            <a:ext cx="66960" cy="969480"/>
          </a:xfrm>
          <a:custGeom>
            <a:avLst/>
            <a:gdLst/>
            <a:ahLst/>
            <a:cxnLst/>
            <a:rect l="0" t="0" r="r" b="b"/>
            <a:pathLst>
              <a:path w="186" h="2693">
                <a:moveTo>
                  <a:pt x="0" y="0"/>
                </a:moveTo>
                <a:lnTo>
                  <a:pt x="186" y="0"/>
                </a:lnTo>
                <a:lnTo>
                  <a:pt x="186" y="2693"/>
                </a:lnTo>
                <a:lnTo>
                  <a:pt x="0" y="2693"/>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23" name="图片 522"/>
          <p:cNvPicPr/>
          <p:nvPr/>
        </p:nvPicPr>
        <p:blipFill>
          <a:blip r:embed="rId7"/>
          <a:stretch/>
        </p:blipFill>
        <p:spPr>
          <a:xfrm>
            <a:off x="4169880" y="3075120"/>
            <a:ext cx="166680" cy="166680"/>
          </a:xfrm>
          <a:prstGeom prst="rect">
            <a:avLst/>
          </a:prstGeom>
          <a:noFill/>
          <a:ln w="0">
            <a:noFill/>
          </a:ln>
        </p:spPr>
      </p:pic>
      <p:sp>
        <p:nvSpPr>
          <p:cNvPr id="524" name="文本框 523"/>
          <p:cNvSpPr txBox="1"/>
          <p:nvPr/>
        </p:nvSpPr>
        <p:spPr>
          <a:xfrm>
            <a:off x="7311960" y="2490480"/>
            <a:ext cx="221112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/devices/{device_id}/bound/response</a:t>
            </a:r>
            <a:endParaRPr lang="en-US" sz="920" b="0" u="none" strike="noStrike">
              <a:solidFill>
                <a:srgbClr val="000000"/>
              </a:solidFill>
              <a:effectLst/>
              <a:uFillTx/>
              <a:latin typeface="Times New Roman"/>
            </a:endParaRPr>
          </a:p>
        </p:txBody>
      </p:sp>
      <p:sp>
        <p:nvSpPr>
          <p:cNvPr id="525" name="文本框 524"/>
          <p:cNvSpPr txBox="1"/>
          <p:nvPr/>
        </p:nvSpPr>
        <p:spPr>
          <a:xfrm>
            <a:off x="4437360" y="302328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设备控制</a:t>
            </a:r>
            <a:endParaRPr lang="en-US" sz="1320" b="0" u="none" strike="noStrike">
              <a:solidFill>
                <a:srgbClr val="000000"/>
              </a:solidFill>
              <a:effectLst/>
              <a:uFillTx/>
              <a:latin typeface="Times New Roman"/>
            </a:endParaRPr>
          </a:p>
        </p:txBody>
      </p:sp>
      <p:sp>
        <p:nvSpPr>
          <p:cNvPr id="526" name="文本框 525"/>
          <p:cNvSpPr txBox="1"/>
          <p:nvPr/>
        </p:nvSpPr>
        <p:spPr>
          <a:xfrm>
            <a:off x="4169880" y="333216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设置主题：</a:t>
            </a:r>
            <a:endParaRPr lang="en-US" sz="920" b="0" u="none" strike="noStrike">
              <a:solidFill>
                <a:srgbClr val="000000"/>
              </a:solidFill>
              <a:effectLst/>
              <a:uFillTx/>
              <a:latin typeface="Times New Roman"/>
            </a:endParaRPr>
          </a:p>
        </p:txBody>
      </p:sp>
      <p:sp>
        <p:nvSpPr>
          <p:cNvPr id="527" name="文本框 526"/>
          <p:cNvSpPr txBox="1"/>
          <p:nvPr/>
        </p:nvSpPr>
        <p:spPr>
          <a:xfrm>
            <a:off x="4754880" y="3359520"/>
            <a:ext cx="148320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/devices/{device_id}/set</a:t>
            </a:r>
            <a:endParaRPr lang="en-US" sz="920" b="0" u="none" strike="noStrike">
              <a:solidFill>
                <a:srgbClr val="000000"/>
              </a:solidFill>
              <a:effectLst/>
              <a:uFillTx/>
              <a:latin typeface="Times New Roman"/>
            </a:endParaRPr>
          </a:p>
        </p:txBody>
      </p:sp>
      <p:sp>
        <p:nvSpPr>
          <p:cNvPr id="528" name="文本框 527"/>
          <p:cNvSpPr txBox="1"/>
          <p:nvPr/>
        </p:nvSpPr>
        <p:spPr>
          <a:xfrm>
            <a:off x="4169880" y="356616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状态上报：</a:t>
            </a:r>
            <a:endParaRPr lang="en-US" sz="920" b="0" u="none" strike="noStrike">
              <a:solidFill>
                <a:srgbClr val="000000"/>
              </a:solidFill>
              <a:effectLst/>
              <a:uFillTx/>
              <a:latin typeface="Times New Roman"/>
            </a:endParaRPr>
          </a:p>
        </p:txBody>
      </p:sp>
      <p:sp>
        <p:nvSpPr>
          <p:cNvPr id="529" name="任意多边形: 形状 528"/>
          <p:cNvSpPr/>
          <p:nvPr/>
        </p:nvSpPr>
        <p:spPr>
          <a:xfrm>
            <a:off x="7165800" y="2908080"/>
            <a:ext cx="2996280" cy="969480"/>
          </a:xfrm>
          <a:custGeom>
            <a:avLst/>
            <a:gdLst/>
            <a:ahLst/>
            <a:cxnLst/>
            <a:rect l="0" t="0" r="r" b="b"/>
            <a:pathLst>
              <a:path w="8323" h="2693">
                <a:moveTo>
                  <a:pt x="0" y="2508"/>
                </a:moveTo>
                <a:lnTo>
                  <a:pt x="0" y="185"/>
                </a:lnTo>
                <a:cubicBezTo>
                  <a:pt x="0" y="173"/>
                  <a:pt x="1" y="161"/>
                  <a:pt x="3" y="149"/>
                </a:cubicBezTo>
                <a:cubicBezTo>
                  <a:pt x="5" y="137"/>
                  <a:pt x="7" y="126"/>
                  <a:pt x="11" y="114"/>
                </a:cubicBezTo>
                <a:cubicBezTo>
                  <a:pt x="15" y="103"/>
                  <a:pt x="20" y="92"/>
                  <a:pt x="25" y="82"/>
                </a:cubicBezTo>
                <a:cubicBezTo>
                  <a:pt x="31" y="72"/>
                  <a:pt x="37" y="63"/>
                  <a:pt x="44" y="54"/>
                </a:cubicBezTo>
                <a:cubicBezTo>
                  <a:pt x="51" y="45"/>
                  <a:pt x="59" y="38"/>
                  <a:pt x="67" y="31"/>
                </a:cubicBezTo>
                <a:cubicBezTo>
                  <a:pt x="75" y="24"/>
                  <a:pt x="84" y="18"/>
                  <a:pt x="93" y="14"/>
                </a:cubicBezTo>
                <a:cubicBezTo>
                  <a:pt x="102" y="9"/>
                  <a:pt x="111" y="6"/>
                  <a:pt x="121" y="3"/>
                </a:cubicBezTo>
                <a:cubicBezTo>
                  <a:pt x="131" y="1"/>
                  <a:pt x="141" y="0"/>
                  <a:pt x="151" y="0"/>
                </a:cubicBezTo>
                <a:lnTo>
                  <a:pt x="8137" y="0"/>
                </a:lnTo>
                <a:cubicBezTo>
                  <a:pt x="8149" y="0"/>
                  <a:pt x="8161" y="1"/>
                  <a:pt x="8173" y="3"/>
                </a:cubicBezTo>
                <a:cubicBezTo>
                  <a:pt x="8185" y="6"/>
                  <a:pt x="8197" y="9"/>
                  <a:pt x="8208" y="14"/>
                </a:cubicBezTo>
                <a:cubicBezTo>
                  <a:pt x="8219" y="18"/>
                  <a:pt x="8230" y="24"/>
                  <a:pt x="8240" y="31"/>
                </a:cubicBezTo>
                <a:cubicBezTo>
                  <a:pt x="8250" y="38"/>
                  <a:pt x="8260" y="45"/>
                  <a:pt x="8268" y="54"/>
                </a:cubicBezTo>
                <a:cubicBezTo>
                  <a:pt x="8277" y="63"/>
                  <a:pt x="8284" y="72"/>
                  <a:pt x="8291" y="82"/>
                </a:cubicBezTo>
                <a:cubicBezTo>
                  <a:pt x="8298" y="92"/>
                  <a:pt x="8304" y="103"/>
                  <a:pt x="8308" y="114"/>
                </a:cubicBezTo>
                <a:cubicBezTo>
                  <a:pt x="8313" y="126"/>
                  <a:pt x="8317" y="137"/>
                  <a:pt x="8319" y="149"/>
                </a:cubicBezTo>
                <a:cubicBezTo>
                  <a:pt x="8321" y="161"/>
                  <a:pt x="8323" y="173"/>
                  <a:pt x="8323" y="185"/>
                </a:cubicBezTo>
                <a:lnTo>
                  <a:pt x="8323" y="2508"/>
                </a:lnTo>
                <a:cubicBezTo>
                  <a:pt x="8323" y="2520"/>
                  <a:pt x="8321" y="2532"/>
                  <a:pt x="8319" y="2544"/>
                </a:cubicBezTo>
                <a:cubicBezTo>
                  <a:pt x="8317" y="2556"/>
                  <a:pt x="8313" y="2567"/>
                  <a:pt x="8308" y="2579"/>
                </a:cubicBezTo>
                <a:cubicBezTo>
                  <a:pt x="8304" y="2590"/>
                  <a:pt x="8298" y="2601"/>
                  <a:pt x="8291" y="2611"/>
                </a:cubicBezTo>
                <a:cubicBezTo>
                  <a:pt x="8284" y="2621"/>
                  <a:pt x="8277" y="2630"/>
                  <a:pt x="8268" y="2639"/>
                </a:cubicBezTo>
                <a:cubicBezTo>
                  <a:pt x="8260" y="2648"/>
                  <a:pt x="8250" y="2655"/>
                  <a:pt x="8240" y="2662"/>
                </a:cubicBezTo>
                <a:cubicBezTo>
                  <a:pt x="8230" y="2669"/>
                  <a:pt x="8219" y="2675"/>
                  <a:pt x="8208" y="2679"/>
                </a:cubicBezTo>
                <a:cubicBezTo>
                  <a:pt x="8197" y="2684"/>
                  <a:pt x="8185" y="2687"/>
                  <a:pt x="8173" y="2690"/>
                </a:cubicBezTo>
                <a:cubicBezTo>
                  <a:pt x="8161" y="2692"/>
                  <a:pt x="8149" y="2693"/>
                  <a:pt x="8137" y="2693"/>
                </a:cubicBezTo>
                <a:lnTo>
                  <a:pt x="151" y="2693"/>
                </a:lnTo>
                <a:cubicBezTo>
                  <a:pt x="141" y="2693"/>
                  <a:pt x="131" y="2692"/>
                  <a:pt x="121" y="2690"/>
                </a:cubicBezTo>
                <a:cubicBezTo>
                  <a:pt x="111" y="2687"/>
                  <a:pt x="102" y="2684"/>
                  <a:pt x="93" y="2679"/>
                </a:cubicBezTo>
                <a:cubicBezTo>
                  <a:pt x="84" y="2675"/>
                  <a:pt x="75" y="2669"/>
                  <a:pt x="67" y="2662"/>
                </a:cubicBezTo>
                <a:cubicBezTo>
                  <a:pt x="59" y="2655"/>
                  <a:pt x="51" y="2648"/>
                  <a:pt x="44" y="2639"/>
                </a:cubicBezTo>
                <a:cubicBezTo>
                  <a:pt x="37" y="2630"/>
                  <a:pt x="31" y="2621"/>
                  <a:pt x="25" y="2611"/>
                </a:cubicBezTo>
                <a:cubicBezTo>
                  <a:pt x="20" y="2601"/>
                  <a:pt x="15" y="2590"/>
                  <a:pt x="11" y="2579"/>
                </a:cubicBezTo>
                <a:cubicBezTo>
                  <a:pt x="7" y="2567"/>
                  <a:pt x="5" y="2556"/>
                  <a:pt x="3" y="2544"/>
                </a:cubicBezTo>
                <a:cubicBezTo>
                  <a:pt x="1"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30" name="任意多边形: 形状 529"/>
          <p:cNvSpPr/>
          <p:nvPr/>
        </p:nvSpPr>
        <p:spPr>
          <a:xfrm>
            <a:off x="7153200" y="2908080"/>
            <a:ext cx="67320" cy="969480"/>
          </a:xfrm>
          <a:custGeom>
            <a:avLst/>
            <a:gdLst/>
            <a:ahLst/>
            <a:cxnLst/>
            <a:rect l="0" t="0" r="r" b="b"/>
            <a:pathLst>
              <a:path w="187" h="2693">
                <a:moveTo>
                  <a:pt x="0" y="0"/>
                </a:moveTo>
                <a:lnTo>
                  <a:pt x="187" y="0"/>
                </a:lnTo>
                <a:lnTo>
                  <a:pt x="187" y="2693"/>
                </a:lnTo>
                <a:lnTo>
                  <a:pt x="0" y="2693"/>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31" name="图片 530"/>
          <p:cNvPicPr/>
          <p:nvPr/>
        </p:nvPicPr>
        <p:blipFill>
          <a:blip r:embed="rId8"/>
          <a:stretch/>
        </p:blipFill>
        <p:spPr>
          <a:xfrm>
            <a:off x="7311960" y="3075120"/>
            <a:ext cx="191880" cy="166680"/>
          </a:xfrm>
          <a:prstGeom prst="rect">
            <a:avLst/>
          </a:prstGeom>
          <a:noFill/>
          <a:ln w="0">
            <a:noFill/>
          </a:ln>
        </p:spPr>
      </p:pic>
      <p:sp>
        <p:nvSpPr>
          <p:cNvPr id="532" name="文本框 531"/>
          <p:cNvSpPr txBox="1"/>
          <p:nvPr/>
        </p:nvSpPr>
        <p:spPr>
          <a:xfrm>
            <a:off x="4754880" y="3593520"/>
            <a:ext cx="166428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/devices/{device_id}/status</a:t>
            </a:r>
            <a:endParaRPr lang="en-US" sz="920" b="0" u="none" strike="noStrike">
              <a:solidFill>
                <a:srgbClr val="000000"/>
              </a:solidFill>
              <a:effectLst/>
              <a:uFillTx/>
              <a:latin typeface="Times New Roman"/>
            </a:endParaRPr>
          </a:p>
        </p:txBody>
      </p:sp>
      <p:sp>
        <p:nvSpPr>
          <p:cNvPr id="533" name="文本框 532"/>
          <p:cNvSpPr txBox="1"/>
          <p:nvPr/>
        </p:nvSpPr>
        <p:spPr>
          <a:xfrm>
            <a:off x="7604640" y="302328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设备⼼跳</a:t>
            </a:r>
            <a:endParaRPr lang="en-US" sz="1320" b="0" u="none" strike="noStrike">
              <a:solidFill>
                <a:srgbClr val="000000"/>
              </a:solidFill>
              <a:effectLst/>
              <a:uFillTx/>
              <a:latin typeface="Times New Roman"/>
            </a:endParaRPr>
          </a:p>
        </p:txBody>
      </p:sp>
      <p:sp>
        <p:nvSpPr>
          <p:cNvPr id="534" name="文本框 533"/>
          <p:cNvSpPr txBox="1"/>
          <p:nvPr/>
        </p:nvSpPr>
        <p:spPr>
          <a:xfrm>
            <a:off x="7311960" y="333216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⼼跳主题：</a:t>
            </a:r>
            <a:endParaRPr lang="en-US" sz="920" b="0" u="none" strike="noStrike">
              <a:solidFill>
                <a:srgbClr val="000000"/>
              </a:solidFill>
              <a:effectLst/>
              <a:uFillTx/>
              <a:latin typeface="Times New Roman"/>
            </a:endParaRPr>
          </a:p>
        </p:txBody>
      </p:sp>
      <p:sp>
        <p:nvSpPr>
          <p:cNvPr id="535" name="任意多边形: 形状 534"/>
          <p:cNvSpPr/>
          <p:nvPr/>
        </p:nvSpPr>
        <p:spPr>
          <a:xfrm>
            <a:off x="4023720" y="4011120"/>
            <a:ext cx="6138360" cy="735840"/>
          </a:xfrm>
          <a:custGeom>
            <a:avLst/>
            <a:gdLst/>
            <a:ahLst/>
            <a:cxnLst/>
            <a:rect l="0" t="0" r="r" b="b"/>
            <a:pathLst>
              <a:path w="17051" h="2044">
                <a:moveTo>
                  <a:pt x="0" y="1858"/>
                </a:moveTo>
                <a:lnTo>
                  <a:pt x="0" y="186"/>
                </a:lnTo>
                <a:cubicBezTo>
                  <a:pt x="0" y="174"/>
                  <a:pt x="1" y="162"/>
                  <a:pt x="2" y="150"/>
                </a:cubicBezTo>
                <a:cubicBezTo>
                  <a:pt x="4" y="138"/>
                  <a:pt x="7" y="127"/>
                  <a:pt x="11" y="115"/>
                </a:cubicBezTo>
                <a:cubicBezTo>
                  <a:pt x="15" y="104"/>
                  <a:pt x="20" y="93"/>
                  <a:pt x="25" y="82"/>
                </a:cubicBezTo>
                <a:cubicBezTo>
                  <a:pt x="31" y="72"/>
                  <a:pt x="37" y="63"/>
                  <a:pt x="44" y="54"/>
                </a:cubicBezTo>
                <a:cubicBezTo>
                  <a:pt x="51" y="46"/>
                  <a:pt x="58" y="38"/>
                  <a:pt x="67" y="31"/>
                </a:cubicBezTo>
                <a:cubicBezTo>
                  <a:pt x="75" y="24"/>
                  <a:pt x="84" y="19"/>
                  <a:pt x="93" y="14"/>
                </a:cubicBezTo>
                <a:cubicBezTo>
                  <a:pt x="102" y="9"/>
                  <a:pt x="111" y="6"/>
                  <a:pt x="121" y="3"/>
                </a:cubicBezTo>
                <a:cubicBezTo>
                  <a:pt x="131" y="1"/>
                  <a:pt x="141" y="0"/>
                  <a:pt x="150" y="0"/>
                </a:cubicBezTo>
                <a:lnTo>
                  <a:pt x="16865" y="0"/>
                </a:lnTo>
                <a:cubicBezTo>
                  <a:pt x="16877" y="0"/>
                  <a:pt x="16889" y="1"/>
                  <a:pt x="16901" y="3"/>
                </a:cubicBezTo>
                <a:cubicBezTo>
                  <a:pt x="16913" y="6"/>
                  <a:pt x="16925" y="9"/>
                  <a:pt x="16936" y="14"/>
                </a:cubicBezTo>
                <a:cubicBezTo>
                  <a:pt x="16947" y="19"/>
                  <a:pt x="16958" y="24"/>
                  <a:pt x="16968" y="31"/>
                </a:cubicBezTo>
                <a:cubicBezTo>
                  <a:pt x="16978" y="38"/>
                  <a:pt x="16988" y="46"/>
                  <a:pt x="16996" y="54"/>
                </a:cubicBezTo>
                <a:cubicBezTo>
                  <a:pt x="17005" y="63"/>
                  <a:pt x="17012" y="72"/>
                  <a:pt x="17019" y="82"/>
                </a:cubicBezTo>
                <a:cubicBezTo>
                  <a:pt x="17026" y="93"/>
                  <a:pt x="17032" y="104"/>
                  <a:pt x="17036" y="115"/>
                </a:cubicBezTo>
                <a:cubicBezTo>
                  <a:pt x="17041" y="127"/>
                  <a:pt x="17045" y="138"/>
                  <a:pt x="17047" y="150"/>
                </a:cubicBezTo>
                <a:cubicBezTo>
                  <a:pt x="17049" y="162"/>
                  <a:pt x="17051" y="174"/>
                  <a:pt x="17051" y="186"/>
                </a:cubicBezTo>
                <a:lnTo>
                  <a:pt x="17051" y="1858"/>
                </a:lnTo>
                <a:cubicBezTo>
                  <a:pt x="17051" y="1870"/>
                  <a:pt x="17049" y="1882"/>
                  <a:pt x="17047" y="1894"/>
                </a:cubicBezTo>
                <a:cubicBezTo>
                  <a:pt x="17045" y="1906"/>
                  <a:pt x="17041" y="1918"/>
                  <a:pt x="17036" y="1929"/>
                </a:cubicBezTo>
                <a:cubicBezTo>
                  <a:pt x="17032" y="1940"/>
                  <a:pt x="17026" y="1951"/>
                  <a:pt x="17019" y="1961"/>
                </a:cubicBezTo>
                <a:cubicBezTo>
                  <a:pt x="17012" y="1971"/>
                  <a:pt x="17005" y="1980"/>
                  <a:pt x="16996" y="1989"/>
                </a:cubicBezTo>
                <a:cubicBezTo>
                  <a:pt x="16988" y="1998"/>
                  <a:pt x="16978" y="2005"/>
                  <a:pt x="16968" y="2012"/>
                </a:cubicBezTo>
                <a:cubicBezTo>
                  <a:pt x="16958" y="2019"/>
                  <a:pt x="16947" y="2025"/>
                  <a:pt x="16936" y="2029"/>
                </a:cubicBezTo>
                <a:cubicBezTo>
                  <a:pt x="16925" y="2034"/>
                  <a:pt x="16913" y="2038"/>
                  <a:pt x="16901" y="2040"/>
                </a:cubicBezTo>
                <a:cubicBezTo>
                  <a:pt x="16889" y="2042"/>
                  <a:pt x="16877" y="2044"/>
                  <a:pt x="16865" y="2044"/>
                </a:cubicBezTo>
                <a:lnTo>
                  <a:pt x="150" y="2044"/>
                </a:lnTo>
                <a:cubicBezTo>
                  <a:pt x="141" y="2044"/>
                  <a:pt x="131" y="2042"/>
                  <a:pt x="121" y="2040"/>
                </a:cubicBezTo>
                <a:cubicBezTo>
                  <a:pt x="111" y="2038"/>
                  <a:pt x="102" y="2034"/>
                  <a:pt x="93" y="2029"/>
                </a:cubicBezTo>
                <a:cubicBezTo>
                  <a:pt x="84" y="2025"/>
                  <a:pt x="75" y="2019"/>
                  <a:pt x="67" y="2012"/>
                </a:cubicBezTo>
                <a:cubicBezTo>
                  <a:pt x="58" y="2005"/>
                  <a:pt x="51" y="1998"/>
                  <a:pt x="44" y="1989"/>
                </a:cubicBezTo>
                <a:cubicBezTo>
                  <a:pt x="37" y="1980"/>
                  <a:pt x="31" y="1971"/>
                  <a:pt x="25" y="1961"/>
                </a:cubicBezTo>
                <a:cubicBezTo>
                  <a:pt x="20" y="1951"/>
                  <a:pt x="15" y="1940"/>
                  <a:pt x="11" y="1929"/>
                </a:cubicBezTo>
                <a:cubicBezTo>
                  <a:pt x="7" y="1918"/>
                  <a:pt x="4" y="1906"/>
                  <a:pt x="2" y="1894"/>
                </a:cubicBezTo>
                <a:cubicBezTo>
                  <a:pt x="1" y="1882"/>
                  <a:pt x="0" y="1870"/>
                  <a:pt x="0" y="185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36" name="任意多边形: 形状 535"/>
          <p:cNvSpPr/>
          <p:nvPr/>
        </p:nvSpPr>
        <p:spPr>
          <a:xfrm>
            <a:off x="4011120" y="4011120"/>
            <a:ext cx="66960" cy="735840"/>
          </a:xfrm>
          <a:custGeom>
            <a:avLst/>
            <a:gdLst/>
            <a:ahLst/>
            <a:cxnLst/>
            <a:rect l="0" t="0" r="r" b="b"/>
            <a:pathLst>
              <a:path w="186" h="2044">
                <a:moveTo>
                  <a:pt x="0" y="0"/>
                </a:moveTo>
                <a:lnTo>
                  <a:pt x="186" y="0"/>
                </a:lnTo>
                <a:lnTo>
                  <a:pt x="186" y="2044"/>
                </a:lnTo>
                <a:lnTo>
                  <a:pt x="0" y="2044"/>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37" name="图片 536"/>
          <p:cNvPicPr/>
          <p:nvPr/>
        </p:nvPicPr>
        <p:blipFill>
          <a:blip r:embed="rId9"/>
          <a:stretch/>
        </p:blipFill>
        <p:spPr>
          <a:xfrm>
            <a:off x="4169880" y="4178520"/>
            <a:ext cx="166680" cy="166680"/>
          </a:xfrm>
          <a:prstGeom prst="rect">
            <a:avLst/>
          </a:prstGeom>
          <a:noFill/>
          <a:ln w="0">
            <a:noFill/>
          </a:ln>
        </p:spPr>
      </p:pic>
      <p:sp>
        <p:nvSpPr>
          <p:cNvPr id="538" name="文本框 537"/>
          <p:cNvSpPr txBox="1"/>
          <p:nvPr/>
        </p:nvSpPr>
        <p:spPr>
          <a:xfrm>
            <a:off x="7896960" y="3359520"/>
            <a:ext cx="188100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/devices/{device_id}/heartbeat</a:t>
            </a:r>
            <a:endParaRPr lang="en-US" sz="920" b="0" u="none" strike="noStrike">
              <a:solidFill>
                <a:srgbClr val="000000"/>
              </a:solidFill>
              <a:effectLst/>
              <a:uFillTx/>
              <a:latin typeface="Times New Roman"/>
            </a:endParaRPr>
          </a:p>
        </p:txBody>
      </p:sp>
      <p:sp>
        <p:nvSpPr>
          <p:cNvPr id="539" name="文本框 538"/>
          <p:cNvSpPr txBox="1"/>
          <p:nvPr/>
        </p:nvSpPr>
        <p:spPr>
          <a:xfrm>
            <a:off x="4437360" y="41266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环境数据上报</a:t>
            </a:r>
            <a:endParaRPr lang="en-US" sz="1320" b="0" u="none" strike="noStrike">
              <a:solidFill>
                <a:srgbClr val="000000"/>
              </a:solidFill>
              <a:effectLst/>
              <a:uFillTx/>
              <a:latin typeface="Times New Roman"/>
            </a:endParaRPr>
          </a:p>
        </p:txBody>
      </p:sp>
      <p:sp>
        <p:nvSpPr>
          <p:cNvPr id="540" name="文本框 539"/>
          <p:cNvSpPr txBox="1"/>
          <p:nvPr/>
        </p:nvSpPr>
        <p:spPr>
          <a:xfrm>
            <a:off x="4169880" y="443556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上报主题：</a:t>
            </a:r>
            <a:endParaRPr lang="en-US" sz="920" b="0" u="none" strike="noStrike">
              <a:solidFill>
                <a:srgbClr val="000000"/>
              </a:solidFill>
              <a:effectLst/>
              <a:uFillTx/>
              <a:latin typeface="Times New Roman"/>
            </a:endParaRPr>
          </a:p>
        </p:txBody>
      </p:sp>
      <p:pic>
        <p:nvPicPr>
          <p:cNvPr id="541" name="图片 540"/>
          <p:cNvPicPr/>
          <p:nvPr/>
        </p:nvPicPr>
        <p:blipFill>
          <a:blip r:embed="rId10"/>
          <a:stretch/>
        </p:blipFill>
        <p:spPr>
          <a:xfrm>
            <a:off x="534960" y="4980600"/>
            <a:ext cx="166680" cy="166680"/>
          </a:xfrm>
          <a:prstGeom prst="rect">
            <a:avLst/>
          </a:prstGeom>
          <a:noFill/>
          <a:ln w="0">
            <a:noFill/>
          </a:ln>
        </p:spPr>
      </p:pic>
      <p:sp>
        <p:nvSpPr>
          <p:cNvPr id="542" name="文本框 541"/>
          <p:cNvSpPr txBox="1"/>
          <p:nvPr/>
        </p:nvSpPr>
        <p:spPr>
          <a:xfrm>
            <a:off x="4754880" y="4462560"/>
            <a:ext cx="32508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/ems</a:t>
            </a:r>
            <a:endParaRPr lang="en-US" sz="920" b="0" u="none" strike="noStrike">
              <a:solidFill>
                <a:srgbClr val="000000"/>
              </a:solidFill>
              <a:effectLst/>
              <a:uFillTx/>
              <a:latin typeface="Times New Roman"/>
            </a:endParaRPr>
          </a:p>
        </p:txBody>
      </p:sp>
      <p:pic>
        <p:nvPicPr>
          <p:cNvPr id="543" name="图片 542"/>
          <p:cNvPicPr/>
          <p:nvPr/>
        </p:nvPicPr>
        <p:blipFill>
          <a:blip r:embed="rId11"/>
          <a:stretch/>
        </p:blipFill>
        <p:spPr>
          <a:xfrm>
            <a:off x="534960" y="5315040"/>
            <a:ext cx="133200" cy="133200"/>
          </a:xfrm>
          <a:prstGeom prst="rect">
            <a:avLst/>
          </a:prstGeom>
          <a:noFill/>
          <a:ln w="0">
            <a:noFill/>
          </a:ln>
        </p:spPr>
      </p:pic>
      <p:sp>
        <p:nvSpPr>
          <p:cNvPr id="544" name="文本框 543"/>
          <p:cNvSpPr txBox="1"/>
          <p:nvPr/>
        </p:nvSpPr>
        <p:spPr>
          <a:xfrm>
            <a:off x="768960" y="492876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主题设计要点</a:t>
            </a:r>
            <a:endParaRPr lang="en-US" sz="1320" b="0" u="none" strike="noStrike">
              <a:solidFill>
                <a:srgbClr val="000000"/>
              </a:solidFill>
              <a:effectLst/>
              <a:uFillTx/>
              <a:latin typeface="Times New Roman"/>
            </a:endParaRPr>
          </a:p>
        </p:txBody>
      </p:sp>
      <p:sp>
        <p:nvSpPr>
          <p:cNvPr id="545" name="文本框 544"/>
          <p:cNvSpPr txBox="1"/>
          <p:nvPr/>
        </p:nvSpPr>
        <p:spPr>
          <a:xfrm>
            <a:off x="735480" y="5271120"/>
            <a:ext cx="10569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采⽤分层、语义化的</a:t>
            </a:r>
            <a:endParaRPr lang="en-US" sz="920" b="0" u="none" strike="noStrike">
              <a:solidFill>
                <a:srgbClr val="000000"/>
              </a:solidFill>
              <a:effectLst/>
              <a:uFillTx/>
              <a:latin typeface="Times New Roman"/>
            </a:endParaRPr>
          </a:p>
        </p:txBody>
      </p:sp>
      <p:sp>
        <p:nvSpPr>
          <p:cNvPr id="546" name="文本框 545"/>
          <p:cNvSpPr txBox="1"/>
          <p:nvPr/>
        </p:nvSpPr>
        <p:spPr>
          <a:xfrm>
            <a:off x="1788480" y="5298120"/>
            <a:ext cx="296556" cy="141577"/>
          </a:xfrm>
          <a:prstGeom prst="rect">
            <a:avLst/>
          </a:prstGeom>
          <a:noFill/>
          <a:ln w="0">
            <a:noFill/>
          </a:ln>
        </p:spPr>
        <p:txBody>
          <a:bodyPr wrap="none" lIns="0" tIns="0" rIns="0" bIns="0" anchor="t">
            <a:spAutoFit/>
          </a:bodyPr>
          <a:lstStyle/>
          <a:p>
            <a:r>
              <a:rPr lang="en-US" sz="920" b="0" u="none" strike="noStrike" dirty="0">
                <a:solidFill>
                  <a:srgbClr val="D1D5DB"/>
                </a:solidFill>
                <a:effectLst/>
                <a:uFillTx/>
                <a:latin typeface="DejaVuSans"/>
                <a:ea typeface="DejaVuSans"/>
              </a:rPr>
              <a:t>MQTT</a:t>
            </a:r>
            <a:endParaRPr lang="en-US" sz="920" b="0" u="none" strike="noStrike" dirty="0">
              <a:solidFill>
                <a:srgbClr val="000000"/>
              </a:solidFill>
              <a:effectLst/>
              <a:uFillTx/>
              <a:latin typeface="Times New Roman"/>
            </a:endParaRPr>
          </a:p>
        </p:txBody>
      </p:sp>
      <p:pic>
        <p:nvPicPr>
          <p:cNvPr id="547" name="图片 546"/>
          <p:cNvPicPr/>
          <p:nvPr/>
        </p:nvPicPr>
        <p:blipFill>
          <a:blip r:embed="rId11"/>
          <a:stretch/>
        </p:blipFill>
        <p:spPr>
          <a:xfrm>
            <a:off x="3785760" y="5315040"/>
            <a:ext cx="133200" cy="133200"/>
          </a:xfrm>
          <a:prstGeom prst="rect">
            <a:avLst/>
          </a:prstGeom>
          <a:noFill/>
          <a:ln w="0">
            <a:noFill/>
          </a:ln>
        </p:spPr>
      </p:pic>
      <p:sp>
        <p:nvSpPr>
          <p:cNvPr id="548" name="文本框 547"/>
          <p:cNvSpPr txBox="1"/>
          <p:nvPr/>
        </p:nvSpPr>
        <p:spPr>
          <a:xfrm>
            <a:off x="2052720" y="527112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主题命名规则</a:t>
            </a:r>
            <a:endParaRPr lang="en-US" sz="920" b="0" u="none" strike="noStrike">
              <a:solidFill>
                <a:srgbClr val="000000"/>
              </a:solidFill>
              <a:effectLst/>
              <a:uFillTx/>
              <a:latin typeface="Times New Roman"/>
            </a:endParaRPr>
          </a:p>
        </p:txBody>
      </p:sp>
      <p:pic>
        <p:nvPicPr>
          <p:cNvPr id="549" name="图片 548"/>
          <p:cNvPicPr/>
          <p:nvPr/>
        </p:nvPicPr>
        <p:blipFill>
          <a:blip r:embed="rId12"/>
          <a:stretch/>
        </p:blipFill>
        <p:spPr>
          <a:xfrm>
            <a:off x="7044840" y="5315040"/>
            <a:ext cx="133200" cy="133200"/>
          </a:xfrm>
          <a:prstGeom prst="rect">
            <a:avLst/>
          </a:prstGeom>
          <a:noFill/>
          <a:ln w="0">
            <a:noFill/>
          </a:ln>
        </p:spPr>
      </p:pic>
      <p:sp>
        <p:nvSpPr>
          <p:cNvPr id="550" name="文本框 549"/>
          <p:cNvSpPr txBox="1"/>
          <p:nvPr/>
        </p:nvSpPr>
        <p:spPr>
          <a:xfrm>
            <a:off x="3988800" y="5271120"/>
            <a:ext cx="21128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通过主题结构实现消息的精确路由和管理</a:t>
            </a:r>
            <a:endParaRPr lang="en-US" sz="920" b="0" u="none" strike="noStrike">
              <a:solidFill>
                <a:srgbClr val="000000"/>
              </a:solidFill>
              <a:effectLst/>
              <a:uFillTx/>
              <a:latin typeface="Times New Roman"/>
            </a:endParaRPr>
          </a:p>
        </p:txBody>
      </p:sp>
      <p:sp>
        <p:nvSpPr>
          <p:cNvPr id="551" name="文本框 550"/>
          <p:cNvSpPr txBox="1"/>
          <p:nvPr/>
        </p:nvSpPr>
        <p:spPr>
          <a:xfrm>
            <a:off x="7242480" y="5271120"/>
            <a:ext cx="15264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确保通信的有序性和可扩展性</a:t>
            </a:r>
            <a:endParaRPr lang="en-US" sz="920" b="0" u="none" strike="noStrike">
              <a:solidFill>
                <a:srgbClr val="000000"/>
              </a:solidFill>
              <a:effectLst/>
              <a:uFillTx/>
              <a:latin typeface="Times New Roman"/>
            </a:endParaRPr>
          </a:p>
        </p:txBody>
      </p:sp>
      <p:sp>
        <p:nvSpPr>
          <p:cNvPr id="552" name="文本框 551"/>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553" name="文本框 552"/>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9</a:t>
            </a:r>
            <a:endParaRPr lang="en-US" sz="920" b="0" u="none" strike="noStrike">
              <a:solidFill>
                <a:srgbClr val="000000"/>
              </a:solidFill>
              <a:effectLst/>
              <a:uFillTx/>
              <a:latin typeface="Times New Roman"/>
            </a:endParaRPr>
          </a:p>
        </p:txBody>
      </p:sp>
      <p:sp>
        <p:nvSpPr>
          <p:cNvPr id="554" name="文本框 553"/>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555" name="文本框 554"/>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556" name="文本框 555"/>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557" name="文本框 556"/>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558" name="文本框 557"/>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TotalTime>
  <Words>4107</Words>
  <Application>Microsoft Office PowerPoint</Application>
  <PresentationFormat>自定义</PresentationFormat>
  <Paragraphs>856</Paragraphs>
  <Slides>22</Slides>
  <Notes>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DejaVuSans</vt:lpstr>
      <vt:lpstr>NotoSansCJKsc</vt:lpstr>
      <vt:lpstr>微软雅黑</vt:lpstr>
      <vt:lpstr>等线</vt:lpstr>
      <vt:lpstr>Arial</vt:lpstr>
      <vt:lpstr>Courier New</vt:lpstr>
      <vt:lpstr>Symbol</vt:lpstr>
      <vt:lpstr>Times New Roman</vt:lpstr>
      <vt:lpstr>Wingdings</vt:lpstr>
      <vt:lpstr>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Wanqin Kan</cp:lastModifiedBy>
  <cp:revision>1</cp:revision>
  <dcterms:modified xsi:type="dcterms:W3CDTF">2025-07-10T17:14:49Z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